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314" r:id="rId2"/>
    <p:sldId id="257" r:id="rId3"/>
    <p:sldId id="258" r:id="rId4"/>
    <p:sldId id="259" r:id="rId5"/>
    <p:sldId id="260" r:id="rId6"/>
    <p:sldId id="261" r:id="rId7"/>
    <p:sldId id="31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4686"/>
  </p:normalViewPr>
  <p:slideViewPr>
    <p:cSldViewPr>
      <p:cViewPr varScale="1">
        <p:scale>
          <a:sx n="101" d="100"/>
          <a:sy n="101" d="100"/>
        </p:scale>
        <p:origin x="792"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D615E-9184-4BE0-8878-43DC345646B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69758A9-C22B-4A38-A962-9123752FF86C}">
      <dgm:prSet/>
      <dgm:spPr/>
      <dgm:t>
        <a:bodyPr/>
        <a:lstStyle/>
        <a:p>
          <a:pPr>
            <a:defRPr b="1"/>
          </a:pPr>
          <a:r>
            <a:rPr lang="en-US"/>
            <a:t>Business Drivers</a:t>
          </a:r>
        </a:p>
      </dgm:t>
    </dgm:pt>
    <dgm:pt modelId="{FBBFC425-AF58-4CAE-94B4-2EC6A216D434}" type="parTrans" cxnId="{45C90726-C1FD-45D6-9AD0-F990DF53FCBC}">
      <dgm:prSet/>
      <dgm:spPr/>
      <dgm:t>
        <a:bodyPr/>
        <a:lstStyle/>
        <a:p>
          <a:endParaRPr lang="en-US"/>
        </a:p>
      </dgm:t>
    </dgm:pt>
    <dgm:pt modelId="{0E230FC6-F8D8-4F90-B191-002983BFDB80}" type="sibTrans" cxnId="{45C90726-C1FD-45D6-9AD0-F990DF53FCBC}">
      <dgm:prSet/>
      <dgm:spPr/>
      <dgm:t>
        <a:bodyPr/>
        <a:lstStyle/>
        <a:p>
          <a:endParaRPr lang="en-US"/>
        </a:p>
      </dgm:t>
    </dgm:pt>
    <dgm:pt modelId="{0EE6FB65-2738-4AEB-84FB-E3BD148DA125}">
      <dgm:prSet/>
      <dgm:spPr/>
      <dgm:t>
        <a:bodyPr/>
        <a:lstStyle/>
        <a:p>
          <a:r>
            <a:rPr lang="en-US"/>
            <a:t>Capacity Planning</a:t>
          </a:r>
        </a:p>
      </dgm:t>
    </dgm:pt>
    <dgm:pt modelId="{40D4BBB4-A957-444C-B111-B816DF95EEBF}" type="parTrans" cxnId="{8DB9156A-98DE-4731-A138-9B90AA8D7A63}">
      <dgm:prSet/>
      <dgm:spPr/>
      <dgm:t>
        <a:bodyPr/>
        <a:lstStyle/>
        <a:p>
          <a:endParaRPr lang="en-US"/>
        </a:p>
      </dgm:t>
    </dgm:pt>
    <dgm:pt modelId="{494E188B-0C4F-4964-899D-D33DBFE09B4D}" type="sibTrans" cxnId="{8DB9156A-98DE-4731-A138-9B90AA8D7A63}">
      <dgm:prSet/>
      <dgm:spPr/>
      <dgm:t>
        <a:bodyPr/>
        <a:lstStyle/>
        <a:p>
          <a:endParaRPr lang="en-US"/>
        </a:p>
      </dgm:t>
    </dgm:pt>
    <dgm:pt modelId="{DFB7D187-8FE7-430F-AC10-E4A690C17394}">
      <dgm:prSet/>
      <dgm:spPr/>
      <dgm:t>
        <a:bodyPr/>
        <a:lstStyle/>
        <a:p>
          <a:r>
            <a:rPr lang="en-US"/>
            <a:t>Cost Reduction</a:t>
          </a:r>
        </a:p>
      </dgm:t>
    </dgm:pt>
    <dgm:pt modelId="{679224FC-5857-4340-A226-2738CD8A0EDE}" type="parTrans" cxnId="{96741CDB-5F83-4B25-A1A0-C865C12203CB}">
      <dgm:prSet/>
      <dgm:spPr/>
      <dgm:t>
        <a:bodyPr/>
        <a:lstStyle/>
        <a:p>
          <a:endParaRPr lang="en-US"/>
        </a:p>
      </dgm:t>
    </dgm:pt>
    <dgm:pt modelId="{3E01B91D-A60D-4AC7-9CD9-2FEC09504256}" type="sibTrans" cxnId="{96741CDB-5F83-4B25-A1A0-C865C12203CB}">
      <dgm:prSet/>
      <dgm:spPr/>
      <dgm:t>
        <a:bodyPr/>
        <a:lstStyle/>
        <a:p>
          <a:endParaRPr lang="en-US"/>
        </a:p>
      </dgm:t>
    </dgm:pt>
    <dgm:pt modelId="{16048F2D-64C8-4308-8856-DEA1CDA4D667}">
      <dgm:prSet/>
      <dgm:spPr/>
      <dgm:t>
        <a:bodyPr/>
        <a:lstStyle/>
        <a:p>
          <a:r>
            <a:rPr lang="en-US"/>
            <a:t>Organizational Agility</a:t>
          </a:r>
        </a:p>
      </dgm:t>
    </dgm:pt>
    <dgm:pt modelId="{3071F02B-B75D-455C-82A3-4C283D62F7F4}" type="parTrans" cxnId="{BE82A2EC-4D2C-4659-945B-2F3726AAF9DD}">
      <dgm:prSet/>
      <dgm:spPr/>
      <dgm:t>
        <a:bodyPr/>
        <a:lstStyle/>
        <a:p>
          <a:endParaRPr lang="en-US"/>
        </a:p>
      </dgm:t>
    </dgm:pt>
    <dgm:pt modelId="{0B9977C4-29A9-4885-8D80-719B34182C6A}" type="sibTrans" cxnId="{BE82A2EC-4D2C-4659-945B-2F3726AAF9DD}">
      <dgm:prSet/>
      <dgm:spPr/>
      <dgm:t>
        <a:bodyPr/>
        <a:lstStyle/>
        <a:p>
          <a:endParaRPr lang="en-US"/>
        </a:p>
      </dgm:t>
    </dgm:pt>
    <dgm:pt modelId="{58E0A4C3-CD6E-402F-9C07-53E3BC4CECB3}">
      <dgm:prSet/>
      <dgm:spPr/>
      <dgm:t>
        <a:bodyPr/>
        <a:lstStyle/>
        <a:p>
          <a:pPr>
            <a:defRPr b="1"/>
          </a:pPr>
          <a:r>
            <a:rPr lang="en-US"/>
            <a:t>Technology Innovations</a:t>
          </a:r>
        </a:p>
      </dgm:t>
    </dgm:pt>
    <dgm:pt modelId="{FD3B7D65-E3FC-4ECB-8F03-8B9282ABA304}" type="parTrans" cxnId="{3F27A2EE-D9D9-4645-8E4B-E0D00556392A}">
      <dgm:prSet/>
      <dgm:spPr/>
      <dgm:t>
        <a:bodyPr/>
        <a:lstStyle/>
        <a:p>
          <a:endParaRPr lang="en-US"/>
        </a:p>
      </dgm:t>
    </dgm:pt>
    <dgm:pt modelId="{B245BD7E-9432-41F6-A1CF-B6666CB5908B}" type="sibTrans" cxnId="{3F27A2EE-D9D9-4645-8E4B-E0D00556392A}">
      <dgm:prSet/>
      <dgm:spPr/>
      <dgm:t>
        <a:bodyPr/>
        <a:lstStyle/>
        <a:p>
          <a:endParaRPr lang="en-US"/>
        </a:p>
      </dgm:t>
    </dgm:pt>
    <dgm:pt modelId="{7FF5F6E6-B303-49F5-89B6-388B9D5C9096}">
      <dgm:prSet/>
      <dgm:spPr/>
      <dgm:t>
        <a:bodyPr/>
        <a:lstStyle/>
        <a:p>
          <a:r>
            <a:rPr lang="en-US" dirty="0"/>
            <a:t>Clusters</a:t>
          </a:r>
        </a:p>
      </dgm:t>
    </dgm:pt>
    <dgm:pt modelId="{7ADFE8BD-AD80-41A9-8243-5AB0627F96DE}" type="parTrans" cxnId="{ADD77835-451F-4450-8675-DF4E6B4D7719}">
      <dgm:prSet/>
      <dgm:spPr/>
      <dgm:t>
        <a:bodyPr/>
        <a:lstStyle/>
        <a:p>
          <a:endParaRPr lang="en-US"/>
        </a:p>
      </dgm:t>
    </dgm:pt>
    <dgm:pt modelId="{584FBAA0-BBA6-4CE4-8594-82EE87247DCE}" type="sibTrans" cxnId="{ADD77835-451F-4450-8675-DF4E6B4D7719}">
      <dgm:prSet/>
      <dgm:spPr/>
      <dgm:t>
        <a:bodyPr/>
        <a:lstStyle/>
        <a:p>
          <a:endParaRPr lang="en-US"/>
        </a:p>
      </dgm:t>
    </dgm:pt>
    <dgm:pt modelId="{7E2F6553-2BD5-4705-AEEC-BA4AA8999E7D}">
      <dgm:prSet/>
      <dgm:spPr/>
      <dgm:t>
        <a:bodyPr/>
        <a:lstStyle/>
        <a:p>
          <a:r>
            <a:rPr lang="en-US" dirty="0"/>
            <a:t>Grid</a:t>
          </a:r>
        </a:p>
      </dgm:t>
    </dgm:pt>
    <dgm:pt modelId="{21BA9BDC-FDFA-49C9-96FB-667E2AF7B99D}" type="parTrans" cxnId="{90140257-37C4-4D16-8E46-A687BA7661F5}">
      <dgm:prSet/>
      <dgm:spPr/>
      <dgm:t>
        <a:bodyPr/>
        <a:lstStyle/>
        <a:p>
          <a:endParaRPr lang="en-US"/>
        </a:p>
      </dgm:t>
    </dgm:pt>
    <dgm:pt modelId="{F60CCF01-5A1F-4CD2-9066-DD27BD8530EC}" type="sibTrans" cxnId="{90140257-37C4-4D16-8E46-A687BA7661F5}">
      <dgm:prSet/>
      <dgm:spPr/>
      <dgm:t>
        <a:bodyPr/>
        <a:lstStyle/>
        <a:p>
          <a:endParaRPr lang="en-US"/>
        </a:p>
      </dgm:t>
    </dgm:pt>
    <dgm:pt modelId="{2BA6B767-EA40-4FB7-8EAF-37AA6EBF9ED4}">
      <dgm:prSet/>
      <dgm:spPr/>
      <dgm:t>
        <a:bodyPr/>
        <a:lstStyle/>
        <a:p>
          <a:r>
            <a:rPr lang="en-US" dirty="0"/>
            <a:t>Virtualization</a:t>
          </a:r>
        </a:p>
      </dgm:t>
    </dgm:pt>
    <dgm:pt modelId="{C5933000-EE41-48F2-9114-0359499D98D3}" type="parTrans" cxnId="{8E3B7017-5007-495A-86B6-E0809F87D53F}">
      <dgm:prSet/>
      <dgm:spPr/>
      <dgm:t>
        <a:bodyPr/>
        <a:lstStyle/>
        <a:p>
          <a:endParaRPr lang="en-US"/>
        </a:p>
      </dgm:t>
    </dgm:pt>
    <dgm:pt modelId="{1312D97E-E1B2-4537-A397-145E2632250B}" type="sibTrans" cxnId="{8E3B7017-5007-495A-86B6-E0809F87D53F}">
      <dgm:prSet/>
      <dgm:spPr/>
      <dgm:t>
        <a:bodyPr/>
        <a:lstStyle/>
        <a:p>
          <a:endParaRPr lang="en-US"/>
        </a:p>
      </dgm:t>
    </dgm:pt>
    <dgm:pt modelId="{D6B68AC7-5427-4AA9-8D87-487BC39F6210}">
      <dgm:prSet/>
      <dgm:spPr/>
      <dgm:t>
        <a:bodyPr/>
        <a:lstStyle/>
        <a:p>
          <a:r>
            <a:rPr lang="en-US" dirty="0"/>
            <a:t>Web Services</a:t>
          </a:r>
        </a:p>
      </dgm:t>
    </dgm:pt>
    <dgm:pt modelId="{A68959EB-037C-45CC-905B-3843D916F16B}" type="parTrans" cxnId="{CBB3C889-32EB-4866-AAA0-7081E570D98D}">
      <dgm:prSet/>
      <dgm:spPr/>
      <dgm:t>
        <a:bodyPr/>
        <a:lstStyle/>
        <a:p>
          <a:endParaRPr lang="en-US"/>
        </a:p>
      </dgm:t>
    </dgm:pt>
    <dgm:pt modelId="{94B62A7E-048F-4DDF-ADAC-833D48BD5D59}" type="sibTrans" cxnId="{CBB3C889-32EB-4866-AAA0-7081E570D98D}">
      <dgm:prSet/>
      <dgm:spPr/>
      <dgm:t>
        <a:bodyPr/>
        <a:lstStyle/>
        <a:p>
          <a:endParaRPr lang="en-US"/>
        </a:p>
      </dgm:t>
    </dgm:pt>
    <dgm:pt modelId="{88F14F67-AF0F-47B3-9870-3BAE3FC159DC}" type="pres">
      <dgm:prSet presAssocID="{0A8D615E-9184-4BE0-8878-43DC345646B8}" presName="root" presStyleCnt="0">
        <dgm:presLayoutVars>
          <dgm:dir/>
          <dgm:resizeHandles val="exact"/>
        </dgm:presLayoutVars>
      </dgm:prSet>
      <dgm:spPr/>
    </dgm:pt>
    <dgm:pt modelId="{22BFF81D-5CCC-42E0-8D7D-D3B2B0489BB2}" type="pres">
      <dgm:prSet presAssocID="{C69758A9-C22B-4A38-A962-9123752FF86C}" presName="compNode" presStyleCnt="0"/>
      <dgm:spPr/>
    </dgm:pt>
    <dgm:pt modelId="{C1876313-92B2-4FF2-9912-493D3EC1A32E}" type="pres">
      <dgm:prSet presAssocID="{C69758A9-C22B-4A38-A962-9123752FF8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AB5251BD-68AD-44A6-BF99-6CAAF72B9A17}" type="pres">
      <dgm:prSet presAssocID="{C69758A9-C22B-4A38-A962-9123752FF86C}" presName="iconSpace" presStyleCnt="0"/>
      <dgm:spPr/>
    </dgm:pt>
    <dgm:pt modelId="{7303AD11-9861-4461-9848-5C4C23A6EDA2}" type="pres">
      <dgm:prSet presAssocID="{C69758A9-C22B-4A38-A962-9123752FF86C}" presName="parTx" presStyleLbl="revTx" presStyleIdx="0" presStyleCnt="4">
        <dgm:presLayoutVars>
          <dgm:chMax val="0"/>
          <dgm:chPref val="0"/>
        </dgm:presLayoutVars>
      </dgm:prSet>
      <dgm:spPr/>
    </dgm:pt>
    <dgm:pt modelId="{15676E41-CC11-44D4-860C-A26FBAD94BCA}" type="pres">
      <dgm:prSet presAssocID="{C69758A9-C22B-4A38-A962-9123752FF86C}" presName="txSpace" presStyleCnt="0"/>
      <dgm:spPr/>
    </dgm:pt>
    <dgm:pt modelId="{B6D59A68-3603-433A-9B57-513BFE8DD2F3}" type="pres">
      <dgm:prSet presAssocID="{C69758A9-C22B-4A38-A962-9123752FF86C}" presName="desTx" presStyleLbl="revTx" presStyleIdx="1" presStyleCnt="4">
        <dgm:presLayoutVars/>
      </dgm:prSet>
      <dgm:spPr/>
    </dgm:pt>
    <dgm:pt modelId="{19447794-CDAB-4D9F-82DF-1D2340367159}" type="pres">
      <dgm:prSet presAssocID="{0E230FC6-F8D8-4F90-B191-002983BFDB80}" presName="sibTrans" presStyleCnt="0"/>
      <dgm:spPr/>
    </dgm:pt>
    <dgm:pt modelId="{231D93AD-56E8-4E51-9925-63B5F7516D63}" type="pres">
      <dgm:prSet presAssocID="{58E0A4C3-CD6E-402F-9C07-53E3BC4CECB3}" presName="compNode" presStyleCnt="0"/>
      <dgm:spPr/>
    </dgm:pt>
    <dgm:pt modelId="{AEBBE2A8-736F-4C67-92ED-9113C71E2AE9}" type="pres">
      <dgm:prSet presAssocID="{58E0A4C3-CD6E-402F-9C07-53E3BC4CEC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D3FCED76-BEA5-4CAC-8976-6562235A7ACC}" type="pres">
      <dgm:prSet presAssocID="{58E0A4C3-CD6E-402F-9C07-53E3BC4CECB3}" presName="iconSpace" presStyleCnt="0"/>
      <dgm:spPr/>
    </dgm:pt>
    <dgm:pt modelId="{4E31BF4A-568E-4A28-A3D8-4B9CB4682A83}" type="pres">
      <dgm:prSet presAssocID="{58E0A4C3-CD6E-402F-9C07-53E3BC4CECB3}" presName="parTx" presStyleLbl="revTx" presStyleIdx="2" presStyleCnt="4">
        <dgm:presLayoutVars>
          <dgm:chMax val="0"/>
          <dgm:chPref val="0"/>
        </dgm:presLayoutVars>
      </dgm:prSet>
      <dgm:spPr/>
    </dgm:pt>
    <dgm:pt modelId="{B11E68DE-AF35-45BD-8F21-FF13B99A9CD1}" type="pres">
      <dgm:prSet presAssocID="{58E0A4C3-CD6E-402F-9C07-53E3BC4CECB3}" presName="txSpace" presStyleCnt="0"/>
      <dgm:spPr/>
    </dgm:pt>
    <dgm:pt modelId="{373DCFFD-D6F0-4BD1-A7D4-2B9A4EC3BF2B}" type="pres">
      <dgm:prSet presAssocID="{58E0A4C3-CD6E-402F-9C07-53E3BC4CECB3}" presName="desTx" presStyleLbl="revTx" presStyleIdx="3" presStyleCnt="4">
        <dgm:presLayoutVars/>
      </dgm:prSet>
      <dgm:spPr/>
    </dgm:pt>
  </dgm:ptLst>
  <dgm:cxnLst>
    <dgm:cxn modelId="{1D7DEF08-5ECD-4A5C-AA2F-9390FF0C2A67}" type="presOf" srcId="{0A8D615E-9184-4BE0-8878-43DC345646B8}" destId="{88F14F67-AF0F-47B3-9870-3BAE3FC159DC}" srcOrd="0" destOrd="0" presId="urn:microsoft.com/office/officeart/2018/2/layout/IconLabelDescriptionList"/>
    <dgm:cxn modelId="{8E3B7017-5007-495A-86B6-E0809F87D53F}" srcId="{58E0A4C3-CD6E-402F-9C07-53E3BC4CECB3}" destId="{2BA6B767-EA40-4FB7-8EAF-37AA6EBF9ED4}" srcOrd="2" destOrd="0" parTransId="{C5933000-EE41-48F2-9114-0359499D98D3}" sibTransId="{1312D97E-E1B2-4537-A397-145E2632250B}"/>
    <dgm:cxn modelId="{45C90726-C1FD-45D6-9AD0-F990DF53FCBC}" srcId="{0A8D615E-9184-4BE0-8878-43DC345646B8}" destId="{C69758A9-C22B-4A38-A962-9123752FF86C}" srcOrd="0" destOrd="0" parTransId="{FBBFC425-AF58-4CAE-94B4-2EC6A216D434}" sibTransId="{0E230FC6-F8D8-4F90-B191-002983BFDB80}"/>
    <dgm:cxn modelId="{ADD77835-451F-4450-8675-DF4E6B4D7719}" srcId="{58E0A4C3-CD6E-402F-9C07-53E3BC4CECB3}" destId="{7FF5F6E6-B303-49F5-89B6-388B9D5C9096}" srcOrd="0" destOrd="0" parTransId="{7ADFE8BD-AD80-41A9-8243-5AB0627F96DE}" sibTransId="{584FBAA0-BBA6-4CE4-8594-82EE87247DCE}"/>
    <dgm:cxn modelId="{3BF57B37-589C-46C9-809F-482DC4610F8E}" type="presOf" srcId="{58E0A4C3-CD6E-402F-9C07-53E3BC4CECB3}" destId="{4E31BF4A-568E-4A28-A3D8-4B9CB4682A83}" srcOrd="0" destOrd="0" presId="urn:microsoft.com/office/officeart/2018/2/layout/IconLabelDescriptionList"/>
    <dgm:cxn modelId="{90140257-37C4-4D16-8E46-A687BA7661F5}" srcId="{58E0A4C3-CD6E-402F-9C07-53E3BC4CECB3}" destId="{7E2F6553-2BD5-4705-AEEC-BA4AA8999E7D}" srcOrd="1" destOrd="0" parTransId="{21BA9BDC-FDFA-49C9-96FB-667E2AF7B99D}" sibTransId="{F60CCF01-5A1F-4CD2-9066-DD27BD8530EC}"/>
    <dgm:cxn modelId="{3B8D6A68-8654-4F2F-9C59-A0A2EAAF48F6}" type="presOf" srcId="{7FF5F6E6-B303-49F5-89B6-388B9D5C9096}" destId="{373DCFFD-D6F0-4BD1-A7D4-2B9A4EC3BF2B}" srcOrd="0" destOrd="0" presId="urn:microsoft.com/office/officeart/2018/2/layout/IconLabelDescriptionList"/>
    <dgm:cxn modelId="{8DB9156A-98DE-4731-A138-9B90AA8D7A63}" srcId="{C69758A9-C22B-4A38-A962-9123752FF86C}" destId="{0EE6FB65-2738-4AEB-84FB-E3BD148DA125}" srcOrd="0" destOrd="0" parTransId="{40D4BBB4-A957-444C-B111-B816DF95EEBF}" sibTransId="{494E188B-0C4F-4964-899D-D33DBFE09B4D}"/>
    <dgm:cxn modelId="{4A536F72-C698-4ACB-B773-6D82EE85A031}" type="presOf" srcId="{2BA6B767-EA40-4FB7-8EAF-37AA6EBF9ED4}" destId="{373DCFFD-D6F0-4BD1-A7D4-2B9A4EC3BF2B}" srcOrd="0" destOrd="2" presId="urn:microsoft.com/office/officeart/2018/2/layout/IconLabelDescriptionList"/>
    <dgm:cxn modelId="{1C9E4280-65D2-4BE7-9CD7-85A3A7E3B00B}" type="presOf" srcId="{7E2F6553-2BD5-4705-AEEC-BA4AA8999E7D}" destId="{373DCFFD-D6F0-4BD1-A7D4-2B9A4EC3BF2B}" srcOrd="0" destOrd="1" presId="urn:microsoft.com/office/officeart/2018/2/layout/IconLabelDescriptionList"/>
    <dgm:cxn modelId="{EFFB3181-B354-4201-A2D8-AFE987418830}" type="presOf" srcId="{D6B68AC7-5427-4AA9-8D87-487BC39F6210}" destId="{373DCFFD-D6F0-4BD1-A7D4-2B9A4EC3BF2B}" srcOrd="0" destOrd="3" presId="urn:microsoft.com/office/officeart/2018/2/layout/IconLabelDescriptionList"/>
    <dgm:cxn modelId="{CBB3C889-32EB-4866-AAA0-7081E570D98D}" srcId="{58E0A4C3-CD6E-402F-9C07-53E3BC4CECB3}" destId="{D6B68AC7-5427-4AA9-8D87-487BC39F6210}" srcOrd="3" destOrd="0" parTransId="{A68959EB-037C-45CC-905B-3843D916F16B}" sibTransId="{94B62A7E-048F-4DDF-ADAC-833D48BD5D59}"/>
    <dgm:cxn modelId="{015CF095-437F-4D68-89A7-1A02B7579A7C}" type="presOf" srcId="{DFB7D187-8FE7-430F-AC10-E4A690C17394}" destId="{B6D59A68-3603-433A-9B57-513BFE8DD2F3}" srcOrd="0" destOrd="1" presId="urn:microsoft.com/office/officeart/2018/2/layout/IconLabelDescriptionList"/>
    <dgm:cxn modelId="{992BCBBE-CE66-4A18-B395-304BE87AD45C}" type="presOf" srcId="{0EE6FB65-2738-4AEB-84FB-E3BD148DA125}" destId="{B6D59A68-3603-433A-9B57-513BFE8DD2F3}" srcOrd="0" destOrd="0" presId="urn:microsoft.com/office/officeart/2018/2/layout/IconLabelDescriptionList"/>
    <dgm:cxn modelId="{96741CDB-5F83-4B25-A1A0-C865C12203CB}" srcId="{C69758A9-C22B-4A38-A962-9123752FF86C}" destId="{DFB7D187-8FE7-430F-AC10-E4A690C17394}" srcOrd="1" destOrd="0" parTransId="{679224FC-5857-4340-A226-2738CD8A0EDE}" sibTransId="{3E01B91D-A60D-4AC7-9CD9-2FEC09504256}"/>
    <dgm:cxn modelId="{56DF54E1-A079-416E-BD9D-A7990CE85136}" type="presOf" srcId="{C69758A9-C22B-4A38-A962-9123752FF86C}" destId="{7303AD11-9861-4461-9848-5C4C23A6EDA2}" srcOrd="0" destOrd="0" presId="urn:microsoft.com/office/officeart/2018/2/layout/IconLabelDescriptionList"/>
    <dgm:cxn modelId="{1B03E3E7-CB49-4E09-9B68-E65496375219}" type="presOf" srcId="{16048F2D-64C8-4308-8856-DEA1CDA4D667}" destId="{B6D59A68-3603-433A-9B57-513BFE8DD2F3}" srcOrd="0" destOrd="2" presId="urn:microsoft.com/office/officeart/2018/2/layout/IconLabelDescriptionList"/>
    <dgm:cxn modelId="{BE82A2EC-4D2C-4659-945B-2F3726AAF9DD}" srcId="{C69758A9-C22B-4A38-A962-9123752FF86C}" destId="{16048F2D-64C8-4308-8856-DEA1CDA4D667}" srcOrd="2" destOrd="0" parTransId="{3071F02B-B75D-455C-82A3-4C283D62F7F4}" sibTransId="{0B9977C4-29A9-4885-8D80-719B34182C6A}"/>
    <dgm:cxn modelId="{3F27A2EE-D9D9-4645-8E4B-E0D00556392A}" srcId="{0A8D615E-9184-4BE0-8878-43DC345646B8}" destId="{58E0A4C3-CD6E-402F-9C07-53E3BC4CECB3}" srcOrd="1" destOrd="0" parTransId="{FD3B7D65-E3FC-4ECB-8F03-8B9282ABA304}" sibTransId="{B245BD7E-9432-41F6-A1CF-B6666CB5908B}"/>
    <dgm:cxn modelId="{D151785F-B9B9-49C1-961B-5F0D0F3163C4}" type="presParOf" srcId="{88F14F67-AF0F-47B3-9870-3BAE3FC159DC}" destId="{22BFF81D-5CCC-42E0-8D7D-D3B2B0489BB2}" srcOrd="0" destOrd="0" presId="urn:microsoft.com/office/officeart/2018/2/layout/IconLabelDescriptionList"/>
    <dgm:cxn modelId="{90E9200F-E368-405D-8D78-7F4F2F897975}" type="presParOf" srcId="{22BFF81D-5CCC-42E0-8D7D-D3B2B0489BB2}" destId="{C1876313-92B2-4FF2-9912-493D3EC1A32E}" srcOrd="0" destOrd="0" presId="urn:microsoft.com/office/officeart/2018/2/layout/IconLabelDescriptionList"/>
    <dgm:cxn modelId="{724B8E17-55CC-449E-8E44-686676416DA3}" type="presParOf" srcId="{22BFF81D-5CCC-42E0-8D7D-D3B2B0489BB2}" destId="{AB5251BD-68AD-44A6-BF99-6CAAF72B9A17}" srcOrd="1" destOrd="0" presId="urn:microsoft.com/office/officeart/2018/2/layout/IconLabelDescriptionList"/>
    <dgm:cxn modelId="{31EB9208-E236-4B53-960C-B0D5F89ABFA9}" type="presParOf" srcId="{22BFF81D-5CCC-42E0-8D7D-D3B2B0489BB2}" destId="{7303AD11-9861-4461-9848-5C4C23A6EDA2}" srcOrd="2" destOrd="0" presId="urn:microsoft.com/office/officeart/2018/2/layout/IconLabelDescriptionList"/>
    <dgm:cxn modelId="{C8C4E701-AF70-4AC7-AF6A-965E756AB74A}" type="presParOf" srcId="{22BFF81D-5CCC-42E0-8D7D-D3B2B0489BB2}" destId="{15676E41-CC11-44D4-860C-A26FBAD94BCA}" srcOrd="3" destOrd="0" presId="urn:microsoft.com/office/officeart/2018/2/layout/IconLabelDescriptionList"/>
    <dgm:cxn modelId="{2ABCC4EF-3A3C-4586-8BF7-41AF47A80AEB}" type="presParOf" srcId="{22BFF81D-5CCC-42E0-8D7D-D3B2B0489BB2}" destId="{B6D59A68-3603-433A-9B57-513BFE8DD2F3}" srcOrd="4" destOrd="0" presId="urn:microsoft.com/office/officeart/2018/2/layout/IconLabelDescriptionList"/>
    <dgm:cxn modelId="{7370A661-E790-4E76-B100-9AEDBB1EF55B}" type="presParOf" srcId="{88F14F67-AF0F-47B3-9870-3BAE3FC159DC}" destId="{19447794-CDAB-4D9F-82DF-1D2340367159}" srcOrd="1" destOrd="0" presId="urn:microsoft.com/office/officeart/2018/2/layout/IconLabelDescriptionList"/>
    <dgm:cxn modelId="{B26860A7-F7E0-42FE-9744-1DEFD9F92161}" type="presParOf" srcId="{88F14F67-AF0F-47B3-9870-3BAE3FC159DC}" destId="{231D93AD-56E8-4E51-9925-63B5F7516D63}" srcOrd="2" destOrd="0" presId="urn:microsoft.com/office/officeart/2018/2/layout/IconLabelDescriptionList"/>
    <dgm:cxn modelId="{55DA027F-B251-499B-AB45-3CCC872E07BE}" type="presParOf" srcId="{231D93AD-56E8-4E51-9925-63B5F7516D63}" destId="{AEBBE2A8-736F-4C67-92ED-9113C71E2AE9}" srcOrd="0" destOrd="0" presId="urn:microsoft.com/office/officeart/2018/2/layout/IconLabelDescriptionList"/>
    <dgm:cxn modelId="{D1D6A70E-530D-4F9E-8952-39B53A41F39F}" type="presParOf" srcId="{231D93AD-56E8-4E51-9925-63B5F7516D63}" destId="{D3FCED76-BEA5-4CAC-8976-6562235A7ACC}" srcOrd="1" destOrd="0" presId="urn:microsoft.com/office/officeart/2018/2/layout/IconLabelDescriptionList"/>
    <dgm:cxn modelId="{2F96E544-41A1-4243-990B-CA893431F52C}" type="presParOf" srcId="{231D93AD-56E8-4E51-9925-63B5F7516D63}" destId="{4E31BF4A-568E-4A28-A3D8-4B9CB4682A83}" srcOrd="2" destOrd="0" presId="urn:microsoft.com/office/officeart/2018/2/layout/IconLabelDescriptionList"/>
    <dgm:cxn modelId="{819A3104-05BC-43D8-A9C1-CA9CE6FE8B51}" type="presParOf" srcId="{231D93AD-56E8-4E51-9925-63B5F7516D63}" destId="{B11E68DE-AF35-45BD-8F21-FF13B99A9CD1}" srcOrd="3" destOrd="0" presId="urn:microsoft.com/office/officeart/2018/2/layout/IconLabelDescriptionList"/>
    <dgm:cxn modelId="{5F90F5C3-2282-4FC3-960A-5091BF473D48}" type="presParOf" srcId="{231D93AD-56E8-4E51-9925-63B5F7516D63}" destId="{373DCFFD-D6F0-4BD1-A7D4-2B9A4EC3BF2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AB8E6-C4E2-4AE0-9AE7-B7245E78BB3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6E6F5C2-55F1-4218-8A17-278E2EA16CBE}">
      <dgm:prSet/>
      <dgm:spPr/>
      <dgm:t>
        <a:bodyPr/>
        <a:lstStyle/>
        <a:p>
          <a:r>
            <a:rPr lang="en-US" b="1" dirty="0"/>
            <a:t>Cloud: </a:t>
          </a:r>
          <a:r>
            <a:rPr lang="en-US" dirty="0"/>
            <a:t>A </a:t>
          </a:r>
          <a:r>
            <a:rPr lang="en-US" i="1" dirty="0"/>
            <a:t>cloud </a:t>
          </a:r>
          <a:r>
            <a:rPr lang="en-US" dirty="0"/>
            <a:t>refers to a distinct IT environment that is designed for 	the  purpose  of  remotely  provisioning  scalable  and  measured  IT 	resources.</a:t>
          </a:r>
        </a:p>
      </dgm:t>
    </dgm:pt>
    <dgm:pt modelId="{E887899E-FDCE-4A16-99A5-64F31499A536}" type="parTrans" cxnId="{1A54F4D5-FF6E-406B-9051-262BF1016C36}">
      <dgm:prSet/>
      <dgm:spPr/>
      <dgm:t>
        <a:bodyPr/>
        <a:lstStyle/>
        <a:p>
          <a:endParaRPr lang="en-US"/>
        </a:p>
      </dgm:t>
    </dgm:pt>
    <dgm:pt modelId="{B41A2D26-E83E-4795-BA0E-5B2724A54E74}" type="sibTrans" cxnId="{1A54F4D5-FF6E-406B-9051-262BF1016C36}">
      <dgm:prSet/>
      <dgm:spPr/>
      <dgm:t>
        <a:bodyPr/>
        <a:lstStyle/>
        <a:p>
          <a:endParaRPr lang="en-US"/>
        </a:p>
      </dgm:t>
    </dgm:pt>
    <dgm:pt modelId="{9AA0BF30-B1E3-4723-82B3-B76D6592A4ED}">
      <dgm:prSet/>
      <dgm:spPr/>
      <dgm:t>
        <a:bodyPr/>
        <a:lstStyle/>
        <a:p>
          <a:r>
            <a:rPr lang="en-US" b="1"/>
            <a:t>IT Resource: </a:t>
          </a:r>
          <a:r>
            <a:rPr lang="en-US"/>
            <a:t>An </a:t>
          </a:r>
          <a:r>
            <a:rPr lang="en-US" i="1"/>
            <a:t>IT resource </a:t>
          </a:r>
          <a:r>
            <a:rPr lang="en-US"/>
            <a:t>is a physical or virtual IT-related artifact 	that can be either software-based, such as a virtual server or a custom 	software program, or hardware-based, such as a physical server or a 	network device.</a:t>
          </a:r>
        </a:p>
      </dgm:t>
    </dgm:pt>
    <dgm:pt modelId="{C3DA3F61-FD01-46EA-ABF0-9A6043798F1C}" type="parTrans" cxnId="{C6196A66-8A5D-44FA-8D3F-3EA45675829C}">
      <dgm:prSet/>
      <dgm:spPr/>
      <dgm:t>
        <a:bodyPr/>
        <a:lstStyle/>
        <a:p>
          <a:endParaRPr lang="en-US"/>
        </a:p>
      </dgm:t>
    </dgm:pt>
    <dgm:pt modelId="{C726A816-C08E-456D-9441-A566A453D14D}" type="sibTrans" cxnId="{C6196A66-8A5D-44FA-8D3F-3EA45675829C}">
      <dgm:prSet/>
      <dgm:spPr/>
      <dgm:t>
        <a:bodyPr/>
        <a:lstStyle/>
        <a:p>
          <a:endParaRPr lang="en-US"/>
        </a:p>
      </dgm:t>
    </dgm:pt>
    <dgm:pt modelId="{3FFF5C64-5104-2C4E-9FE6-28BD10BDFEB3}" type="pres">
      <dgm:prSet presAssocID="{110AB8E6-C4E2-4AE0-9AE7-B7245E78BB3B}" presName="hierChild1" presStyleCnt="0">
        <dgm:presLayoutVars>
          <dgm:chPref val="1"/>
          <dgm:dir/>
          <dgm:animOne val="branch"/>
          <dgm:animLvl val="lvl"/>
          <dgm:resizeHandles/>
        </dgm:presLayoutVars>
      </dgm:prSet>
      <dgm:spPr/>
    </dgm:pt>
    <dgm:pt modelId="{BB61FD67-DF66-C144-927F-078AC93EE6BA}" type="pres">
      <dgm:prSet presAssocID="{96E6F5C2-55F1-4218-8A17-278E2EA16CBE}" presName="hierRoot1" presStyleCnt="0"/>
      <dgm:spPr/>
    </dgm:pt>
    <dgm:pt modelId="{94151CCF-EDDB-E04C-ACBC-03300E72DC81}" type="pres">
      <dgm:prSet presAssocID="{96E6F5C2-55F1-4218-8A17-278E2EA16CBE}" presName="composite" presStyleCnt="0"/>
      <dgm:spPr/>
    </dgm:pt>
    <dgm:pt modelId="{25F85407-FD29-BA40-8B58-5481ABB4B108}" type="pres">
      <dgm:prSet presAssocID="{96E6F5C2-55F1-4218-8A17-278E2EA16CBE}" presName="background" presStyleLbl="node0" presStyleIdx="0" presStyleCnt="2"/>
      <dgm:spPr/>
    </dgm:pt>
    <dgm:pt modelId="{1427AB11-92CE-0941-9F36-04CA7B18220A}" type="pres">
      <dgm:prSet presAssocID="{96E6F5C2-55F1-4218-8A17-278E2EA16CBE}" presName="text" presStyleLbl="fgAcc0" presStyleIdx="0" presStyleCnt="2">
        <dgm:presLayoutVars>
          <dgm:chPref val="3"/>
        </dgm:presLayoutVars>
      </dgm:prSet>
      <dgm:spPr/>
    </dgm:pt>
    <dgm:pt modelId="{A5693F7C-EB4D-4E4B-8E03-27C67737411F}" type="pres">
      <dgm:prSet presAssocID="{96E6F5C2-55F1-4218-8A17-278E2EA16CBE}" presName="hierChild2" presStyleCnt="0"/>
      <dgm:spPr/>
    </dgm:pt>
    <dgm:pt modelId="{50FBBAE5-3CD1-414E-9BCE-E304AE51162E}" type="pres">
      <dgm:prSet presAssocID="{9AA0BF30-B1E3-4723-82B3-B76D6592A4ED}" presName="hierRoot1" presStyleCnt="0"/>
      <dgm:spPr/>
    </dgm:pt>
    <dgm:pt modelId="{7AA904F4-6A67-F948-B805-066D5750EF9B}" type="pres">
      <dgm:prSet presAssocID="{9AA0BF30-B1E3-4723-82B3-B76D6592A4ED}" presName="composite" presStyleCnt="0"/>
      <dgm:spPr/>
    </dgm:pt>
    <dgm:pt modelId="{3419EDC6-AA89-074C-9C05-5AF7C683D169}" type="pres">
      <dgm:prSet presAssocID="{9AA0BF30-B1E3-4723-82B3-B76D6592A4ED}" presName="background" presStyleLbl="node0" presStyleIdx="1" presStyleCnt="2"/>
      <dgm:spPr/>
    </dgm:pt>
    <dgm:pt modelId="{8B62501B-2E95-4B46-881B-9E091925AAA3}" type="pres">
      <dgm:prSet presAssocID="{9AA0BF30-B1E3-4723-82B3-B76D6592A4ED}" presName="text" presStyleLbl="fgAcc0" presStyleIdx="1" presStyleCnt="2">
        <dgm:presLayoutVars>
          <dgm:chPref val="3"/>
        </dgm:presLayoutVars>
      </dgm:prSet>
      <dgm:spPr/>
    </dgm:pt>
    <dgm:pt modelId="{E93AC8DA-25BC-3B4E-8689-629BE0B003C5}" type="pres">
      <dgm:prSet presAssocID="{9AA0BF30-B1E3-4723-82B3-B76D6592A4ED}" presName="hierChild2" presStyleCnt="0"/>
      <dgm:spPr/>
    </dgm:pt>
  </dgm:ptLst>
  <dgm:cxnLst>
    <dgm:cxn modelId="{3C6DA216-04B9-394E-88B2-42D6B235197E}" type="presOf" srcId="{110AB8E6-C4E2-4AE0-9AE7-B7245E78BB3B}" destId="{3FFF5C64-5104-2C4E-9FE6-28BD10BDFEB3}" srcOrd="0" destOrd="0" presId="urn:microsoft.com/office/officeart/2005/8/layout/hierarchy1"/>
    <dgm:cxn modelId="{C6196A66-8A5D-44FA-8D3F-3EA45675829C}" srcId="{110AB8E6-C4E2-4AE0-9AE7-B7245E78BB3B}" destId="{9AA0BF30-B1E3-4723-82B3-B76D6592A4ED}" srcOrd="1" destOrd="0" parTransId="{C3DA3F61-FD01-46EA-ABF0-9A6043798F1C}" sibTransId="{C726A816-C08E-456D-9441-A566A453D14D}"/>
    <dgm:cxn modelId="{030C247A-0A29-904A-B983-C8D9A6371B3A}" type="presOf" srcId="{9AA0BF30-B1E3-4723-82B3-B76D6592A4ED}" destId="{8B62501B-2E95-4B46-881B-9E091925AAA3}" srcOrd="0" destOrd="0" presId="urn:microsoft.com/office/officeart/2005/8/layout/hierarchy1"/>
    <dgm:cxn modelId="{D6E94BC6-1F35-A742-9B95-4DF123C7100F}" type="presOf" srcId="{96E6F5C2-55F1-4218-8A17-278E2EA16CBE}" destId="{1427AB11-92CE-0941-9F36-04CA7B18220A}" srcOrd="0" destOrd="0" presId="urn:microsoft.com/office/officeart/2005/8/layout/hierarchy1"/>
    <dgm:cxn modelId="{1A54F4D5-FF6E-406B-9051-262BF1016C36}" srcId="{110AB8E6-C4E2-4AE0-9AE7-B7245E78BB3B}" destId="{96E6F5C2-55F1-4218-8A17-278E2EA16CBE}" srcOrd="0" destOrd="0" parTransId="{E887899E-FDCE-4A16-99A5-64F31499A536}" sibTransId="{B41A2D26-E83E-4795-BA0E-5B2724A54E74}"/>
    <dgm:cxn modelId="{DD1BBBD6-EFA7-7A4C-9735-C1BFA443440B}" type="presParOf" srcId="{3FFF5C64-5104-2C4E-9FE6-28BD10BDFEB3}" destId="{BB61FD67-DF66-C144-927F-078AC93EE6BA}" srcOrd="0" destOrd="0" presId="urn:microsoft.com/office/officeart/2005/8/layout/hierarchy1"/>
    <dgm:cxn modelId="{D98D2496-4B6F-984F-9C4F-E151D9FF2E9C}" type="presParOf" srcId="{BB61FD67-DF66-C144-927F-078AC93EE6BA}" destId="{94151CCF-EDDB-E04C-ACBC-03300E72DC81}" srcOrd="0" destOrd="0" presId="urn:microsoft.com/office/officeart/2005/8/layout/hierarchy1"/>
    <dgm:cxn modelId="{97EE6F8C-A8FF-8F45-B239-A282D6724427}" type="presParOf" srcId="{94151CCF-EDDB-E04C-ACBC-03300E72DC81}" destId="{25F85407-FD29-BA40-8B58-5481ABB4B108}" srcOrd="0" destOrd="0" presId="urn:microsoft.com/office/officeart/2005/8/layout/hierarchy1"/>
    <dgm:cxn modelId="{269BE75B-3BA9-CF45-AAFC-BF1F4E4520DC}" type="presParOf" srcId="{94151CCF-EDDB-E04C-ACBC-03300E72DC81}" destId="{1427AB11-92CE-0941-9F36-04CA7B18220A}" srcOrd="1" destOrd="0" presId="urn:microsoft.com/office/officeart/2005/8/layout/hierarchy1"/>
    <dgm:cxn modelId="{AEDD7EC3-56B2-BD40-8033-4A733564FC15}" type="presParOf" srcId="{BB61FD67-DF66-C144-927F-078AC93EE6BA}" destId="{A5693F7C-EB4D-4E4B-8E03-27C67737411F}" srcOrd="1" destOrd="0" presId="urn:microsoft.com/office/officeart/2005/8/layout/hierarchy1"/>
    <dgm:cxn modelId="{D779522E-D53C-B344-AF2D-D6CE7FA3C6A8}" type="presParOf" srcId="{3FFF5C64-5104-2C4E-9FE6-28BD10BDFEB3}" destId="{50FBBAE5-3CD1-414E-9BCE-E304AE51162E}" srcOrd="1" destOrd="0" presId="urn:microsoft.com/office/officeart/2005/8/layout/hierarchy1"/>
    <dgm:cxn modelId="{2A0A15FE-DF66-4641-8372-A85530E8023A}" type="presParOf" srcId="{50FBBAE5-3CD1-414E-9BCE-E304AE51162E}" destId="{7AA904F4-6A67-F948-B805-066D5750EF9B}" srcOrd="0" destOrd="0" presId="urn:microsoft.com/office/officeart/2005/8/layout/hierarchy1"/>
    <dgm:cxn modelId="{1B078621-22BD-5F4D-A6D8-692A402B805C}" type="presParOf" srcId="{7AA904F4-6A67-F948-B805-066D5750EF9B}" destId="{3419EDC6-AA89-074C-9C05-5AF7C683D169}" srcOrd="0" destOrd="0" presId="urn:microsoft.com/office/officeart/2005/8/layout/hierarchy1"/>
    <dgm:cxn modelId="{9C61879C-CE98-A440-96EA-DE27F42AB5DA}" type="presParOf" srcId="{7AA904F4-6A67-F948-B805-066D5750EF9B}" destId="{8B62501B-2E95-4B46-881B-9E091925AAA3}" srcOrd="1" destOrd="0" presId="urn:microsoft.com/office/officeart/2005/8/layout/hierarchy1"/>
    <dgm:cxn modelId="{44D50A75-8A8A-604E-88E3-165ED3DAB05F}" type="presParOf" srcId="{50FBBAE5-3CD1-414E-9BCE-E304AE51162E}" destId="{E93AC8DA-25BC-3B4E-8689-629BE0B003C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DC712-9A92-4F8F-8846-3B9CFC137BF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3C15A47-D6A3-4A11-B8E1-115F9FFE5413}">
      <dgm:prSet/>
      <dgm:spPr/>
      <dgm:t>
        <a:bodyPr/>
        <a:lstStyle/>
        <a:p>
          <a:r>
            <a:rPr lang="en-AU" b="1"/>
            <a:t>On-Premise:  </a:t>
          </a:r>
          <a:r>
            <a:rPr lang="en-AU"/>
            <a:t>An  IT  resource  that  is  hosted  in  a  conventional  IT 	enterprise  within  an  organizational  boundary  (that  does  not 	specifically represent a cloud) is considered to be located on the 	premises of the IT enterprise, or </a:t>
          </a:r>
          <a:r>
            <a:rPr lang="en-AU" i="1"/>
            <a:t>on-premise.</a:t>
          </a:r>
          <a:endParaRPr lang="en-US"/>
        </a:p>
      </dgm:t>
    </dgm:pt>
    <dgm:pt modelId="{BF17DEA7-9BAE-40D4-A7CC-9BB30B284B99}" type="parTrans" cxnId="{41FEAF6F-C4A2-4137-9662-7940BD471799}">
      <dgm:prSet/>
      <dgm:spPr/>
      <dgm:t>
        <a:bodyPr/>
        <a:lstStyle/>
        <a:p>
          <a:endParaRPr lang="en-US"/>
        </a:p>
      </dgm:t>
    </dgm:pt>
    <dgm:pt modelId="{24FFA83E-C08F-450F-8657-83C8B4337687}" type="sibTrans" cxnId="{41FEAF6F-C4A2-4137-9662-7940BD471799}">
      <dgm:prSet/>
      <dgm:spPr/>
      <dgm:t>
        <a:bodyPr/>
        <a:lstStyle/>
        <a:p>
          <a:endParaRPr lang="en-US"/>
        </a:p>
      </dgm:t>
    </dgm:pt>
    <dgm:pt modelId="{1FAFF2D3-9428-4E60-BFEC-25AC79EF9DE7}">
      <dgm:prSet/>
      <dgm:spPr/>
      <dgm:t>
        <a:bodyPr/>
        <a:lstStyle/>
        <a:p>
          <a:r>
            <a:rPr lang="en-AU" b="1"/>
            <a:t>Cloud  Consumers  and  Cloud  Providers:  </a:t>
          </a:r>
          <a:r>
            <a:rPr lang="en-AU"/>
            <a:t>The  party  that  provides 	cloud-based IT resources is the </a:t>
          </a:r>
          <a:r>
            <a:rPr lang="en-AU" i="1"/>
            <a:t>cloud provider</a:t>
          </a:r>
          <a:r>
            <a:rPr lang="en-AU"/>
            <a:t>. The party that uses 	cloud-based IT resources is the </a:t>
          </a:r>
          <a:r>
            <a:rPr lang="en-AU" i="1"/>
            <a:t>cloud consumer</a:t>
          </a:r>
          <a:r>
            <a:rPr lang="en-AU"/>
            <a:t>.</a:t>
          </a:r>
          <a:endParaRPr lang="en-US"/>
        </a:p>
      </dgm:t>
    </dgm:pt>
    <dgm:pt modelId="{08EF7F05-2DC6-48E4-B43C-CE5EA5DA2C64}" type="parTrans" cxnId="{A4E8AD86-3914-4D31-8EA6-0841D91C4791}">
      <dgm:prSet/>
      <dgm:spPr/>
      <dgm:t>
        <a:bodyPr/>
        <a:lstStyle/>
        <a:p>
          <a:endParaRPr lang="en-US"/>
        </a:p>
      </dgm:t>
    </dgm:pt>
    <dgm:pt modelId="{63D2E30E-B1E8-4282-975F-A6A7D745474C}" type="sibTrans" cxnId="{A4E8AD86-3914-4D31-8EA6-0841D91C4791}">
      <dgm:prSet/>
      <dgm:spPr/>
      <dgm:t>
        <a:bodyPr/>
        <a:lstStyle/>
        <a:p>
          <a:endParaRPr lang="en-US"/>
        </a:p>
      </dgm:t>
    </dgm:pt>
    <dgm:pt modelId="{C8A403EA-C42A-4F92-99B6-1D26AA3DCA2B}" type="pres">
      <dgm:prSet presAssocID="{D86DC712-9A92-4F8F-8846-3B9CFC137BF9}" presName="root" presStyleCnt="0">
        <dgm:presLayoutVars>
          <dgm:dir/>
          <dgm:resizeHandles val="exact"/>
        </dgm:presLayoutVars>
      </dgm:prSet>
      <dgm:spPr/>
    </dgm:pt>
    <dgm:pt modelId="{FF5B03F6-8571-494F-8CBC-1CF00D478D30}" type="pres">
      <dgm:prSet presAssocID="{53C15A47-D6A3-4A11-B8E1-115F9FFE5413}" presName="compNode" presStyleCnt="0"/>
      <dgm:spPr/>
    </dgm:pt>
    <dgm:pt modelId="{7B7B1844-1C04-4EA2-A287-B1922F42F0B0}" type="pres">
      <dgm:prSet presAssocID="{53C15A47-D6A3-4A11-B8E1-115F9FFE5413}" presName="bgRect" presStyleLbl="bgShp" presStyleIdx="0" presStyleCnt="2"/>
      <dgm:spPr/>
    </dgm:pt>
    <dgm:pt modelId="{F47A0A9D-3871-4E53-AB64-3D2EFFBD5214}" type="pres">
      <dgm:prSet presAssocID="{53C15A47-D6A3-4A11-B8E1-115F9FFE54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25B78E20-7302-4C31-A890-E47CD87BCE64}" type="pres">
      <dgm:prSet presAssocID="{53C15A47-D6A3-4A11-B8E1-115F9FFE5413}" presName="spaceRect" presStyleCnt="0"/>
      <dgm:spPr/>
    </dgm:pt>
    <dgm:pt modelId="{D10932CD-9867-4C3D-8D98-BCF9C66BBC1B}" type="pres">
      <dgm:prSet presAssocID="{53C15A47-D6A3-4A11-B8E1-115F9FFE5413}" presName="parTx" presStyleLbl="revTx" presStyleIdx="0" presStyleCnt="2">
        <dgm:presLayoutVars>
          <dgm:chMax val="0"/>
          <dgm:chPref val="0"/>
        </dgm:presLayoutVars>
      </dgm:prSet>
      <dgm:spPr/>
    </dgm:pt>
    <dgm:pt modelId="{CCAEEDCB-0AD6-42E7-916D-41C730D8F555}" type="pres">
      <dgm:prSet presAssocID="{24FFA83E-C08F-450F-8657-83C8B4337687}" presName="sibTrans" presStyleCnt="0"/>
      <dgm:spPr/>
    </dgm:pt>
    <dgm:pt modelId="{6EE47787-5744-4883-948F-893EED0E0F61}" type="pres">
      <dgm:prSet presAssocID="{1FAFF2D3-9428-4E60-BFEC-25AC79EF9DE7}" presName="compNode" presStyleCnt="0"/>
      <dgm:spPr/>
    </dgm:pt>
    <dgm:pt modelId="{F00C8074-D63B-4629-9067-0FC720C91DDF}" type="pres">
      <dgm:prSet presAssocID="{1FAFF2D3-9428-4E60-BFEC-25AC79EF9DE7}" presName="bgRect" presStyleLbl="bgShp" presStyleIdx="1" presStyleCnt="2"/>
      <dgm:spPr/>
    </dgm:pt>
    <dgm:pt modelId="{3E1DB10E-7E01-47DA-9EAB-E189B9490010}" type="pres">
      <dgm:prSet presAssocID="{1FAFF2D3-9428-4E60-BFEC-25AC79EF9DE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a:ext>
      </dgm:extLst>
    </dgm:pt>
    <dgm:pt modelId="{919977A1-332C-42E2-8EF8-69963CC5CEF9}" type="pres">
      <dgm:prSet presAssocID="{1FAFF2D3-9428-4E60-BFEC-25AC79EF9DE7}" presName="spaceRect" presStyleCnt="0"/>
      <dgm:spPr/>
    </dgm:pt>
    <dgm:pt modelId="{A59E8B3A-D23F-4151-AA21-B6EF40DEABBC}" type="pres">
      <dgm:prSet presAssocID="{1FAFF2D3-9428-4E60-BFEC-25AC79EF9DE7}" presName="parTx" presStyleLbl="revTx" presStyleIdx="1" presStyleCnt="2">
        <dgm:presLayoutVars>
          <dgm:chMax val="0"/>
          <dgm:chPref val="0"/>
        </dgm:presLayoutVars>
      </dgm:prSet>
      <dgm:spPr/>
    </dgm:pt>
  </dgm:ptLst>
  <dgm:cxnLst>
    <dgm:cxn modelId="{A28BD30B-D944-4647-AAB4-EA58D2B84E3E}" type="presOf" srcId="{53C15A47-D6A3-4A11-B8E1-115F9FFE5413}" destId="{D10932CD-9867-4C3D-8D98-BCF9C66BBC1B}" srcOrd="0" destOrd="0" presId="urn:microsoft.com/office/officeart/2018/2/layout/IconVerticalSolidList"/>
    <dgm:cxn modelId="{37E7E710-91A3-40C6-A260-D8A981476FE6}" type="presOf" srcId="{D86DC712-9A92-4F8F-8846-3B9CFC137BF9}" destId="{C8A403EA-C42A-4F92-99B6-1D26AA3DCA2B}" srcOrd="0" destOrd="0" presId="urn:microsoft.com/office/officeart/2018/2/layout/IconVerticalSolidList"/>
    <dgm:cxn modelId="{9D43D62E-EBA2-41DA-A2BD-FE3F6D4B180A}" type="presOf" srcId="{1FAFF2D3-9428-4E60-BFEC-25AC79EF9DE7}" destId="{A59E8B3A-D23F-4151-AA21-B6EF40DEABBC}" srcOrd="0" destOrd="0" presId="urn:microsoft.com/office/officeart/2018/2/layout/IconVerticalSolidList"/>
    <dgm:cxn modelId="{41FEAF6F-C4A2-4137-9662-7940BD471799}" srcId="{D86DC712-9A92-4F8F-8846-3B9CFC137BF9}" destId="{53C15A47-D6A3-4A11-B8E1-115F9FFE5413}" srcOrd="0" destOrd="0" parTransId="{BF17DEA7-9BAE-40D4-A7CC-9BB30B284B99}" sibTransId="{24FFA83E-C08F-450F-8657-83C8B4337687}"/>
    <dgm:cxn modelId="{A4E8AD86-3914-4D31-8EA6-0841D91C4791}" srcId="{D86DC712-9A92-4F8F-8846-3B9CFC137BF9}" destId="{1FAFF2D3-9428-4E60-BFEC-25AC79EF9DE7}" srcOrd="1" destOrd="0" parTransId="{08EF7F05-2DC6-48E4-B43C-CE5EA5DA2C64}" sibTransId="{63D2E30E-B1E8-4282-975F-A6A7D745474C}"/>
    <dgm:cxn modelId="{8CED9C0F-304E-46EA-8864-B1401AC3D42F}" type="presParOf" srcId="{C8A403EA-C42A-4F92-99B6-1D26AA3DCA2B}" destId="{FF5B03F6-8571-494F-8CBC-1CF00D478D30}" srcOrd="0" destOrd="0" presId="urn:microsoft.com/office/officeart/2018/2/layout/IconVerticalSolidList"/>
    <dgm:cxn modelId="{8C9477BE-641E-47D3-AECC-26B43E95C4CE}" type="presParOf" srcId="{FF5B03F6-8571-494F-8CBC-1CF00D478D30}" destId="{7B7B1844-1C04-4EA2-A287-B1922F42F0B0}" srcOrd="0" destOrd="0" presId="urn:microsoft.com/office/officeart/2018/2/layout/IconVerticalSolidList"/>
    <dgm:cxn modelId="{95DA8720-40D5-43A7-9186-2741BFED3BC1}" type="presParOf" srcId="{FF5B03F6-8571-494F-8CBC-1CF00D478D30}" destId="{F47A0A9D-3871-4E53-AB64-3D2EFFBD5214}" srcOrd="1" destOrd="0" presId="urn:microsoft.com/office/officeart/2018/2/layout/IconVerticalSolidList"/>
    <dgm:cxn modelId="{FED19039-21FE-43FB-A8F6-604F46CEBB61}" type="presParOf" srcId="{FF5B03F6-8571-494F-8CBC-1CF00D478D30}" destId="{25B78E20-7302-4C31-A890-E47CD87BCE64}" srcOrd="2" destOrd="0" presId="urn:microsoft.com/office/officeart/2018/2/layout/IconVerticalSolidList"/>
    <dgm:cxn modelId="{F18BF56F-2EDC-4E01-B78B-9ACBBE902010}" type="presParOf" srcId="{FF5B03F6-8571-494F-8CBC-1CF00D478D30}" destId="{D10932CD-9867-4C3D-8D98-BCF9C66BBC1B}" srcOrd="3" destOrd="0" presId="urn:microsoft.com/office/officeart/2018/2/layout/IconVerticalSolidList"/>
    <dgm:cxn modelId="{A522D959-902D-4706-A73A-3CD24D02E259}" type="presParOf" srcId="{C8A403EA-C42A-4F92-99B6-1D26AA3DCA2B}" destId="{CCAEEDCB-0AD6-42E7-916D-41C730D8F555}" srcOrd="1" destOrd="0" presId="urn:microsoft.com/office/officeart/2018/2/layout/IconVerticalSolidList"/>
    <dgm:cxn modelId="{69CF035F-0420-417B-891C-F6CEA3ABEE65}" type="presParOf" srcId="{C8A403EA-C42A-4F92-99B6-1D26AA3DCA2B}" destId="{6EE47787-5744-4883-948F-893EED0E0F61}" srcOrd="2" destOrd="0" presId="urn:microsoft.com/office/officeart/2018/2/layout/IconVerticalSolidList"/>
    <dgm:cxn modelId="{17AB15CA-81E6-4680-9EE5-3008615A2D74}" type="presParOf" srcId="{6EE47787-5744-4883-948F-893EED0E0F61}" destId="{F00C8074-D63B-4629-9067-0FC720C91DDF}" srcOrd="0" destOrd="0" presId="urn:microsoft.com/office/officeart/2018/2/layout/IconVerticalSolidList"/>
    <dgm:cxn modelId="{9DF7734F-6470-431F-AD4F-4F0B66A422BF}" type="presParOf" srcId="{6EE47787-5744-4883-948F-893EED0E0F61}" destId="{3E1DB10E-7E01-47DA-9EAB-E189B9490010}" srcOrd="1" destOrd="0" presId="urn:microsoft.com/office/officeart/2018/2/layout/IconVerticalSolidList"/>
    <dgm:cxn modelId="{20237708-0914-40CA-B1D4-23F4BA562972}" type="presParOf" srcId="{6EE47787-5744-4883-948F-893EED0E0F61}" destId="{919977A1-332C-42E2-8EF8-69963CC5CEF9}" srcOrd="2" destOrd="0" presId="urn:microsoft.com/office/officeart/2018/2/layout/IconVerticalSolidList"/>
    <dgm:cxn modelId="{CDB655CF-A587-4651-A85A-C6855D321E91}" type="presParOf" srcId="{6EE47787-5744-4883-948F-893EED0E0F61}" destId="{A59E8B3A-D23F-4151-AA21-B6EF40DEAB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FBE2A-718C-49DA-AA5A-3409C589521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B61E5E-F68A-46F1-BA8C-AB9ABD3BDD73}">
      <dgm:prSet/>
      <dgm:spPr/>
      <dgm:t>
        <a:bodyPr/>
        <a:lstStyle/>
        <a:p>
          <a:pPr>
            <a:defRPr b="1"/>
          </a:pPr>
          <a:r>
            <a:rPr lang="en-US"/>
            <a:t>On-demand self-service</a:t>
          </a:r>
        </a:p>
      </dgm:t>
    </dgm:pt>
    <dgm:pt modelId="{4A1EB20A-9B56-4678-80FB-659A845CE3D1}" type="parTrans" cxnId="{91798F0C-6A94-42D1-BA3D-81E2D5919789}">
      <dgm:prSet/>
      <dgm:spPr/>
      <dgm:t>
        <a:bodyPr/>
        <a:lstStyle/>
        <a:p>
          <a:endParaRPr lang="en-US"/>
        </a:p>
      </dgm:t>
    </dgm:pt>
    <dgm:pt modelId="{A1D0C34C-66BD-4329-8D34-031A704B8CB6}" type="sibTrans" cxnId="{91798F0C-6A94-42D1-BA3D-81E2D5919789}">
      <dgm:prSet/>
      <dgm:spPr/>
      <dgm:t>
        <a:bodyPr/>
        <a:lstStyle/>
        <a:p>
          <a:endParaRPr lang="en-US"/>
        </a:p>
      </dgm:t>
    </dgm:pt>
    <dgm:pt modelId="{A1E71826-AF5A-48E0-B15C-CB25A50DED59}">
      <dgm:prSet/>
      <dgm:spPr/>
      <dgm:t>
        <a:bodyPr/>
        <a:lstStyle/>
        <a:p>
          <a:r>
            <a:rPr lang="en-US" dirty="0"/>
            <a:t>A consumer can unilaterally provision computing capabilities, such as server time and network storage, as needed automatically without requiring human interaction with each service provider.</a:t>
          </a:r>
        </a:p>
      </dgm:t>
    </dgm:pt>
    <dgm:pt modelId="{E76FCA88-26D8-46E3-92B0-65B5E2292010}" type="parTrans" cxnId="{61C28540-85BF-4131-9F10-4B31F5DA01A0}">
      <dgm:prSet/>
      <dgm:spPr/>
      <dgm:t>
        <a:bodyPr/>
        <a:lstStyle/>
        <a:p>
          <a:endParaRPr lang="en-US"/>
        </a:p>
      </dgm:t>
    </dgm:pt>
    <dgm:pt modelId="{03A3A093-FAF4-4056-96CC-867050224393}" type="sibTrans" cxnId="{61C28540-85BF-4131-9F10-4B31F5DA01A0}">
      <dgm:prSet/>
      <dgm:spPr/>
      <dgm:t>
        <a:bodyPr/>
        <a:lstStyle/>
        <a:p>
          <a:endParaRPr lang="en-US"/>
        </a:p>
      </dgm:t>
    </dgm:pt>
    <dgm:pt modelId="{AF0186D6-1A5C-45B7-959C-D4C363995FD0}">
      <dgm:prSet/>
      <dgm:spPr/>
      <dgm:t>
        <a:bodyPr/>
        <a:lstStyle/>
        <a:p>
          <a:pPr>
            <a:defRPr b="1"/>
          </a:pPr>
          <a:r>
            <a:rPr lang="en-US"/>
            <a:t>Broad network access (Ubiquitous access)</a:t>
          </a:r>
        </a:p>
      </dgm:t>
    </dgm:pt>
    <dgm:pt modelId="{5A4FCA5C-82EC-422A-BAA1-6E5A24661919}" type="parTrans" cxnId="{7FB48931-D561-495B-9362-47FBB06AC751}">
      <dgm:prSet/>
      <dgm:spPr/>
      <dgm:t>
        <a:bodyPr/>
        <a:lstStyle/>
        <a:p>
          <a:endParaRPr lang="en-US"/>
        </a:p>
      </dgm:t>
    </dgm:pt>
    <dgm:pt modelId="{2D0DA433-32DC-471C-A9AE-AE76C7312D76}" type="sibTrans" cxnId="{7FB48931-D561-495B-9362-47FBB06AC751}">
      <dgm:prSet/>
      <dgm:spPr/>
      <dgm:t>
        <a:bodyPr/>
        <a:lstStyle/>
        <a:p>
          <a:endParaRPr lang="en-US"/>
        </a:p>
      </dgm:t>
    </dgm:pt>
    <dgm:pt modelId="{B1015C5A-6F56-4F96-A88F-13D0A453A199}">
      <dgm:prSet/>
      <dgm:spPr/>
      <dgm:t>
        <a:bodyPr/>
        <a:lstStyle/>
        <a:p>
          <a:r>
            <a:rPr lang="en-US"/>
            <a:t>It represents the ability for a cloud service to be widely accessible.</a:t>
          </a:r>
        </a:p>
      </dgm:t>
    </dgm:pt>
    <dgm:pt modelId="{49DBC828-CC86-4301-959C-AD2EBA4D7FE0}" type="parTrans" cxnId="{85F08503-844C-40E6-B7AC-2A4A8E076CB5}">
      <dgm:prSet/>
      <dgm:spPr/>
      <dgm:t>
        <a:bodyPr/>
        <a:lstStyle/>
        <a:p>
          <a:endParaRPr lang="en-US"/>
        </a:p>
      </dgm:t>
    </dgm:pt>
    <dgm:pt modelId="{EF000C59-9B8A-464B-B0B9-2A7F01D7D121}" type="sibTrans" cxnId="{85F08503-844C-40E6-B7AC-2A4A8E076CB5}">
      <dgm:prSet/>
      <dgm:spPr/>
      <dgm:t>
        <a:bodyPr/>
        <a:lstStyle/>
        <a:p>
          <a:endParaRPr lang="en-US"/>
        </a:p>
      </dgm:t>
    </dgm:pt>
    <dgm:pt modelId="{53DD6E39-73AC-47A9-9193-DF0D783CF777}">
      <dgm:prSet/>
      <dgm:spPr/>
      <dgm:t>
        <a:bodyPr/>
        <a:lstStyle/>
        <a:p>
          <a:r>
            <a:rPr lang="en-US"/>
            <a:t>Establishing ubiquitous access for a cloud service can require support for a range of devices, transport protocols, interfaces, and security technologies.</a:t>
          </a:r>
        </a:p>
      </dgm:t>
    </dgm:pt>
    <dgm:pt modelId="{26F3C166-295F-47B7-87B4-65CF478D276F}" type="parTrans" cxnId="{AF9B1437-22D2-4FF6-A709-4717CA179F35}">
      <dgm:prSet/>
      <dgm:spPr/>
      <dgm:t>
        <a:bodyPr/>
        <a:lstStyle/>
        <a:p>
          <a:endParaRPr lang="en-US"/>
        </a:p>
      </dgm:t>
    </dgm:pt>
    <dgm:pt modelId="{1679F661-EDE0-493D-A814-C15E09C041AB}" type="sibTrans" cxnId="{AF9B1437-22D2-4FF6-A709-4717CA179F35}">
      <dgm:prSet/>
      <dgm:spPr/>
      <dgm:t>
        <a:bodyPr/>
        <a:lstStyle/>
        <a:p>
          <a:endParaRPr lang="en-US"/>
        </a:p>
      </dgm:t>
    </dgm:pt>
    <dgm:pt modelId="{0A863965-1D23-4246-A81D-8D7212CBE776}">
      <dgm:prSet/>
      <dgm:spPr/>
      <dgm:t>
        <a:bodyPr/>
        <a:lstStyle/>
        <a:p>
          <a:pPr>
            <a:defRPr b="1"/>
          </a:pPr>
          <a:r>
            <a:rPr lang="en-US"/>
            <a:t>Resource pooling (using Multitenancy)</a:t>
          </a:r>
        </a:p>
      </dgm:t>
    </dgm:pt>
    <dgm:pt modelId="{44B72FAC-E6F6-442E-8DC4-4343B7DCD1F7}" type="parTrans" cxnId="{F2506424-03F2-4B80-9024-9120C6F29D57}">
      <dgm:prSet/>
      <dgm:spPr/>
      <dgm:t>
        <a:bodyPr/>
        <a:lstStyle/>
        <a:p>
          <a:endParaRPr lang="en-US"/>
        </a:p>
      </dgm:t>
    </dgm:pt>
    <dgm:pt modelId="{495C9E5C-8929-488D-8607-AEC096F3E80A}" type="sibTrans" cxnId="{F2506424-03F2-4B80-9024-9120C6F29D57}">
      <dgm:prSet/>
      <dgm:spPr/>
      <dgm:t>
        <a:bodyPr/>
        <a:lstStyle/>
        <a:p>
          <a:endParaRPr lang="en-US"/>
        </a:p>
      </dgm:t>
    </dgm:pt>
    <dgm:pt modelId="{E132564A-C118-4840-8AF3-FCA67E75FDE6}">
      <dgm:prSet/>
      <dgm:spPr/>
      <dgm:t>
        <a:bodyPr/>
        <a:lstStyle/>
        <a:p>
          <a:r>
            <a:rPr lang="en-US"/>
            <a:t>The provider’s computing resources are pooled to serve multiple consumers using a multi- tenant model, with different physical and virtual resources dynamically assigned and reassigned according to consumer demand.</a:t>
          </a:r>
        </a:p>
      </dgm:t>
    </dgm:pt>
    <dgm:pt modelId="{2B1C4260-B290-479C-8469-139F461B3D7E}" type="parTrans" cxnId="{989970A7-45E6-4027-97F3-BF413F5EA69E}">
      <dgm:prSet/>
      <dgm:spPr/>
      <dgm:t>
        <a:bodyPr/>
        <a:lstStyle/>
        <a:p>
          <a:endParaRPr lang="en-US"/>
        </a:p>
      </dgm:t>
    </dgm:pt>
    <dgm:pt modelId="{1663617D-E4DE-4B47-BF7D-E245B0050751}" type="sibTrans" cxnId="{989970A7-45E6-4027-97F3-BF413F5EA69E}">
      <dgm:prSet/>
      <dgm:spPr/>
      <dgm:t>
        <a:bodyPr/>
        <a:lstStyle/>
        <a:p>
          <a:endParaRPr lang="en-US"/>
        </a:p>
      </dgm:t>
    </dgm:pt>
    <dgm:pt modelId="{7173659F-1553-47DD-BA52-934A3308341A}">
      <dgm:prSet/>
      <dgm:spPr/>
      <dgm:t>
        <a:bodyPr/>
        <a:lstStyle/>
        <a:p>
          <a:r>
            <a:rPr lang="en-US"/>
            <a:t>There is a sense of location independence in that the customer generally has no control or knowledge over the exact location of the provided resources but may be able to specify location at a higher level of abstraction (e.g., country, state, or datacenter).</a:t>
          </a:r>
        </a:p>
      </dgm:t>
    </dgm:pt>
    <dgm:pt modelId="{B77BC34D-1752-40BA-B7D1-63CFF836976B}" type="parTrans" cxnId="{6860E3C7-6734-4118-878F-9F15DAE0B2CB}">
      <dgm:prSet/>
      <dgm:spPr/>
      <dgm:t>
        <a:bodyPr/>
        <a:lstStyle/>
        <a:p>
          <a:endParaRPr lang="en-US"/>
        </a:p>
      </dgm:t>
    </dgm:pt>
    <dgm:pt modelId="{F9957C4A-0DE3-4185-AD49-A2FFC67C3DF7}" type="sibTrans" cxnId="{6860E3C7-6734-4118-878F-9F15DAE0B2CB}">
      <dgm:prSet/>
      <dgm:spPr/>
      <dgm:t>
        <a:bodyPr/>
        <a:lstStyle/>
        <a:p>
          <a:endParaRPr lang="en-US"/>
        </a:p>
      </dgm:t>
    </dgm:pt>
    <dgm:pt modelId="{184C48E9-CB11-42EA-9CFF-7540DEEABCEE}" type="pres">
      <dgm:prSet presAssocID="{EAEFBE2A-718C-49DA-AA5A-3409C589521E}" presName="root" presStyleCnt="0">
        <dgm:presLayoutVars>
          <dgm:dir/>
          <dgm:resizeHandles val="exact"/>
        </dgm:presLayoutVars>
      </dgm:prSet>
      <dgm:spPr/>
    </dgm:pt>
    <dgm:pt modelId="{832390FD-A3C3-43BE-B4C4-9D927FF50F6E}" type="pres">
      <dgm:prSet presAssocID="{8CB61E5E-F68A-46F1-BA8C-AB9ABD3BDD73}" presName="compNode" presStyleCnt="0"/>
      <dgm:spPr/>
    </dgm:pt>
    <dgm:pt modelId="{84856858-8C62-489F-8A2F-9C71AF063ABB}" type="pres">
      <dgm:prSet presAssocID="{8CB61E5E-F68A-46F1-BA8C-AB9ABD3BDD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52F94EBA-A8B8-4535-A11F-BE9969F7AD8D}" type="pres">
      <dgm:prSet presAssocID="{8CB61E5E-F68A-46F1-BA8C-AB9ABD3BDD73}" presName="iconSpace" presStyleCnt="0"/>
      <dgm:spPr/>
    </dgm:pt>
    <dgm:pt modelId="{86E5D093-438F-4C4B-835D-020EFB434639}" type="pres">
      <dgm:prSet presAssocID="{8CB61E5E-F68A-46F1-BA8C-AB9ABD3BDD73}" presName="parTx" presStyleLbl="revTx" presStyleIdx="0" presStyleCnt="6">
        <dgm:presLayoutVars>
          <dgm:chMax val="0"/>
          <dgm:chPref val="0"/>
        </dgm:presLayoutVars>
      </dgm:prSet>
      <dgm:spPr/>
    </dgm:pt>
    <dgm:pt modelId="{B1CFCDF3-6029-4C09-B0E0-78AAA837095C}" type="pres">
      <dgm:prSet presAssocID="{8CB61E5E-F68A-46F1-BA8C-AB9ABD3BDD73}" presName="txSpace" presStyleCnt="0"/>
      <dgm:spPr/>
    </dgm:pt>
    <dgm:pt modelId="{D5E4E7A2-FB6D-4109-BB95-B1442A54D582}" type="pres">
      <dgm:prSet presAssocID="{8CB61E5E-F68A-46F1-BA8C-AB9ABD3BDD73}" presName="desTx" presStyleLbl="revTx" presStyleIdx="1" presStyleCnt="6">
        <dgm:presLayoutVars/>
      </dgm:prSet>
      <dgm:spPr/>
    </dgm:pt>
    <dgm:pt modelId="{57167A2D-60E0-402A-8627-E95F5D0A0F54}" type="pres">
      <dgm:prSet presAssocID="{A1D0C34C-66BD-4329-8D34-031A704B8CB6}" presName="sibTrans" presStyleCnt="0"/>
      <dgm:spPr/>
    </dgm:pt>
    <dgm:pt modelId="{4F6D6B2D-ADDA-4503-A66E-8FF85D2D0D80}" type="pres">
      <dgm:prSet presAssocID="{AF0186D6-1A5C-45B7-959C-D4C363995FD0}" presName="compNode" presStyleCnt="0"/>
      <dgm:spPr/>
    </dgm:pt>
    <dgm:pt modelId="{87DCB391-35D5-457C-B7F7-027A152FD4A7}" type="pres">
      <dgm:prSet presAssocID="{AF0186D6-1A5C-45B7-959C-D4C363995F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58DDCC50-7A8A-41EA-8433-FDC511DA75F3}" type="pres">
      <dgm:prSet presAssocID="{AF0186D6-1A5C-45B7-959C-D4C363995FD0}" presName="iconSpace" presStyleCnt="0"/>
      <dgm:spPr/>
    </dgm:pt>
    <dgm:pt modelId="{BF6F13CD-4970-49E7-A1BE-E8A346D18676}" type="pres">
      <dgm:prSet presAssocID="{AF0186D6-1A5C-45B7-959C-D4C363995FD0}" presName="parTx" presStyleLbl="revTx" presStyleIdx="2" presStyleCnt="6">
        <dgm:presLayoutVars>
          <dgm:chMax val="0"/>
          <dgm:chPref val="0"/>
        </dgm:presLayoutVars>
      </dgm:prSet>
      <dgm:spPr/>
    </dgm:pt>
    <dgm:pt modelId="{B54E7688-713A-4E7D-A097-A34952989F7A}" type="pres">
      <dgm:prSet presAssocID="{AF0186D6-1A5C-45B7-959C-D4C363995FD0}" presName="txSpace" presStyleCnt="0"/>
      <dgm:spPr/>
    </dgm:pt>
    <dgm:pt modelId="{733E973D-ECC8-4B2A-BA18-03AE19CF0448}" type="pres">
      <dgm:prSet presAssocID="{AF0186D6-1A5C-45B7-959C-D4C363995FD0}" presName="desTx" presStyleLbl="revTx" presStyleIdx="3" presStyleCnt="6">
        <dgm:presLayoutVars/>
      </dgm:prSet>
      <dgm:spPr/>
    </dgm:pt>
    <dgm:pt modelId="{37C6F55F-9589-4FD0-9A97-D6A2AF0AB9E7}" type="pres">
      <dgm:prSet presAssocID="{2D0DA433-32DC-471C-A9AE-AE76C7312D76}" presName="sibTrans" presStyleCnt="0"/>
      <dgm:spPr/>
    </dgm:pt>
    <dgm:pt modelId="{42139BC8-714E-4EB0-8286-ABAA8A1E0CEC}" type="pres">
      <dgm:prSet presAssocID="{0A863965-1D23-4246-A81D-8D7212CBE776}" presName="compNode" presStyleCnt="0"/>
      <dgm:spPr/>
    </dgm:pt>
    <dgm:pt modelId="{B1494AC9-317A-4544-B8A3-DADFF255C9CB}" type="pres">
      <dgm:prSet presAssocID="{0A863965-1D23-4246-A81D-8D7212CBE7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1A2423D0-8CBB-4D87-933F-E60166E93463}" type="pres">
      <dgm:prSet presAssocID="{0A863965-1D23-4246-A81D-8D7212CBE776}" presName="iconSpace" presStyleCnt="0"/>
      <dgm:spPr/>
    </dgm:pt>
    <dgm:pt modelId="{CF9F0AB2-0D0D-45AA-8E09-86DEE6944794}" type="pres">
      <dgm:prSet presAssocID="{0A863965-1D23-4246-A81D-8D7212CBE776}" presName="parTx" presStyleLbl="revTx" presStyleIdx="4" presStyleCnt="6">
        <dgm:presLayoutVars>
          <dgm:chMax val="0"/>
          <dgm:chPref val="0"/>
        </dgm:presLayoutVars>
      </dgm:prSet>
      <dgm:spPr/>
    </dgm:pt>
    <dgm:pt modelId="{3C5CDEA1-4B2F-4263-964F-927E2E631D55}" type="pres">
      <dgm:prSet presAssocID="{0A863965-1D23-4246-A81D-8D7212CBE776}" presName="txSpace" presStyleCnt="0"/>
      <dgm:spPr/>
    </dgm:pt>
    <dgm:pt modelId="{6FB60060-930B-4F7E-8FFF-A2C096E4FB40}" type="pres">
      <dgm:prSet presAssocID="{0A863965-1D23-4246-A81D-8D7212CBE776}" presName="desTx" presStyleLbl="revTx" presStyleIdx="5" presStyleCnt="6">
        <dgm:presLayoutVars/>
      </dgm:prSet>
      <dgm:spPr/>
    </dgm:pt>
  </dgm:ptLst>
  <dgm:cxnLst>
    <dgm:cxn modelId="{FB9B5900-81AF-4BB5-B0ED-7AFEC0444C13}" type="presOf" srcId="{7173659F-1553-47DD-BA52-934A3308341A}" destId="{6FB60060-930B-4F7E-8FFF-A2C096E4FB40}" srcOrd="0" destOrd="1" presId="urn:microsoft.com/office/officeart/2018/2/layout/IconLabelDescriptionList"/>
    <dgm:cxn modelId="{85F08503-844C-40E6-B7AC-2A4A8E076CB5}" srcId="{AF0186D6-1A5C-45B7-959C-D4C363995FD0}" destId="{B1015C5A-6F56-4F96-A88F-13D0A453A199}" srcOrd="0" destOrd="0" parTransId="{49DBC828-CC86-4301-959C-AD2EBA4D7FE0}" sibTransId="{EF000C59-9B8A-464B-B0B9-2A7F01D7D121}"/>
    <dgm:cxn modelId="{91798F0C-6A94-42D1-BA3D-81E2D5919789}" srcId="{EAEFBE2A-718C-49DA-AA5A-3409C589521E}" destId="{8CB61E5E-F68A-46F1-BA8C-AB9ABD3BDD73}" srcOrd="0" destOrd="0" parTransId="{4A1EB20A-9B56-4678-80FB-659A845CE3D1}" sibTransId="{A1D0C34C-66BD-4329-8D34-031A704B8CB6}"/>
    <dgm:cxn modelId="{F2506424-03F2-4B80-9024-9120C6F29D57}" srcId="{EAEFBE2A-718C-49DA-AA5A-3409C589521E}" destId="{0A863965-1D23-4246-A81D-8D7212CBE776}" srcOrd="2" destOrd="0" parTransId="{44B72FAC-E6F6-442E-8DC4-4343B7DCD1F7}" sibTransId="{495C9E5C-8929-488D-8607-AEC096F3E80A}"/>
    <dgm:cxn modelId="{7FB48931-D561-495B-9362-47FBB06AC751}" srcId="{EAEFBE2A-718C-49DA-AA5A-3409C589521E}" destId="{AF0186D6-1A5C-45B7-959C-D4C363995FD0}" srcOrd="1" destOrd="0" parTransId="{5A4FCA5C-82EC-422A-BAA1-6E5A24661919}" sibTransId="{2D0DA433-32DC-471C-A9AE-AE76C7312D76}"/>
    <dgm:cxn modelId="{AF9B1437-22D2-4FF6-A709-4717CA179F35}" srcId="{AF0186D6-1A5C-45B7-959C-D4C363995FD0}" destId="{53DD6E39-73AC-47A9-9193-DF0D783CF777}" srcOrd="1" destOrd="0" parTransId="{26F3C166-295F-47B7-87B4-65CF478D276F}" sibTransId="{1679F661-EDE0-493D-A814-C15E09C041AB}"/>
    <dgm:cxn modelId="{61C28540-85BF-4131-9F10-4B31F5DA01A0}" srcId="{8CB61E5E-F68A-46F1-BA8C-AB9ABD3BDD73}" destId="{A1E71826-AF5A-48E0-B15C-CB25A50DED59}" srcOrd="0" destOrd="0" parTransId="{E76FCA88-26D8-46E3-92B0-65B5E2292010}" sibTransId="{03A3A093-FAF4-4056-96CC-867050224393}"/>
    <dgm:cxn modelId="{F18FEE5E-EF18-438A-85C7-4E2FD2B49894}" type="presOf" srcId="{53DD6E39-73AC-47A9-9193-DF0D783CF777}" destId="{733E973D-ECC8-4B2A-BA18-03AE19CF0448}" srcOrd="0" destOrd="1" presId="urn:microsoft.com/office/officeart/2018/2/layout/IconLabelDescriptionList"/>
    <dgm:cxn modelId="{AF9E7882-FF1D-4C7E-85AE-14F3E2E4BEFF}" type="presOf" srcId="{EAEFBE2A-718C-49DA-AA5A-3409C589521E}" destId="{184C48E9-CB11-42EA-9CFF-7540DEEABCEE}" srcOrd="0" destOrd="0" presId="urn:microsoft.com/office/officeart/2018/2/layout/IconLabelDescriptionList"/>
    <dgm:cxn modelId="{692EFF89-F107-4046-B211-B1B6A16FABDF}" type="presOf" srcId="{A1E71826-AF5A-48E0-B15C-CB25A50DED59}" destId="{D5E4E7A2-FB6D-4109-BB95-B1442A54D582}" srcOrd="0" destOrd="0" presId="urn:microsoft.com/office/officeart/2018/2/layout/IconLabelDescriptionList"/>
    <dgm:cxn modelId="{989970A7-45E6-4027-97F3-BF413F5EA69E}" srcId="{0A863965-1D23-4246-A81D-8D7212CBE776}" destId="{E132564A-C118-4840-8AF3-FCA67E75FDE6}" srcOrd="0" destOrd="0" parTransId="{2B1C4260-B290-479C-8469-139F461B3D7E}" sibTransId="{1663617D-E4DE-4B47-BF7D-E245B0050751}"/>
    <dgm:cxn modelId="{74B333B6-DE2E-4111-88D0-971C0FEAA9F2}" type="presOf" srcId="{B1015C5A-6F56-4F96-A88F-13D0A453A199}" destId="{733E973D-ECC8-4B2A-BA18-03AE19CF0448}" srcOrd="0" destOrd="0" presId="urn:microsoft.com/office/officeart/2018/2/layout/IconLabelDescriptionList"/>
    <dgm:cxn modelId="{6860E3C7-6734-4118-878F-9F15DAE0B2CB}" srcId="{0A863965-1D23-4246-A81D-8D7212CBE776}" destId="{7173659F-1553-47DD-BA52-934A3308341A}" srcOrd="1" destOrd="0" parTransId="{B77BC34D-1752-40BA-B7D1-63CFF836976B}" sibTransId="{F9957C4A-0DE3-4185-AD49-A2FFC67C3DF7}"/>
    <dgm:cxn modelId="{00BC41D0-C267-4302-A072-694BA41B1145}" type="presOf" srcId="{AF0186D6-1A5C-45B7-959C-D4C363995FD0}" destId="{BF6F13CD-4970-49E7-A1BE-E8A346D18676}" srcOrd="0" destOrd="0" presId="urn:microsoft.com/office/officeart/2018/2/layout/IconLabelDescriptionList"/>
    <dgm:cxn modelId="{6924E0D3-A56B-41C0-A83A-EC448A704414}" type="presOf" srcId="{0A863965-1D23-4246-A81D-8D7212CBE776}" destId="{CF9F0AB2-0D0D-45AA-8E09-86DEE6944794}" srcOrd="0" destOrd="0" presId="urn:microsoft.com/office/officeart/2018/2/layout/IconLabelDescriptionList"/>
    <dgm:cxn modelId="{0738EEE6-8791-49F8-B658-AD9FA46F8DEF}" type="presOf" srcId="{8CB61E5E-F68A-46F1-BA8C-AB9ABD3BDD73}" destId="{86E5D093-438F-4C4B-835D-020EFB434639}" srcOrd="0" destOrd="0" presId="urn:microsoft.com/office/officeart/2018/2/layout/IconLabelDescriptionList"/>
    <dgm:cxn modelId="{0A30B0F1-1302-4862-9E13-96518815A1F7}" type="presOf" srcId="{E132564A-C118-4840-8AF3-FCA67E75FDE6}" destId="{6FB60060-930B-4F7E-8FFF-A2C096E4FB40}" srcOrd="0" destOrd="0" presId="urn:microsoft.com/office/officeart/2018/2/layout/IconLabelDescriptionList"/>
    <dgm:cxn modelId="{1B93E42C-07B5-4289-935E-FC5A98E5F9A1}" type="presParOf" srcId="{184C48E9-CB11-42EA-9CFF-7540DEEABCEE}" destId="{832390FD-A3C3-43BE-B4C4-9D927FF50F6E}" srcOrd="0" destOrd="0" presId="urn:microsoft.com/office/officeart/2018/2/layout/IconLabelDescriptionList"/>
    <dgm:cxn modelId="{81C18E95-A8AC-400B-BB06-E6F95572F2E5}" type="presParOf" srcId="{832390FD-A3C3-43BE-B4C4-9D927FF50F6E}" destId="{84856858-8C62-489F-8A2F-9C71AF063ABB}" srcOrd="0" destOrd="0" presId="urn:microsoft.com/office/officeart/2018/2/layout/IconLabelDescriptionList"/>
    <dgm:cxn modelId="{70FD3C23-8EF8-4AC9-BE1E-B713246F7703}" type="presParOf" srcId="{832390FD-A3C3-43BE-B4C4-9D927FF50F6E}" destId="{52F94EBA-A8B8-4535-A11F-BE9969F7AD8D}" srcOrd="1" destOrd="0" presId="urn:microsoft.com/office/officeart/2018/2/layout/IconLabelDescriptionList"/>
    <dgm:cxn modelId="{26B862E1-70F8-4F87-B75C-5228FAB39ABE}" type="presParOf" srcId="{832390FD-A3C3-43BE-B4C4-9D927FF50F6E}" destId="{86E5D093-438F-4C4B-835D-020EFB434639}" srcOrd="2" destOrd="0" presId="urn:microsoft.com/office/officeart/2018/2/layout/IconLabelDescriptionList"/>
    <dgm:cxn modelId="{6CF7E190-C86C-41D7-BB34-CC2C1131DEDA}" type="presParOf" srcId="{832390FD-A3C3-43BE-B4C4-9D927FF50F6E}" destId="{B1CFCDF3-6029-4C09-B0E0-78AAA837095C}" srcOrd="3" destOrd="0" presId="urn:microsoft.com/office/officeart/2018/2/layout/IconLabelDescriptionList"/>
    <dgm:cxn modelId="{D0D30E4F-128E-4456-9EE4-9CF2EC1F2513}" type="presParOf" srcId="{832390FD-A3C3-43BE-B4C4-9D927FF50F6E}" destId="{D5E4E7A2-FB6D-4109-BB95-B1442A54D582}" srcOrd="4" destOrd="0" presId="urn:microsoft.com/office/officeart/2018/2/layout/IconLabelDescriptionList"/>
    <dgm:cxn modelId="{090C9C6E-3DF5-44C2-9497-8C3A630A9F90}" type="presParOf" srcId="{184C48E9-CB11-42EA-9CFF-7540DEEABCEE}" destId="{57167A2D-60E0-402A-8627-E95F5D0A0F54}" srcOrd="1" destOrd="0" presId="urn:microsoft.com/office/officeart/2018/2/layout/IconLabelDescriptionList"/>
    <dgm:cxn modelId="{D47EE29D-A349-4DB8-8319-E8FC6DD8089E}" type="presParOf" srcId="{184C48E9-CB11-42EA-9CFF-7540DEEABCEE}" destId="{4F6D6B2D-ADDA-4503-A66E-8FF85D2D0D80}" srcOrd="2" destOrd="0" presId="urn:microsoft.com/office/officeart/2018/2/layout/IconLabelDescriptionList"/>
    <dgm:cxn modelId="{A1C862D6-0A7F-43F4-A0CA-F4DDEDB51107}" type="presParOf" srcId="{4F6D6B2D-ADDA-4503-A66E-8FF85D2D0D80}" destId="{87DCB391-35D5-457C-B7F7-027A152FD4A7}" srcOrd="0" destOrd="0" presId="urn:microsoft.com/office/officeart/2018/2/layout/IconLabelDescriptionList"/>
    <dgm:cxn modelId="{D1AC59D3-3629-4530-87CC-2282C92BEC8C}" type="presParOf" srcId="{4F6D6B2D-ADDA-4503-A66E-8FF85D2D0D80}" destId="{58DDCC50-7A8A-41EA-8433-FDC511DA75F3}" srcOrd="1" destOrd="0" presId="urn:microsoft.com/office/officeart/2018/2/layout/IconLabelDescriptionList"/>
    <dgm:cxn modelId="{8D5A234A-8BF7-4E08-BFF0-F109CF4805AB}" type="presParOf" srcId="{4F6D6B2D-ADDA-4503-A66E-8FF85D2D0D80}" destId="{BF6F13CD-4970-49E7-A1BE-E8A346D18676}" srcOrd="2" destOrd="0" presId="urn:microsoft.com/office/officeart/2018/2/layout/IconLabelDescriptionList"/>
    <dgm:cxn modelId="{3FCA5BE7-7876-403B-B922-2760AA682773}" type="presParOf" srcId="{4F6D6B2D-ADDA-4503-A66E-8FF85D2D0D80}" destId="{B54E7688-713A-4E7D-A097-A34952989F7A}" srcOrd="3" destOrd="0" presId="urn:microsoft.com/office/officeart/2018/2/layout/IconLabelDescriptionList"/>
    <dgm:cxn modelId="{7B77A0E9-74C6-4B9A-B941-89FB3A596D22}" type="presParOf" srcId="{4F6D6B2D-ADDA-4503-A66E-8FF85D2D0D80}" destId="{733E973D-ECC8-4B2A-BA18-03AE19CF0448}" srcOrd="4" destOrd="0" presId="urn:microsoft.com/office/officeart/2018/2/layout/IconLabelDescriptionList"/>
    <dgm:cxn modelId="{13F95E7E-BAE8-44D5-AD9A-882071601604}" type="presParOf" srcId="{184C48E9-CB11-42EA-9CFF-7540DEEABCEE}" destId="{37C6F55F-9589-4FD0-9A97-D6A2AF0AB9E7}" srcOrd="3" destOrd="0" presId="urn:microsoft.com/office/officeart/2018/2/layout/IconLabelDescriptionList"/>
    <dgm:cxn modelId="{EE405204-CADD-4A67-ACC3-3E0FF8C29C81}" type="presParOf" srcId="{184C48E9-CB11-42EA-9CFF-7540DEEABCEE}" destId="{42139BC8-714E-4EB0-8286-ABAA8A1E0CEC}" srcOrd="4" destOrd="0" presId="urn:microsoft.com/office/officeart/2018/2/layout/IconLabelDescriptionList"/>
    <dgm:cxn modelId="{2F220EE3-EB3D-432D-807E-7EC0F03E75EC}" type="presParOf" srcId="{42139BC8-714E-4EB0-8286-ABAA8A1E0CEC}" destId="{B1494AC9-317A-4544-B8A3-DADFF255C9CB}" srcOrd="0" destOrd="0" presId="urn:microsoft.com/office/officeart/2018/2/layout/IconLabelDescriptionList"/>
    <dgm:cxn modelId="{9E9043A6-E069-43EE-AE3D-0BF2169D43A8}" type="presParOf" srcId="{42139BC8-714E-4EB0-8286-ABAA8A1E0CEC}" destId="{1A2423D0-8CBB-4D87-933F-E60166E93463}" srcOrd="1" destOrd="0" presId="urn:microsoft.com/office/officeart/2018/2/layout/IconLabelDescriptionList"/>
    <dgm:cxn modelId="{C7CDC25D-DB4A-4B1D-9E78-050833A8DA81}" type="presParOf" srcId="{42139BC8-714E-4EB0-8286-ABAA8A1E0CEC}" destId="{CF9F0AB2-0D0D-45AA-8E09-86DEE6944794}" srcOrd="2" destOrd="0" presId="urn:microsoft.com/office/officeart/2018/2/layout/IconLabelDescriptionList"/>
    <dgm:cxn modelId="{F9349195-3A98-496E-B355-751F9EC125E9}" type="presParOf" srcId="{42139BC8-714E-4EB0-8286-ABAA8A1E0CEC}" destId="{3C5CDEA1-4B2F-4263-964F-927E2E631D55}" srcOrd="3" destOrd="0" presId="urn:microsoft.com/office/officeart/2018/2/layout/IconLabelDescriptionList"/>
    <dgm:cxn modelId="{434622BF-78B0-479B-8F51-CAFD7149EEAE}" type="presParOf" srcId="{42139BC8-714E-4EB0-8286-ABAA8A1E0CEC}" destId="{6FB60060-930B-4F7E-8FFF-A2C096E4FB4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D8FEE3-32D4-43A7-A8D0-2C0F75CF6D67}"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676D047-9ABF-4AF9-85AE-03B06E731660}">
      <dgm:prSet/>
      <dgm:spPr/>
      <dgm:t>
        <a:bodyPr/>
        <a:lstStyle/>
        <a:p>
          <a:pPr>
            <a:defRPr b="1"/>
          </a:pPr>
          <a:r>
            <a:rPr lang="en-US"/>
            <a:t>Rapid Elasticity</a:t>
          </a:r>
        </a:p>
      </dgm:t>
    </dgm:pt>
    <dgm:pt modelId="{7FD70679-E1F3-49E9-A1EF-E5A09A4200EC}" type="parTrans" cxnId="{8F11124F-87CB-446D-906D-16D9531A28B5}">
      <dgm:prSet/>
      <dgm:spPr/>
      <dgm:t>
        <a:bodyPr/>
        <a:lstStyle/>
        <a:p>
          <a:endParaRPr lang="en-US"/>
        </a:p>
      </dgm:t>
    </dgm:pt>
    <dgm:pt modelId="{D7437EE8-A4C0-4EB2-AE4C-4C0A616255EB}" type="sibTrans" cxnId="{8F11124F-87CB-446D-906D-16D9531A28B5}">
      <dgm:prSet/>
      <dgm:spPr/>
      <dgm:t>
        <a:bodyPr/>
        <a:lstStyle/>
        <a:p>
          <a:endParaRPr lang="en-US"/>
        </a:p>
      </dgm:t>
    </dgm:pt>
    <dgm:pt modelId="{3324B71D-3163-4883-95FF-4630564D6FF4}">
      <dgm:prSet/>
      <dgm:spPr/>
      <dgm:t>
        <a:bodyPr/>
        <a:lstStyle/>
        <a:p>
          <a:r>
            <a:rPr lang="en-US" i="1"/>
            <a:t>Elasticity </a:t>
          </a:r>
          <a:r>
            <a:rPr lang="en-US"/>
            <a:t>is the automated ability of a cloud to transparently scale IT resources, as required in response to runtime conditions or as pre-determined by the cloud consumer or cloud provider.</a:t>
          </a:r>
        </a:p>
      </dgm:t>
    </dgm:pt>
    <dgm:pt modelId="{143E62FF-0232-4285-A94E-7E04B8A11C44}" type="parTrans" cxnId="{E01FF89A-1FB4-4479-86BC-9638CF73B26A}">
      <dgm:prSet/>
      <dgm:spPr/>
      <dgm:t>
        <a:bodyPr/>
        <a:lstStyle/>
        <a:p>
          <a:endParaRPr lang="en-US"/>
        </a:p>
      </dgm:t>
    </dgm:pt>
    <dgm:pt modelId="{017A299A-A0BB-4362-A809-6B59ADEEB739}" type="sibTrans" cxnId="{E01FF89A-1FB4-4479-86BC-9638CF73B26A}">
      <dgm:prSet/>
      <dgm:spPr/>
      <dgm:t>
        <a:bodyPr/>
        <a:lstStyle/>
        <a:p>
          <a:endParaRPr lang="en-US"/>
        </a:p>
      </dgm:t>
    </dgm:pt>
    <dgm:pt modelId="{55AD3A03-7510-4A3C-86A6-B7271FD4F10D}">
      <dgm:prSet/>
      <dgm:spPr/>
      <dgm:t>
        <a:bodyPr/>
        <a:lstStyle/>
        <a:p>
          <a:pPr>
            <a:defRPr b="1"/>
          </a:pPr>
          <a:r>
            <a:rPr lang="en-US"/>
            <a:t>Measured Service</a:t>
          </a:r>
        </a:p>
      </dgm:t>
    </dgm:pt>
    <dgm:pt modelId="{D0EFC05E-FAB2-45D7-A12B-C8940DDC31B7}" type="parTrans" cxnId="{15BCC275-38A5-4DC9-A21C-669C11EFD007}">
      <dgm:prSet/>
      <dgm:spPr/>
      <dgm:t>
        <a:bodyPr/>
        <a:lstStyle/>
        <a:p>
          <a:endParaRPr lang="en-US"/>
        </a:p>
      </dgm:t>
    </dgm:pt>
    <dgm:pt modelId="{7C2782AB-9131-49C1-8767-1D09E9416810}" type="sibTrans" cxnId="{15BCC275-38A5-4DC9-A21C-669C11EFD007}">
      <dgm:prSet/>
      <dgm:spPr/>
      <dgm:t>
        <a:bodyPr/>
        <a:lstStyle/>
        <a:p>
          <a:endParaRPr lang="en-US"/>
        </a:p>
      </dgm:t>
    </dgm:pt>
    <dgm:pt modelId="{F1A87A39-C235-493D-87BB-883AD03F28B0}">
      <dgm:prSet/>
      <dgm:spPr/>
      <dgm:t>
        <a:bodyPr/>
        <a:lstStyle/>
        <a:p>
          <a:r>
            <a:rPr lang="en-US"/>
            <a:t>The </a:t>
          </a:r>
          <a:r>
            <a:rPr lang="en-US" i="1"/>
            <a:t>measured usage </a:t>
          </a:r>
          <a:r>
            <a:rPr lang="en-US"/>
            <a:t>characteristic represents the ability of a cloud platform to keep track of the usage of its IT resources, primarily by cloud consumers.</a:t>
          </a:r>
        </a:p>
      </dgm:t>
    </dgm:pt>
    <dgm:pt modelId="{B3408A74-2C7E-4004-A659-AD70885AE79F}" type="parTrans" cxnId="{498A2C1D-DC3A-4D52-9AD3-0308984CFDA8}">
      <dgm:prSet/>
      <dgm:spPr/>
      <dgm:t>
        <a:bodyPr/>
        <a:lstStyle/>
        <a:p>
          <a:endParaRPr lang="en-US"/>
        </a:p>
      </dgm:t>
    </dgm:pt>
    <dgm:pt modelId="{7C25A463-E028-4980-9E3B-4151BB88A977}" type="sibTrans" cxnId="{498A2C1D-DC3A-4D52-9AD3-0308984CFDA8}">
      <dgm:prSet/>
      <dgm:spPr/>
      <dgm:t>
        <a:bodyPr/>
        <a:lstStyle/>
        <a:p>
          <a:endParaRPr lang="en-US"/>
        </a:p>
      </dgm:t>
    </dgm:pt>
    <dgm:pt modelId="{64F90B7E-8C87-436E-92AB-7519498B5F41}">
      <dgm:prSet/>
      <dgm:spPr/>
      <dgm:t>
        <a:bodyPr/>
        <a:lstStyle/>
        <a:p>
          <a:r>
            <a:rPr lang="en-US"/>
            <a:t>Based on what is measured, the cloud provider can charge a cloud consumer only for the IT resources actually used and/or for the timeframe during which access to the IT resources was granted.</a:t>
          </a:r>
        </a:p>
      </dgm:t>
    </dgm:pt>
    <dgm:pt modelId="{C1E5ACFF-13CC-43E1-9152-17EA4F5B598C}" type="parTrans" cxnId="{B7760B9D-A344-4C2D-8843-E79502870C32}">
      <dgm:prSet/>
      <dgm:spPr/>
      <dgm:t>
        <a:bodyPr/>
        <a:lstStyle/>
        <a:p>
          <a:endParaRPr lang="en-US"/>
        </a:p>
      </dgm:t>
    </dgm:pt>
    <dgm:pt modelId="{2C1A35E8-9C41-4654-9766-46F6272626A1}" type="sibTrans" cxnId="{B7760B9D-A344-4C2D-8843-E79502870C32}">
      <dgm:prSet/>
      <dgm:spPr/>
      <dgm:t>
        <a:bodyPr/>
        <a:lstStyle/>
        <a:p>
          <a:endParaRPr lang="en-US"/>
        </a:p>
      </dgm:t>
    </dgm:pt>
    <dgm:pt modelId="{C20DA66B-E384-3241-BD8E-025A8901B865}" type="pres">
      <dgm:prSet presAssocID="{67D8FEE3-32D4-43A7-A8D0-2C0F75CF6D67}" presName="linear" presStyleCnt="0">
        <dgm:presLayoutVars>
          <dgm:animLvl val="lvl"/>
          <dgm:resizeHandles val="exact"/>
        </dgm:presLayoutVars>
      </dgm:prSet>
      <dgm:spPr/>
    </dgm:pt>
    <dgm:pt modelId="{84177675-88CE-674A-9CA5-EAE4F2D2F05C}" type="pres">
      <dgm:prSet presAssocID="{A676D047-9ABF-4AF9-85AE-03B06E731660}" presName="parentText" presStyleLbl="node1" presStyleIdx="0" presStyleCnt="2">
        <dgm:presLayoutVars>
          <dgm:chMax val="0"/>
          <dgm:bulletEnabled val="1"/>
        </dgm:presLayoutVars>
      </dgm:prSet>
      <dgm:spPr/>
    </dgm:pt>
    <dgm:pt modelId="{6867D15C-E263-894E-93A5-E38BE3B36493}" type="pres">
      <dgm:prSet presAssocID="{A676D047-9ABF-4AF9-85AE-03B06E731660}" presName="childText" presStyleLbl="revTx" presStyleIdx="0" presStyleCnt="2">
        <dgm:presLayoutVars>
          <dgm:bulletEnabled val="1"/>
        </dgm:presLayoutVars>
      </dgm:prSet>
      <dgm:spPr/>
    </dgm:pt>
    <dgm:pt modelId="{C1801E9F-F2CA-594F-AF33-7E835D85AB55}" type="pres">
      <dgm:prSet presAssocID="{55AD3A03-7510-4A3C-86A6-B7271FD4F10D}" presName="parentText" presStyleLbl="node1" presStyleIdx="1" presStyleCnt="2">
        <dgm:presLayoutVars>
          <dgm:chMax val="0"/>
          <dgm:bulletEnabled val="1"/>
        </dgm:presLayoutVars>
      </dgm:prSet>
      <dgm:spPr/>
    </dgm:pt>
    <dgm:pt modelId="{66D2AA16-6126-3F4F-B1DF-005F1D560AC0}" type="pres">
      <dgm:prSet presAssocID="{55AD3A03-7510-4A3C-86A6-B7271FD4F10D}" presName="childText" presStyleLbl="revTx" presStyleIdx="1" presStyleCnt="2">
        <dgm:presLayoutVars>
          <dgm:bulletEnabled val="1"/>
        </dgm:presLayoutVars>
      </dgm:prSet>
      <dgm:spPr/>
    </dgm:pt>
  </dgm:ptLst>
  <dgm:cxnLst>
    <dgm:cxn modelId="{42F2F217-CAB6-7140-AE5F-FAF32ABD3279}" type="presOf" srcId="{F1A87A39-C235-493D-87BB-883AD03F28B0}" destId="{66D2AA16-6126-3F4F-B1DF-005F1D560AC0}" srcOrd="0" destOrd="0" presId="urn:microsoft.com/office/officeart/2005/8/layout/vList2"/>
    <dgm:cxn modelId="{498A2C1D-DC3A-4D52-9AD3-0308984CFDA8}" srcId="{55AD3A03-7510-4A3C-86A6-B7271FD4F10D}" destId="{F1A87A39-C235-493D-87BB-883AD03F28B0}" srcOrd="0" destOrd="0" parTransId="{B3408A74-2C7E-4004-A659-AD70885AE79F}" sibTransId="{7C25A463-E028-4980-9E3B-4151BB88A977}"/>
    <dgm:cxn modelId="{EE247C42-3B97-7047-934E-A93864787CC8}" type="presOf" srcId="{55AD3A03-7510-4A3C-86A6-B7271FD4F10D}" destId="{C1801E9F-F2CA-594F-AF33-7E835D85AB55}" srcOrd="0" destOrd="0" presId="urn:microsoft.com/office/officeart/2005/8/layout/vList2"/>
    <dgm:cxn modelId="{8F11124F-87CB-446D-906D-16D9531A28B5}" srcId="{67D8FEE3-32D4-43A7-A8D0-2C0F75CF6D67}" destId="{A676D047-9ABF-4AF9-85AE-03B06E731660}" srcOrd="0" destOrd="0" parTransId="{7FD70679-E1F3-49E9-A1EF-E5A09A4200EC}" sibTransId="{D7437EE8-A4C0-4EB2-AE4C-4C0A616255EB}"/>
    <dgm:cxn modelId="{E0042962-A53F-F041-9BC9-A22F5D72A64D}" type="presOf" srcId="{A676D047-9ABF-4AF9-85AE-03B06E731660}" destId="{84177675-88CE-674A-9CA5-EAE4F2D2F05C}" srcOrd="0" destOrd="0" presId="urn:microsoft.com/office/officeart/2005/8/layout/vList2"/>
    <dgm:cxn modelId="{15BCC275-38A5-4DC9-A21C-669C11EFD007}" srcId="{67D8FEE3-32D4-43A7-A8D0-2C0F75CF6D67}" destId="{55AD3A03-7510-4A3C-86A6-B7271FD4F10D}" srcOrd="1" destOrd="0" parTransId="{D0EFC05E-FAB2-45D7-A12B-C8940DDC31B7}" sibTransId="{7C2782AB-9131-49C1-8767-1D09E9416810}"/>
    <dgm:cxn modelId="{E01FF89A-1FB4-4479-86BC-9638CF73B26A}" srcId="{A676D047-9ABF-4AF9-85AE-03B06E731660}" destId="{3324B71D-3163-4883-95FF-4630564D6FF4}" srcOrd="0" destOrd="0" parTransId="{143E62FF-0232-4285-A94E-7E04B8A11C44}" sibTransId="{017A299A-A0BB-4362-A809-6B59ADEEB739}"/>
    <dgm:cxn modelId="{B7760B9D-A344-4C2D-8843-E79502870C32}" srcId="{55AD3A03-7510-4A3C-86A6-B7271FD4F10D}" destId="{64F90B7E-8C87-436E-92AB-7519498B5F41}" srcOrd="1" destOrd="0" parTransId="{C1E5ACFF-13CC-43E1-9152-17EA4F5B598C}" sibTransId="{2C1A35E8-9C41-4654-9766-46F6272626A1}"/>
    <dgm:cxn modelId="{45BADAA7-31E7-0047-B15C-A6BCDAD009A5}" type="presOf" srcId="{64F90B7E-8C87-436E-92AB-7519498B5F41}" destId="{66D2AA16-6126-3F4F-B1DF-005F1D560AC0}" srcOrd="0" destOrd="1" presId="urn:microsoft.com/office/officeart/2005/8/layout/vList2"/>
    <dgm:cxn modelId="{5306ABC6-6F44-4246-A5FB-40394C321551}" type="presOf" srcId="{67D8FEE3-32D4-43A7-A8D0-2C0F75CF6D67}" destId="{C20DA66B-E384-3241-BD8E-025A8901B865}" srcOrd="0" destOrd="0" presId="urn:microsoft.com/office/officeart/2005/8/layout/vList2"/>
    <dgm:cxn modelId="{2F5306F4-3526-1C4A-B1A1-5B75FBF942BF}" type="presOf" srcId="{3324B71D-3163-4883-95FF-4630564D6FF4}" destId="{6867D15C-E263-894E-93A5-E38BE3B36493}" srcOrd="0" destOrd="0" presId="urn:microsoft.com/office/officeart/2005/8/layout/vList2"/>
    <dgm:cxn modelId="{4434F3B1-BB2B-364C-8E0A-31752B6BA22E}" type="presParOf" srcId="{C20DA66B-E384-3241-BD8E-025A8901B865}" destId="{84177675-88CE-674A-9CA5-EAE4F2D2F05C}" srcOrd="0" destOrd="0" presId="urn:microsoft.com/office/officeart/2005/8/layout/vList2"/>
    <dgm:cxn modelId="{FD125915-F486-B941-AFEB-138278C84700}" type="presParOf" srcId="{C20DA66B-E384-3241-BD8E-025A8901B865}" destId="{6867D15C-E263-894E-93A5-E38BE3B36493}" srcOrd="1" destOrd="0" presId="urn:microsoft.com/office/officeart/2005/8/layout/vList2"/>
    <dgm:cxn modelId="{17C0BF72-B004-5149-9384-850AF149B93C}" type="presParOf" srcId="{C20DA66B-E384-3241-BD8E-025A8901B865}" destId="{C1801E9F-F2CA-594F-AF33-7E835D85AB55}" srcOrd="2" destOrd="0" presId="urn:microsoft.com/office/officeart/2005/8/layout/vList2"/>
    <dgm:cxn modelId="{270F2989-0D14-0940-BD21-15CD069E31CE}" type="presParOf" srcId="{C20DA66B-E384-3241-BD8E-025A8901B865}" destId="{66D2AA16-6126-3F4F-B1DF-005F1D560AC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ABB7EB-4758-42D2-9D51-8D85C4805F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76DD43-498B-4669-B822-500F9586A35F}">
      <dgm:prSet/>
      <dgm:spPr/>
      <dgm:t>
        <a:bodyPr/>
        <a:lstStyle/>
        <a:p>
          <a:pPr>
            <a:lnSpc>
              <a:spcPct val="100000"/>
            </a:lnSpc>
          </a:pPr>
          <a:r>
            <a:rPr lang="en-US" b="0" i="0" dirty="0"/>
            <a:t>IaaS resources such as virtual machines, storages, bandwidth, IP addresses, monitoring services, firewalls, etc., all are made available to the consumers on rent.</a:t>
          </a:r>
          <a:endParaRPr lang="en-US" dirty="0"/>
        </a:p>
      </dgm:t>
    </dgm:pt>
    <dgm:pt modelId="{C8A18C98-3C93-42CB-B503-58D3CE0D0234}" type="parTrans" cxnId="{51425C8F-48E5-45A9-B587-7A60C2D4599E}">
      <dgm:prSet/>
      <dgm:spPr/>
      <dgm:t>
        <a:bodyPr/>
        <a:lstStyle/>
        <a:p>
          <a:endParaRPr lang="en-US"/>
        </a:p>
      </dgm:t>
    </dgm:pt>
    <dgm:pt modelId="{C04D59B4-E660-47B8-A70F-38DF62C70802}" type="sibTrans" cxnId="{51425C8F-48E5-45A9-B587-7A60C2D4599E}">
      <dgm:prSet/>
      <dgm:spPr/>
      <dgm:t>
        <a:bodyPr/>
        <a:lstStyle/>
        <a:p>
          <a:endParaRPr lang="en-US"/>
        </a:p>
      </dgm:t>
    </dgm:pt>
    <dgm:pt modelId="{11308897-327F-4EB7-95CC-F47701163BAF}">
      <dgm:prSet/>
      <dgm:spPr/>
      <dgm:t>
        <a:bodyPr/>
        <a:lstStyle/>
        <a:p>
          <a:pPr>
            <a:lnSpc>
              <a:spcPct val="100000"/>
            </a:lnSpc>
          </a:pPr>
          <a:r>
            <a:rPr lang="en-US" b="0" i="0" dirty="0"/>
            <a:t>The consumer has to pay based the length of time a consumer retains a resource.</a:t>
          </a:r>
          <a:endParaRPr lang="en-US" dirty="0"/>
        </a:p>
      </dgm:t>
    </dgm:pt>
    <dgm:pt modelId="{00A69D55-8F5B-43D5-A8C7-DFA6F0B735BB}" type="parTrans" cxnId="{24794423-9079-4B54-BE33-384C43DBAFD1}">
      <dgm:prSet/>
      <dgm:spPr/>
      <dgm:t>
        <a:bodyPr/>
        <a:lstStyle/>
        <a:p>
          <a:endParaRPr lang="en-US"/>
        </a:p>
      </dgm:t>
    </dgm:pt>
    <dgm:pt modelId="{25F43BB5-A7D1-4956-A93A-26EAA83A7CD6}" type="sibTrans" cxnId="{24794423-9079-4B54-BE33-384C43DBAFD1}">
      <dgm:prSet/>
      <dgm:spPr/>
      <dgm:t>
        <a:bodyPr/>
        <a:lstStyle/>
        <a:p>
          <a:endParaRPr lang="en-US"/>
        </a:p>
      </dgm:t>
    </dgm:pt>
    <dgm:pt modelId="{C666B1ED-639A-4EDB-ABB7-2787163FA3E1}">
      <dgm:prSet/>
      <dgm:spPr/>
      <dgm:t>
        <a:bodyPr/>
        <a:lstStyle/>
        <a:p>
          <a:pPr>
            <a:lnSpc>
              <a:spcPct val="100000"/>
            </a:lnSpc>
          </a:pPr>
          <a:r>
            <a:rPr lang="en-US" b="0" i="0" dirty="0"/>
            <a:t>Also with administrative access to virtual machines, the consumer can also run any software, even a custom operating system.</a:t>
          </a:r>
          <a:endParaRPr lang="en-US" dirty="0"/>
        </a:p>
      </dgm:t>
    </dgm:pt>
    <dgm:pt modelId="{A340A26A-F763-4D76-92F5-930B27D5889B}" type="parTrans" cxnId="{B895E8FD-BDBB-41C8-A9A5-569642840DA6}">
      <dgm:prSet/>
      <dgm:spPr/>
      <dgm:t>
        <a:bodyPr/>
        <a:lstStyle/>
        <a:p>
          <a:endParaRPr lang="en-US"/>
        </a:p>
      </dgm:t>
    </dgm:pt>
    <dgm:pt modelId="{B0B8FAAC-C87B-4689-B6B7-54C62150CCEA}" type="sibTrans" cxnId="{B895E8FD-BDBB-41C8-A9A5-569642840DA6}">
      <dgm:prSet/>
      <dgm:spPr/>
      <dgm:t>
        <a:bodyPr/>
        <a:lstStyle/>
        <a:p>
          <a:endParaRPr lang="en-US"/>
        </a:p>
      </dgm:t>
    </dgm:pt>
    <dgm:pt modelId="{E3BA020E-F9FC-4E74-9E97-7D4B04B2FAF4}" type="pres">
      <dgm:prSet presAssocID="{68ABB7EB-4758-42D2-9D51-8D85C4805F3E}" presName="root" presStyleCnt="0">
        <dgm:presLayoutVars>
          <dgm:dir/>
          <dgm:resizeHandles val="exact"/>
        </dgm:presLayoutVars>
      </dgm:prSet>
      <dgm:spPr/>
    </dgm:pt>
    <dgm:pt modelId="{ACF1ACD6-B7AA-4D83-86F8-9B4476C8459E}" type="pres">
      <dgm:prSet presAssocID="{0876DD43-498B-4669-B822-500F9586A35F}" presName="compNode" presStyleCnt="0"/>
      <dgm:spPr/>
    </dgm:pt>
    <dgm:pt modelId="{6B55E244-E836-4590-ADAD-23D120B970C1}" type="pres">
      <dgm:prSet presAssocID="{0876DD43-498B-4669-B822-500F9586A35F}" presName="bgRect" presStyleLbl="bgShp" presStyleIdx="0" presStyleCnt="3"/>
      <dgm:spPr/>
    </dgm:pt>
    <dgm:pt modelId="{46196F97-ECE2-44FD-8EBC-A9B2A5A06EE0}" type="pres">
      <dgm:prSet presAssocID="{0876DD43-498B-4669-B822-500F9586A3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rver"/>
        </a:ext>
      </dgm:extLst>
    </dgm:pt>
    <dgm:pt modelId="{64847FCE-E260-408D-9F55-2B25CF0BDD5A}" type="pres">
      <dgm:prSet presAssocID="{0876DD43-498B-4669-B822-500F9586A35F}" presName="spaceRect" presStyleCnt="0"/>
      <dgm:spPr/>
    </dgm:pt>
    <dgm:pt modelId="{C7AB9D5A-2247-46D3-855E-18623421A4B4}" type="pres">
      <dgm:prSet presAssocID="{0876DD43-498B-4669-B822-500F9586A35F}" presName="parTx" presStyleLbl="revTx" presStyleIdx="0" presStyleCnt="3">
        <dgm:presLayoutVars>
          <dgm:chMax val="0"/>
          <dgm:chPref val="0"/>
        </dgm:presLayoutVars>
      </dgm:prSet>
      <dgm:spPr/>
    </dgm:pt>
    <dgm:pt modelId="{2B0FAA81-2A9F-4A9B-8A57-A2B82D2E6972}" type="pres">
      <dgm:prSet presAssocID="{C04D59B4-E660-47B8-A70F-38DF62C70802}" presName="sibTrans" presStyleCnt="0"/>
      <dgm:spPr/>
    </dgm:pt>
    <dgm:pt modelId="{B4C8DBBB-BB3C-43FF-965C-508C1AD4372B}" type="pres">
      <dgm:prSet presAssocID="{11308897-327F-4EB7-95CC-F47701163BAF}" presName="compNode" presStyleCnt="0"/>
      <dgm:spPr/>
    </dgm:pt>
    <dgm:pt modelId="{16B007F3-23C4-4E84-89C6-84F6497A389F}" type="pres">
      <dgm:prSet presAssocID="{11308897-327F-4EB7-95CC-F47701163BAF}" presName="bgRect" presStyleLbl="bgShp" presStyleIdx="1" presStyleCnt="3"/>
      <dgm:spPr/>
    </dgm:pt>
    <dgm:pt modelId="{94D24FDC-B15C-4ECE-AC82-0EAF7DFA17F7}" type="pres">
      <dgm:prSet presAssocID="{11308897-327F-4EB7-95CC-F47701163B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890B5866-55BF-43CE-A7B3-D23B10E3B421}" type="pres">
      <dgm:prSet presAssocID="{11308897-327F-4EB7-95CC-F47701163BAF}" presName="spaceRect" presStyleCnt="0"/>
      <dgm:spPr/>
    </dgm:pt>
    <dgm:pt modelId="{341049A7-C73F-4148-BEDF-D543F0D94D34}" type="pres">
      <dgm:prSet presAssocID="{11308897-327F-4EB7-95CC-F47701163BAF}" presName="parTx" presStyleLbl="revTx" presStyleIdx="1" presStyleCnt="3">
        <dgm:presLayoutVars>
          <dgm:chMax val="0"/>
          <dgm:chPref val="0"/>
        </dgm:presLayoutVars>
      </dgm:prSet>
      <dgm:spPr/>
    </dgm:pt>
    <dgm:pt modelId="{BF58617E-D0F8-4E95-BD22-D5C12031BCDE}" type="pres">
      <dgm:prSet presAssocID="{25F43BB5-A7D1-4956-A93A-26EAA83A7CD6}" presName="sibTrans" presStyleCnt="0"/>
      <dgm:spPr/>
    </dgm:pt>
    <dgm:pt modelId="{95F81050-B737-4570-930A-C6D8F17EFAEC}" type="pres">
      <dgm:prSet presAssocID="{C666B1ED-639A-4EDB-ABB7-2787163FA3E1}" presName="compNode" presStyleCnt="0"/>
      <dgm:spPr/>
    </dgm:pt>
    <dgm:pt modelId="{2C2E1108-C3F2-4FE4-A1F2-27B6EFBB04E3}" type="pres">
      <dgm:prSet presAssocID="{C666B1ED-639A-4EDB-ABB7-2787163FA3E1}" presName="bgRect" presStyleLbl="bgShp" presStyleIdx="2" presStyleCnt="3"/>
      <dgm:spPr/>
    </dgm:pt>
    <dgm:pt modelId="{8B130613-C990-486C-863B-C79E530F621C}" type="pres">
      <dgm:prSet presAssocID="{C666B1ED-639A-4EDB-ABB7-2787163FA3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FECAFED9-51C5-4C71-902D-EB01C4CB0481}" type="pres">
      <dgm:prSet presAssocID="{C666B1ED-639A-4EDB-ABB7-2787163FA3E1}" presName="spaceRect" presStyleCnt="0"/>
      <dgm:spPr/>
    </dgm:pt>
    <dgm:pt modelId="{994C0C19-9B0C-4442-A514-19083E1D1C56}" type="pres">
      <dgm:prSet presAssocID="{C666B1ED-639A-4EDB-ABB7-2787163FA3E1}" presName="parTx" presStyleLbl="revTx" presStyleIdx="2" presStyleCnt="3">
        <dgm:presLayoutVars>
          <dgm:chMax val="0"/>
          <dgm:chPref val="0"/>
        </dgm:presLayoutVars>
      </dgm:prSet>
      <dgm:spPr/>
    </dgm:pt>
  </dgm:ptLst>
  <dgm:cxnLst>
    <dgm:cxn modelId="{E04B4900-BC28-4F79-A943-FB267C2F1C1D}" type="presOf" srcId="{11308897-327F-4EB7-95CC-F47701163BAF}" destId="{341049A7-C73F-4148-BEDF-D543F0D94D34}" srcOrd="0" destOrd="0" presId="urn:microsoft.com/office/officeart/2018/2/layout/IconVerticalSolidList"/>
    <dgm:cxn modelId="{24794423-9079-4B54-BE33-384C43DBAFD1}" srcId="{68ABB7EB-4758-42D2-9D51-8D85C4805F3E}" destId="{11308897-327F-4EB7-95CC-F47701163BAF}" srcOrd="1" destOrd="0" parTransId="{00A69D55-8F5B-43D5-A8C7-DFA6F0B735BB}" sibTransId="{25F43BB5-A7D1-4956-A93A-26EAA83A7CD6}"/>
    <dgm:cxn modelId="{51425C8F-48E5-45A9-B587-7A60C2D4599E}" srcId="{68ABB7EB-4758-42D2-9D51-8D85C4805F3E}" destId="{0876DD43-498B-4669-B822-500F9586A35F}" srcOrd="0" destOrd="0" parTransId="{C8A18C98-3C93-42CB-B503-58D3CE0D0234}" sibTransId="{C04D59B4-E660-47B8-A70F-38DF62C70802}"/>
    <dgm:cxn modelId="{D5B21CB9-3B39-4D6F-B6DB-7C71D505D979}" type="presOf" srcId="{C666B1ED-639A-4EDB-ABB7-2787163FA3E1}" destId="{994C0C19-9B0C-4442-A514-19083E1D1C56}" srcOrd="0" destOrd="0" presId="urn:microsoft.com/office/officeart/2018/2/layout/IconVerticalSolidList"/>
    <dgm:cxn modelId="{66C25AD7-D015-448F-86C9-39580F4965AE}" type="presOf" srcId="{68ABB7EB-4758-42D2-9D51-8D85C4805F3E}" destId="{E3BA020E-F9FC-4E74-9E97-7D4B04B2FAF4}" srcOrd="0" destOrd="0" presId="urn:microsoft.com/office/officeart/2018/2/layout/IconVerticalSolidList"/>
    <dgm:cxn modelId="{60A7C3D8-937E-4D79-8F65-77C47F9A87F6}" type="presOf" srcId="{0876DD43-498B-4669-B822-500F9586A35F}" destId="{C7AB9D5A-2247-46D3-855E-18623421A4B4}" srcOrd="0" destOrd="0" presId="urn:microsoft.com/office/officeart/2018/2/layout/IconVerticalSolidList"/>
    <dgm:cxn modelId="{B895E8FD-BDBB-41C8-A9A5-569642840DA6}" srcId="{68ABB7EB-4758-42D2-9D51-8D85C4805F3E}" destId="{C666B1ED-639A-4EDB-ABB7-2787163FA3E1}" srcOrd="2" destOrd="0" parTransId="{A340A26A-F763-4D76-92F5-930B27D5889B}" sibTransId="{B0B8FAAC-C87B-4689-B6B7-54C62150CCEA}"/>
    <dgm:cxn modelId="{D66FB91D-79B3-49DD-B948-2B1EBCBC8C2F}" type="presParOf" srcId="{E3BA020E-F9FC-4E74-9E97-7D4B04B2FAF4}" destId="{ACF1ACD6-B7AA-4D83-86F8-9B4476C8459E}" srcOrd="0" destOrd="0" presId="urn:microsoft.com/office/officeart/2018/2/layout/IconVerticalSolidList"/>
    <dgm:cxn modelId="{8500F624-490F-41EE-8BD8-822048A15697}" type="presParOf" srcId="{ACF1ACD6-B7AA-4D83-86F8-9B4476C8459E}" destId="{6B55E244-E836-4590-ADAD-23D120B970C1}" srcOrd="0" destOrd="0" presId="urn:microsoft.com/office/officeart/2018/2/layout/IconVerticalSolidList"/>
    <dgm:cxn modelId="{A886816B-92F3-4600-8727-48AB48854643}" type="presParOf" srcId="{ACF1ACD6-B7AA-4D83-86F8-9B4476C8459E}" destId="{46196F97-ECE2-44FD-8EBC-A9B2A5A06EE0}" srcOrd="1" destOrd="0" presId="urn:microsoft.com/office/officeart/2018/2/layout/IconVerticalSolidList"/>
    <dgm:cxn modelId="{8F6A1910-F82D-45AD-A5E4-8ECE3B6BBB48}" type="presParOf" srcId="{ACF1ACD6-B7AA-4D83-86F8-9B4476C8459E}" destId="{64847FCE-E260-408D-9F55-2B25CF0BDD5A}" srcOrd="2" destOrd="0" presId="urn:microsoft.com/office/officeart/2018/2/layout/IconVerticalSolidList"/>
    <dgm:cxn modelId="{EB66492E-E0ED-4334-8BFF-E4D851A68659}" type="presParOf" srcId="{ACF1ACD6-B7AA-4D83-86F8-9B4476C8459E}" destId="{C7AB9D5A-2247-46D3-855E-18623421A4B4}" srcOrd="3" destOrd="0" presId="urn:microsoft.com/office/officeart/2018/2/layout/IconVerticalSolidList"/>
    <dgm:cxn modelId="{21C17EE9-B2B2-47E3-AEB0-3263510AE251}" type="presParOf" srcId="{E3BA020E-F9FC-4E74-9E97-7D4B04B2FAF4}" destId="{2B0FAA81-2A9F-4A9B-8A57-A2B82D2E6972}" srcOrd="1" destOrd="0" presId="urn:microsoft.com/office/officeart/2018/2/layout/IconVerticalSolidList"/>
    <dgm:cxn modelId="{F4EC8549-EC54-4808-9897-CD523C412E38}" type="presParOf" srcId="{E3BA020E-F9FC-4E74-9E97-7D4B04B2FAF4}" destId="{B4C8DBBB-BB3C-43FF-965C-508C1AD4372B}" srcOrd="2" destOrd="0" presId="urn:microsoft.com/office/officeart/2018/2/layout/IconVerticalSolidList"/>
    <dgm:cxn modelId="{F02C5C96-EFA9-45D8-ADB7-C83C74F174B2}" type="presParOf" srcId="{B4C8DBBB-BB3C-43FF-965C-508C1AD4372B}" destId="{16B007F3-23C4-4E84-89C6-84F6497A389F}" srcOrd="0" destOrd="0" presId="urn:microsoft.com/office/officeart/2018/2/layout/IconVerticalSolidList"/>
    <dgm:cxn modelId="{8AA39A80-8758-41FA-B013-B7F8C25B297D}" type="presParOf" srcId="{B4C8DBBB-BB3C-43FF-965C-508C1AD4372B}" destId="{94D24FDC-B15C-4ECE-AC82-0EAF7DFA17F7}" srcOrd="1" destOrd="0" presId="urn:microsoft.com/office/officeart/2018/2/layout/IconVerticalSolidList"/>
    <dgm:cxn modelId="{DE6F9F8B-45F9-4E01-B29A-50C96F4F4EB8}" type="presParOf" srcId="{B4C8DBBB-BB3C-43FF-965C-508C1AD4372B}" destId="{890B5866-55BF-43CE-A7B3-D23B10E3B421}" srcOrd="2" destOrd="0" presId="urn:microsoft.com/office/officeart/2018/2/layout/IconVerticalSolidList"/>
    <dgm:cxn modelId="{EFF061D8-1EB6-4906-B604-7D76DEE3104E}" type="presParOf" srcId="{B4C8DBBB-BB3C-43FF-965C-508C1AD4372B}" destId="{341049A7-C73F-4148-BEDF-D543F0D94D34}" srcOrd="3" destOrd="0" presId="urn:microsoft.com/office/officeart/2018/2/layout/IconVerticalSolidList"/>
    <dgm:cxn modelId="{7E662D55-F32C-440B-ACB7-C0889058164E}" type="presParOf" srcId="{E3BA020E-F9FC-4E74-9E97-7D4B04B2FAF4}" destId="{BF58617E-D0F8-4E95-BD22-D5C12031BCDE}" srcOrd="3" destOrd="0" presId="urn:microsoft.com/office/officeart/2018/2/layout/IconVerticalSolidList"/>
    <dgm:cxn modelId="{35418B46-9347-4E2A-A1A8-4227EE69F6A5}" type="presParOf" srcId="{E3BA020E-F9FC-4E74-9E97-7D4B04B2FAF4}" destId="{95F81050-B737-4570-930A-C6D8F17EFAEC}" srcOrd="4" destOrd="0" presId="urn:microsoft.com/office/officeart/2018/2/layout/IconVerticalSolidList"/>
    <dgm:cxn modelId="{889CB100-836C-4C18-A2EC-80D1DCA277FB}" type="presParOf" srcId="{95F81050-B737-4570-930A-C6D8F17EFAEC}" destId="{2C2E1108-C3F2-4FE4-A1F2-27B6EFBB04E3}" srcOrd="0" destOrd="0" presId="urn:microsoft.com/office/officeart/2018/2/layout/IconVerticalSolidList"/>
    <dgm:cxn modelId="{BAF513EA-253D-403C-A966-6ED7090B23B7}" type="presParOf" srcId="{95F81050-B737-4570-930A-C6D8F17EFAEC}" destId="{8B130613-C990-486C-863B-C79E530F621C}" srcOrd="1" destOrd="0" presId="urn:microsoft.com/office/officeart/2018/2/layout/IconVerticalSolidList"/>
    <dgm:cxn modelId="{08290645-88B9-4F21-B59C-94FEF9B83CBE}" type="presParOf" srcId="{95F81050-B737-4570-930A-C6D8F17EFAEC}" destId="{FECAFED9-51C5-4C71-902D-EB01C4CB0481}" srcOrd="2" destOrd="0" presId="urn:microsoft.com/office/officeart/2018/2/layout/IconVerticalSolidList"/>
    <dgm:cxn modelId="{2C659676-054C-4E93-884A-AF267D483B4A}" type="presParOf" srcId="{95F81050-B737-4570-930A-C6D8F17EFAEC}" destId="{994C0C19-9B0C-4442-A514-19083E1D1C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5DCD8A-AFB6-447C-8B94-2A93F75C5D6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6B9D2B-A19F-47C9-BD31-1D3E54B39F37}">
      <dgm:prSet/>
      <dgm:spPr/>
      <dgm:t>
        <a:bodyPr/>
        <a:lstStyle/>
        <a:p>
          <a:r>
            <a:rPr lang="en-US"/>
            <a:t>It is possible to maintain legacy between applications and workloads 	between IaaS clouds.</a:t>
          </a:r>
        </a:p>
      </dgm:t>
    </dgm:pt>
    <dgm:pt modelId="{06D674A2-54D5-409C-A733-8931D9CCB58D}" type="parTrans" cxnId="{77188FDF-7CAC-4F06-9F36-6531106F4082}">
      <dgm:prSet/>
      <dgm:spPr/>
      <dgm:t>
        <a:bodyPr/>
        <a:lstStyle/>
        <a:p>
          <a:endParaRPr lang="en-US"/>
        </a:p>
      </dgm:t>
    </dgm:pt>
    <dgm:pt modelId="{272D1A7C-877F-4399-8E5D-969499D188AE}" type="sibTrans" cxnId="{77188FDF-7CAC-4F06-9F36-6531106F4082}">
      <dgm:prSet/>
      <dgm:spPr/>
      <dgm:t>
        <a:bodyPr/>
        <a:lstStyle/>
        <a:p>
          <a:endParaRPr lang="en-US"/>
        </a:p>
      </dgm:t>
    </dgm:pt>
    <dgm:pt modelId="{5C772BEE-5C69-4101-8B65-208CDE71D6B8}">
      <dgm:prSet/>
      <dgm:spPr/>
      <dgm:t>
        <a:bodyPr/>
        <a:lstStyle/>
        <a:p>
          <a:r>
            <a:rPr lang="en-US"/>
            <a:t>For example, network applications such as web server, e-mail server 	that normally runs on consumer-owned server hardware can also be 	run from VMs in IaaS cloud</a:t>
          </a:r>
        </a:p>
      </dgm:t>
    </dgm:pt>
    <dgm:pt modelId="{C5497332-6204-4F4F-95CB-8AC3AB7FC547}" type="parTrans" cxnId="{CF78F965-773F-4A52-BF19-D7E14DE488AB}">
      <dgm:prSet/>
      <dgm:spPr/>
      <dgm:t>
        <a:bodyPr/>
        <a:lstStyle/>
        <a:p>
          <a:endParaRPr lang="en-US"/>
        </a:p>
      </dgm:t>
    </dgm:pt>
    <dgm:pt modelId="{383B4D33-331A-4432-85C0-2D1ABE6ECBFA}" type="sibTrans" cxnId="{CF78F965-773F-4A52-BF19-D7E14DE488AB}">
      <dgm:prSet/>
      <dgm:spPr/>
      <dgm:t>
        <a:bodyPr/>
        <a:lstStyle/>
        <a:p>
          <a:endParaRPr lang="en-US"/>
        </a:p>
      </dgm:t>
    </dgm:pt>
    <dgm:pt modelId="{4C4F38BD-2468-44FF-9A2E-2CA2D24270DB}" type="pres">
      <dgm:prSet presAssocID="{9E5DCD8A-AFB6-447C-8B94-2A93F75C5D6E}" presName="root" presStyleCnt="0">
        <dgm:presLayoutVars>
          <dgm:dir/>
          <dgm:resizeHandles val="exact"/>
        </dgm:presLayoutVars>
      </dgm:prSet>
      <dgm:spPr/>
    </dgm:pt>
    <dgm:pt modelId="{67A46F0B-D190-4BE1-80B9-92AE1F065118}" type="pres">
      <dgm:prSet presAssocID="{316B9D2B-A19F-47C9-BD31-1D3E54B39F37}" presName="compNode" presStyleCnt="0"/>
      <dgm:spPr/>
    </dgm:pt>
    <dgm:pt modelId="{6279D910-EF82-4DDA-A07B-5B9C8F8995FD}" type="pres">
      <dgm:prSet presAssocID="{316B9D2B-A19F-47C9-BD31-1D3E54B39F37}" presName="bgRect" presStyleLbl="bgShp" presStyleIdx="0" presStyleCnt="2"/>
      <dgm:spPr/>
    </dgm:pt>
    <dgm:pt modelId="{5201160B-B9E7-46E4-B069-869E0064A7F2}" type="pres">
      <dgm:prSet presAssocID="{316B9D2B-A19F-47C9-BD31-1D3E54B39F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ing Cloud"/>
        </a:ext>
      </dgm:extLst>
    </dgm:pt>
    <dgm:pt modelId="{85922AAF-4CA5-4207-BA27-AA4663AF5894}" type="pres">
      <dgm:prSet presAssocID="{316B9D2B-A19F-47C9-BD31-1D3E54B39F37}" presName="spaceRect" presStyleCnt="0"/>
      <dgm:spPr/>
    </dgm:pt>
    <dgm:pt modelId="{2AAE9519-F84D-400B-ACA2-324579E0B652}" type="pres">
      <dgm:prSet presAssocID="{316B9D2B-A19F-47C9-BD31-1D3E54B39F37}" presName="parTx" presStyleLbl="revTx" presStyleIdx="0" presStyleCnt="2">
        <dgm:presLayoutVars>
          <dgm:chMax val="0"/>
          <dgm:chPref val="0"/>
        </dgm:presLayoutVars>
      </dgm:prSet>
      <dgm:spPr/>
    </dgm:pt>
    <dgm:pt modelId="{93DF37D5-48AA-4CE0-89C0-D2E4B4835964}" type="pres">
      <dgm:prSet presAssocID="{272D1A7C-877F-4399-8E5D-969499D188AE}" presName="sibTrans" presStyleCnt="0"/>
      <dgm:spPr/>
    </dgm:pt>
    <dgm:pt modelId="{4D74221A-C1D1-4921-9A21-04A0F1FE6C4A}" type="pres">
      <dgm:prSet presAssocID="{5C772BEE-5C69-4101-8B65-208CDE71D6B8}" presName="compNode" presStyleCnt="0"/>
      <dgm:spPr/>
    </dgm:pt>
    <dgm:pt modelId="{16FFD24A-4481-44EE-8C3E-CAC6604B518C}" type="pres">
      <dgm:prSet presAssocID="{5C772BEE-5C69-4101-8B65-208CDE71D6B8}" presName="bgRect" presStyleLbl="bgShp" presStyleIdx="1" presStyleCnt="2"/>
      <dgm:spPr/>
    </dgm:pt>
    <dgm:pt modelId="{220EB2A5-B6EE-48C0-8289-FF300613C163}" type="pres">
      <dgm:prSet presAssocID="{5C772BEE-5C69-4101-8B65-208CDE71D6B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6C7A2EA5-48BC-4C20-9049-4A544E7233EE}" type="pres">
      <dgm:prSet presAssocID="{5C772BEE-5C69-4101-8B65-208CDE71D6B8}" presName="spaceRect" presStyleCnt="0"/>
      <dgm:spPr/>
    </dgm:pt>
    <dgm:pt modelId="{3888A39E-A11F-4356-8EA3-8F526E63F8B4}" type="pres">
      <dgm:prSet presAssocID="{5C772BEE-5C69-4101-8B65-208CDE71D6B8}" presName="parTx" presStyleLbl="revTx" presStyleIdx="1" presStyleCnt="2">
        <dgm:presLayoutVars>
          <dgm:chMax val="0"/>
          <dgm:chPref val="0"/>
        </dgm:presLayoutVars>
      </dgm:prSet>
      <dgm:spPr/>
    </dgm:pt>
  </dgm:ptLst>
  <dgm:cxnLst>
    <dgm:cxn modelId="{B0EB3A2B-C451-4186-87AD-6B2A1B2EEAD1}" type="presOf" srcId="{5C772BEE-5C69-4101-8B65-208CDE71D6B8}" destId="{3888A39E-A11F-4356-8EA3-8F526E63F8B4}" srcOrd="0" destOrd="0" presId="urn:microsoft.com/office/officeart/2018/2/layout/IconVerticalSolidList"/>
    <dgm:cxn modelId="{71E9CD51-27C6-4F69-AA15-EDF158E260D3}" type="presOf" srcId="{9E5DCD8A-AFB6-447C-8B94-2A93F75C5D6E}" destId="{4C4F38BD-2468-44FF-9A2E-2CA2D24270DB}" srcOrd="0" destOrd="0" presId="urn:microsoft.com/office/officeart/2018/2/layout/IconVerticalSolidList"/>
    <dgm:cxn modelId="{CF78F965-773F-4A52-BF19-D7E14DE488AB}" srcId="{9E5DCD8A-AFB6-447C-8B94-2A93F75C5D6E}" destId="{5C772BEE-5C69-4101-8B65-208CDE71D6B8}" srcOrd="1" destOrd="0" parTransId="{C5497332-6204-4F4F-95CB-8AC3AB7FC547}" sibTransId="{383B4D33-331A-4432-85C0-2D1ABE6ECBFA}"/>
    <dgm:cxn modelId="{5EA0DF7E-4695-4D4A-8C61-9C386BBAD87C}" type="presOf" srcId="{316B9D2B-A19F-47C9-BD31-1D3E54B39F37}" destId="{2AAE9519-F84D-400B-ACA2-324579E0B652}" srcOrd="0" destOrd="0" presId="urn:microsoft.com/office/officeart/2018/2/layout/IconVerticalSolidList"/>
    <dgm:cxn modelId="{77188FDF-7CAC-4F06-9F36-6531106F4082}" srcId="{9E5DCD8A-AFB6-447C-8B94-2A93F75C5D6E}" destId="{316B9D2B-A19F-47C9-BD31-1D3E54B39F37}" srcOrd="0" destOrd="0" parTransId="{06D674A2-54D5-409C-A733-8931D9CCB58D}" sibTransId="{272D1A7C-877F-4399-8E5D-969499D188AE}"/>
    <dgm:cxn modelId="{3801AC13-D6EC-41DF-B343-78F4F7E686EE}" type="presParOf" srcId="{4C4F38BD-2468-44FF-9A2E-2CA2D24270DB}" destId="{67A46F0B-D190-4BE1-80B9-92AE1F065118}" srcOrd="0" destOrd="0" presId="urn:microsoft.com/office/officeart/2018/2/layout/IconVerticalSolidList"/>
    <dgm:cxn modelId="{E31069CD-45FA-49B4-9E29-9220207306AC}" type="presParOf" srcId="{67A46F0B-D190-4BE1-80B9-92AE1F065118}" destId="{6279D910-EF82-4DDA-A07B-5B9C8F8995FD}" srcOrd="0" destOrd="0" presId="urn:microsoft.com/office/officeart/2018/2/layout/IconVerticalSolidList"/>
    <dgm:cxn modelId="{C6E13F02-F065-4598-A036-0086914F30ED}" type="presParOf" srcId="{67A46F0B-D190-4BE1-80B9-92AE1F065118}" destId="{5201160B-B9E7-46E4-B069-869E0064A7F2}" srcOrd="1" destOrd="0" presId="urn:microsoft.com/office/officeart/2018/2/layout/IconVerticalSolidList"/>
    <dgm:cxn modelId="{F9EAB836-8664-475E-86BE-C68DD491FFF1}" type="presParOf" srcId="{67A46F0B-D190-4BE1-80B9-92AE1F065118}" destId="{85922AAF-4CA5-4207-BA27-AA4663AF5894}" srcOrd="2" destOrd="0" presId="urn:microsoft.com/office/officeart/2018/2/layout/IconVerticalSolidList"/>
    <dgm:cxn modelId="{EE53ADAE-D324-424D-9F69-DA64AD79A324}" type="presParOf" srcId="{67A46F0B-D190-4BE1-80B9-92AE1F065118}" destId="{2AAE9519-F84D-400B-ACA2-324579E0B652}" srcOrd="3" destOrd="0" presId="urn:microsoft.com/office/officeart/2018/2/layout/IconVerticalSolidList"/>
    <dgm:cxn modelId="{F7DDCDA4-4E4A-4DD8-8624-7CBE75D46F34}" type="presParOf" srcId="{4C4F38BD-2468-44FF-9A2E-2CA2D24270DB}" destId="{93DF37D5-48AA-4CE0-89C0-D2E4B4835964}" srcOrd="1" destOrd="0" presId="urn:microsoft.com/office/officeart/2018/2/layout/IconVerticalSolidList"/>
    <dgm:cxn modelId="{C339BF61-D703-4C14-BE33-E2FB5EA32752}" type="presParOf" srcId="{4C4F38BD-2468-44FF-9A2E-2CA2D24270DB}" destId="{4D74221A-C1D1-4921-9A21-04A0F1FE6C4A}" srcOrd="2" destOrd="0" presId="urn:microsoft.com/office/officeart/2018/2/layout/IconVerticalSolidList"/>
    <dgm:cxn modelId="{508D0D1D-9947-4956-AA78-59183D2A6DC1}" type="presParOf" srcId="{4D74221A-C1D1-4921-9A21-04A0F1FE6C4A}" destId="{16FFD24A-4481-44EE-8C3E-CAC6604B518C}" srcOrd="0" destOrd="0" presId="urn:microsoft.com/office/officeart/2018/2/layout/IconVerticalSolidList"/>
    <dgm:cxn modelId="{1A61AF6D-0AB3-479C-A982-0DC03ACE1B64}" type="presParOf" srcId="{4D74221A-C1D1-4921-9A21-04A0F1FE6C4A}" destId="{220EB2A5-B6EE-48C0-8289-FF300613C163}" srcOrd="1" destOrd="0" presId="urn:microsoft.com/office/officeart/2018/2/layout/IconVerticalSolidList"/>
    <dgm:cxn modelId="{40C30E02-996E-41B7-AAE6-CCA85FF71B44}" type="presParOf" srcId="{4D74221A-C1D1-4921-9A21-04A0F1FE6C4A}" destId="{6C7A2EA5-48BC-4C20-9049-4A544E7233EE}" srcOrd="2" destOrd="0" presId="urn:microsoft.com/office/officeart/2018/2/layout/IconVerticalSolidList"/>
    <dgm:cxn modelId="{E6DCA704-4ACB-4167-9849-708FCF2FA046}" type="presParOf" srcId="{4D74221A-C1D1-4921-9A21-04A0F1FE6C4A}" destId="{3888A39E-A11F-4356-8EA3-8F526E63F8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095AEB-D322-40F6-839B-751279D0EA7B}"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5738DF55-7385-407A-845E-49C3F2F285AA}">
      <dgm:prSet/>
      <dgm:spPr/>
      <dgm:t>
        <a:bodyPr/>
        <a:lstStyle/>
        <a:p>
          <a:pPr>
            <a:defRPr b="1"/>
          </a:pPr>
          <a:r>
            <a:rPr lang="en-US" b="1"/>
            <a:t>Advantages</a:t>
          </a:r>
          <a:endParaRPr lang="en-US"/>
        </a:p>
      </dgm:t>
    </dgm:pt>
    <dgm:pt modelId="{63DEC980-40E6-4930-9DCC-BB7BCB04AB99}" type="parTrans" cxnId="{5E47DA57-1CD4-421B-AFA3-4FC00F664CF1}">
      <dgm:prSet/>
      <dgm:spPr/>
      <dgm:t>
        <a:bodyPr/>
        <a:lstStyle/>
        <a:p>
          <a:endParaRPr lang="en-US"/>
        </a:p>
      </dgm:t>
    </dgm:pt>
    <dgm:pt modelId="{4E4F4539-C7E3-4342-BF64-617C682CE774}" type="sibTrans" cxnId="{5E47DA57-1CD4-421B-AFA3-4FC00F664CF1}">
      <dgm:prSet/>
      <dgm:spPr/>
      <dgm:t>
        <a:bodyPr/>
        <a:lstStyle/>
        <a:p>
          <a:endParaRPr lang="en-US"/>
        </a:p>
      </dgm:t>
    </dgm:pt>
    <dgm:pt modelId="{D3229E00-798E-46FF-AC24-CC53FAFBDFF4}">
      <dgm:prSet/>
      <dgm:spPr/>
      <dgm:t>
        <a:bodyPr/>
        <a:lstStyle/>
        <a:p>
          <a:r>
            <a:rPr lang="en-US"/>
            <a:t>Lower Administrative Overhead</a:t>
          </a:r>
        </a:p>
      </dgm:t>
    </dgm:pt>
    <dgm:pt modelId="{2167A1B9-D167-4F3F-8373-FC8093EE47FB}" type="parTrans" cxnId="{87745B8A-6FBF-43E6-9F5A-40DA12045429}">
      <dgm:prSet/>
      <dgm:spPr/>
      <dgm:t>
        <a:bodyPr/>
        <a:lstStyle/>
        <a:p>
          <a:endParaRPr lang="en-US"/>
        </a:p>
      </dgm:t>
    </dgm:pt>
    <dgm:pt modelId="{7277157F-B129-4803-9623-0EFB0E223255}" type="sibTrans" cxnId="{87745B8A-6FBF-43E6-9F5A-40DA12045429}">
      <dgm:prSet/>
      <dgm:spPr/>
      <dgm:t>
        <a:bodyPr/>
        <a:lstStyle/>
        <a:p>
          <a:endParaRPr lang="en-US"/>
        </a:p>
      </dgm:t>
    </dgm:pt>
    <dgm:pt modelId="{8D49BB21-9768-492D-AB3B-471EFF768081}">
      <dgm:prSet/>
      <dgm:spPr/>
      <dgm:t>
        <a:bodyPr/>
        <a:lstStyle/>
        <a:p>
          <a:r>
            <a:rPr lang="en-US" dirty="0"/>
            <a:t>Consumer need not to bother much about the administration because it's the responsibility of cloud provider.</a:t>
          </a:r>
        </a:p>
      </dgm:t>
    </dgm:pt>
    <dgm:pt modelId="{B5AFDB98-CD33-4811-A3E4-3085BF510B20}" type="parTrans" cxnId="{F800C347-0BFF-4F18-808C-92A2AE90742C}">
      <dgm:prSet/>
      <dgm:spPr/>
      <dgm:t>
        <a:bodyPr/>
        <a:lstStyle/>
        <a:p>
          <a:endParaRPr lang="en-US"/>
        </a:p>
      </dgm:t>
    </dgm:pt>
    <dgm:pt modelId="{F60B41AD-BA18-4DE8-9957-4679074AAC26}" type="sibTrans" cxnId="{F800C347-0BFF-4F18-808C-92A2AE90742C}">
      <dgm:prSet/>
      <dgm:spPr/>
      <dgm:t>
        <a:bodyPr/>
        <a:lstStyle/>
        <a:p>
          <a:endParaRPr lang="en-US"/>
        </a:p>
      </dgm:t>
    </dgm:pt>
    <dgm:pt modelId="{F2F2E5D0-842F-41AE-B480-13625686945F}">
      <dgm:prSet/>
      <dgm:spPr/>
      <dgm:t>
        <a:bodyPr/>
        <a:lstStyle/>
        <a:p>
          <a:r>
            <a:rPr lang="en-US"/>
            <a:t>Lower Total Cost of Ownership</a:t>
          </a:r>
        </a:p>
      </dgm:t>
    </dgm:pt>
    <dgm:pt modelId="{B704C688-B23F-44DC-9C2D-EBAA0210FBDA}" type="parTrans" cxnId="{24A89B1D-037F-4A2F-A4B8-CAB3E7B8922F}">
      <dgm:prSet/>
      <dgm:spPr/>
      <dgm:t>
        <a:bodyPr/>
        <a:lstStyle/>
        <a:p>
          <a:endParaRPr lang="en-US"/>
        </a:p>
      </dgm:t>
    </dgm:pt>
    <dgm:pt modelId="{AE45A929-C69C-4B3F-8534-2E04C334953C}" type="sibTrans" cxnId="{24A89B1D-037F-4A2F-A4B8-CAB3E7B8922F}">
      <dgm:prSet/>
      <dgm:spPr/>
      <dgm:t>
        <a:bodyPr/>
        <a:lstStyle/>
        <a:p>
          <a:endParaRPr lang="en-US"/>
        </a:p>
      </dgm:t>
    </dgm:pt>
    <dgm:pt modelId="{1E08B767-08E9-46B4-AF80-1612F50828EA}">
      <dgm:prSet/>
      <dgm:spPr/>
      <dgm:t>
        <a:bodyPr/>
        <a:lstStyle/>
        <a:p>
          <a:r>
            <a:rPr lang="en-US" dirty="0"/>
            <a:t>Consumer need not purchase expensive hardware, servers, power and data storage.</a:t>
          </a:r>
        </a:p>
      </dgm:t>
    </dgm:pt>
    <dgm:pt modelId="{795F338E-CF97-4011-884D-53AB60396128}" type="parTrans" cxnId="{6E058919-C74C-486F-94C0-62D6EC959969}">
      <dgm:prSet/>
      <dgm:spPr/>
      <dgm:t>
        <a:bodyPr/>
        <a:lstStyle/>
        <a:p>
          <a:endParaRPr lang="en-US"/>
        </a:p>
      </dgm:t>
    </dgm:pt>
    <dgm:pt modelId="{070ECE6B-68D5-4017-BEB3-AA85FB31826E}" type="sibTrans" cxnId="{6E058919-C74C-486F-94C0-62D6EC959969}">
      <dgm:prSet/>
      <dgm:spPr/>
      <dgm:t>
        <a:bodyPr/>
        <a:lstStyle/>
        <a:p>
          <a:endParaRPr lang="en-US"/>
        </a:p>
      </dgm:t>
    </dgm:pt>
    <dgm:pt modelId="{2625268C-852D-4B36-9F85-33E0C82EB660}">
      <dgm:prSet/>
      <dgm:spPr/>
      <dgm:t>
        <a:bodyPr/>
        <a:lstStyle/>
        <a:p>
          <a:r>
            <a:rPr lang="en-US"/>
            <a:t>Scalable Solutions</a:t>
          </a:r>
        </a:p>
      </dgm:t>
    </dgm:pt>
    <dgm:pt modelId="{5281E5A6-C953-42A7-81A6-06318161B7D1}" type="parTrans" cxnId="{01803A40-9A21-4116-AF02-3B0B954D05A4}">
      <dgm:prSet/>
      <dgm:spPr/>
      <dgm:t>
        <a:bodyPr/>
        <a:lstStyle/>
        <a:p>
          <a:endParaRPr lang="en-US"/>
        </a:p>
      </dgm:t>
    </dgm:pt>
    <dgm:pt modelId="{9C015FD9-2B7F-48FE-AB38-030D405744B6}" type="sibTrans" cxnId="{01803A40-9A21-4116-AF02-3B0B954D05A4}">
      <dgm:prSet/>
      <dgm:spPr/>
      <dgm:t>
        <a:bodyPr/>
        <a:lstStyle/>
        <a:p>
          <a:endParaRPr lang="en-US"/>
        </a:p>
      </dgm:t>
    </dgm:pt>
    <dgm:pt modelId="{D4A2F59A-724B-4D4D-92AB-61805AFFF160}">
      <dgm:prSet/>
      <dgm:spPr/>
      <dgm:t>
        <a:bodyPr/>
        <a:lstStyle/>
        <a:p>
          <a:r>
            <a:rPr lang="en-US" dirty="0"/>
            <a:t>It is very easy to scale up or down automatically based on application resource demands.</a:t>
          </a:r>
        </a:p>
      </dgm:t>
    </dgm:pt>
    <dgm:pt modelId="{ED532806-3B70-4B85-97D5-C33790DBAA4D}" type="parTrans" cxnId="{DB946516-79A2-4246-828B-A1AEF33113D0}">
      <dgm:prSet/>
      <dgm:spPr/>
      <dgm:t>
        <a:bodyPr/>
        <a:lstStyle/>
        <a:p>
          <a:endParaRPr lang="en-US"/>
        </a:p>
      </dgm:t>
    </dgm:pt>
    <dgm:pt modelId="{80704237-5141-448A-B4B8-EE69FF74F492}" type="sibTrans" cxnId="{DB946516-79A2-4246-828B-A1AEF33113D0}">
      <dgm:prSet/>
      <dgm:spPr/>
      <dgm:t>
        <a:bodyPr/>
        <a:lstStyle/>
        <a:p>
          <a:endParaRPr lang="en-US"/>
        </a:p>
      </dgm:t>
    </dgm:pt>
    <dgm:pt modelId="{E85454E9-D079-4BEC-82BA-747B98206B70}">
      <dgm:prSet/>
      <dgm:spPr/>
      <dgm:t>
        <a:bodyPr/>
        <a:lstStyle/>
        <a:p>
          <a:r>
            <a:rPr lang="en-US"/>
            <a:t>More Current System Software</a:t>
          </a:r>
        </a:p>
      </dgm:t>
    </dgm:pt>
    <dgm:pt modelId="{14C118C4-957A-49A6-8546-4DCCAFEE4C61}" type="parTrans" cxnId="{BC6B0905-82C1-415F-B024-F94B02343D7F}">
      <dgm:prSet/>
      <dgm:spPr/>
      <dgm:t>
        <a:bodyPr/>
        <a:lstStyle/>
        <a:p>
          <a:endParaRPr lang="en-US"/>
        </a:p>
      </dgm:t>
    </dgm:pt>
    <dgm:pt modelId="{B96902F0-09B7-43D3-B96A-5FD967EF480A}" type="sibTrans" cxnId="{BC6B0905-82C1-415F-B024-F94B02343D7F}">
      <dgm:prSet/>
      <dgm:spPr/>
      <dgm:t>
        <a:bodyPr/>
        <a:lstStyle/>
        <a:p>
          <a:endParaRPr lang="en-US"/>
        </a:p>
      </dgm:t>
    </dgm:pt>
    <dgm:pt modelId="{C543EC3F-4F15-4500-9CA6-6FEC97C51862}">
      <dgm:prSet/>
      <dgm:spPr/>
      <dgm:t>
        <a:bodyPr/>
        <a:lstStyle/>
        <a:p>
          <a:r>
            <a:rPr lang="en-US" dirty="0"/>
            <a:t>It is the responsibility of the cloud provider to maintain software versions and patch installations.</a:t>
          </a:r>
        </a:p>
      </dgm:t>
    </dgm:pt>
    <dgm:pt modelId="{DC4A1C4E-88DB-44D7-A219-3509886FD2A2}" type="parTrans" cxnId="{93992A38-B37F-4973-97FF-4E57C7454136}">
      <dgm:prSet/>
      <dgm:spPr/>
      <dgm:t>
        <a:bodyPr/>
        <a:lstStyle/>
        <a:p>
          <a:endParaRPr lang="en-US"/>
        </a:p>
      </dgm:t>
    </dgm:pt>
    <dgm:pt modelId="{1A7522A3-D8D8-4D9F-9B10-E17AA99E1C90}" type="sibTrans" cxnId="{93992A38-B37F-4973-97FF-4E57C7454136}">
      <dgm:prSet/>
      <dgm:spPr/>
      <dgm:t>
        <a:bodyPr/>
        <a:lstStyle/>
        <a:p>
          <a:endParaRPr lang="en-US"/>
        </a:p>
      </dgm:t>
    </dgm:pt>
    <dgm:pt modelId="{7D96A7E6-FDE3-4208-883B-0C445E4E2880}">
      <dgm:prSet/>
      <dgm:spPr/>
      <dgm:t>
        <a:bodyPr/>
        <a:lstStyle/>
        <a:p>
          <a:pPr>
            <a:defRPr b="1"/>
          </a:pPr>
          <a:r>
            <a:rPr lang="en-US" b="1"/>
            <a:t>Disadvantages</a:t>
          </a:r>
          <a:endParaRPr lang="en-US"/>
        </a:p>
      </dgm:t>
    </dgm:pt>
    <dgm:pt modelId="{0BC55FB4-7315-4CB1-BA2C-3280CD725D21}" type="parTrans" cxnId="{A427DF8C-89CE-4EB7-B9F6-4C1F344DAEF4}">
      <dgm:prSet/>
      <dgm:spPr/>
      <dgm:t>
        <a:bodyPr/>
        <a:lstStyle/>
        <a:p>
          <a:endParaRPr lang="en-US"/>
        </a:p>
      </dgm:t>
    </dgm:pt>
    <dgm:pt modelId="{80B851A6-C525-45CB-A26E-B7C723F8DA99}" type="sibTrans" cxnId="{A427DF8C-89CE-4EB7-B9F6-4C1F344DAEF4}">
      <dgm:prSet/>
      <dgm:spPr/>
      <dgm:t>
        <a:bodyPr/>
        <a:lstStyle/>
        <a:p>
          <a:endParaRPr lang="en-US"/>
        </a:p>
      </dgm:t>
    </dgm:pt>
    <dgm:pt modelId="{4DFDE1E7-448F-4CB3-B189-1316BFC925ED}">
      <dgm:prSet/>
      <dgm:spPr/>
      <dgm:t>
        <a:bodyPr/>
        <a:lstStyle/>
        <a:p>
          <a:r>
            <a:rPr lang="en-US"/>
            <a:t>The disadvantage of using PaaS is that the developer </a:t>
          </a:r>
          <a:r>
            <a:rPr lang="en-US" b="1"/>
            <a:t>lock-in </a:t>
          </a:r>
          <a:r>
            <a:rPr lang="en-US"/>
            <a:t>with a particular vendor.</a:t>
          </a:r>
        </a:p>
      </dgm:t>
    </dgm:pt>
    <dgm:pt modelId="{F99A6D42-C007-474C-B14C-ED42A6663860}" type="parTrans" cxnId="{2A36BAB6-06E8-40C6-9D6E-EB613773BA5E}">
      <dgm:prSet/>
      <dgm:spPr/>
      <dgm:t>
        <a:bodyPr/>
        <a:lstStyle/>
        <a:p>
          <a:endParaRPr lang="en-US"/>
        </a:p>
      </dgm:t>
    </dgm:pt>
    <dgm:pt modelId="{920CA233-595A-4A8A-AEDC-CB0734883AAE}" type="sibTrans" cxnId="{2A36BAB6-06E8-40C6-9D6E-EB613773BA5E}">
      <dgm:prSet/>
      <dgm:spPr/>
      <dgm:t>
        <a:bodyPr/>
        <a:lstStyle/>
        <a:p>
          <a:endParaRPr lang="en-US"/>
        </a:p>
      </dgm:t>
    </dgm:pt>
    <dgm:pt modelId="{3D61CE75-FD39-4F76-A70F-A0EFDEBA218F}">
      <dgm:prSet/>
      <dgm:spPr/>
      <dgm:t>
        <a:bodyPr/>
        <a:lstStyle/>
        <a:p>
          <a:r>
            <a:rPr lang="en-US"/>
            <a:t>For example, an application written in Python against Google's API using Google's App Engine</a:t>
          </a:r>
        </a:p>
      </dgm:t>
    </dgm:pt>
    <dgm:pt modelId="{5F67798E-B6FA-41D7-B0B9-C2070ABAC336}" type="parTrans" cxnId="{62D50781-BC36-4691-AB53-89C255408ED8}">
      <dgm:prSet/>
      <dgm:spPr/>
      <dgm:t>
        <a:bodyPr/>
        <a:lstStyle/>
        <a:p>
          <a:endParaRPr lang="en-US"/>
        </a:p>
      </dgm:t>
    </dgm:pt>
    <dgm:pt modelId="{03156A31-EE15-4FA7-81F7-88D0EF12C6C8}" type="sibTrans" cxnId="{62D50781-BC36-4691-AB53-89C255408ED8}">
      <dgm:prSet/>
      <dgm:spPr/>
      <dgm:t>
        <a:bodyPr/>
        <a:lstStyle/>
        <a:p>
          <a:endParaRPr lang="en-US"/>
        </a:p>
      </dgm:t>
    </dgm:pt>
    <dgm:pt modelId="{266B634E-1087-419E-B08B-90C8614F4671}">
      <dgm:prSet/>
      <dgm:spPr/>
      <dgm:t>
        <a:bodyPr/>
        <a:lstStyle/>
        <a:p>
          <a:r>
            <a:rPr lang="en-US" dirty="0"/>
            <a:t>is likely to work only in that environment. Therefore, the vendor lock-in is the biggest problem in PaaS.</a:t>
          </a:r>
        </a:p>
      </dgm:t>
    </dgm:pt>
    <dgm:pt modelId="{072BDA8F-2CF7-4709-8A22-FE8191A3B3FC}" type="parTrans" cxnId="{D2433EBE-6C1B-4B68-9428-C476312B7C91}">
      <dgm:prSet/>
      <dgm:spPr/>
      <dgm:t>
        <a:bodyPr/>
        <a:lstStyle/>
        <a:p>
          <a:endParaRPr lang="en-US"/>
        </a:p>
      </dgm:t>
    </dgm:pt>
    <dgm:pt modelId="{EDD9B7FF-FC27-480C-B4BE-C604D9073865}" type="sibTrans" cxnId="{D2433EBE-6C1B-4B68-9428-C476312B7C91}">
      <dgm:prSet/>
      <dgm:spPr/>
      <dgm:t>
        <a:bodyPr/>
        <a:lstStyle/>
        <a:p>
          <a:endParaRPr lang="en-US"/>
        </a:p>
      </dgm:t>
    </dgm:pt>
    <dgm:pt modelId="{78784A41-28F1-7240-A744-512C318E0867}" type="pres">
      <dgm:prSet presAssocID="{06095AEB-D322-40F6-839B-751279D0EA7B}" presName="Name0" presStyleCnt="0">
        <dgm:presLayoutVars>
          <dgm:dir/>
          <dgm:animLvl val="lvl"/>
          <dgm:resizeHandles val="exact"/>
        </dgm:presLayoutVars>
      </dgm:prSet>
      <dgm:spPr/>
    </dgm:pt>
    <dgm:pt modelId="{9474DEC0-26BD-2245-9CC0-73FD9D900AD5}" type="pres">
      <dgm:prSet presAssocID="{5738DF55-7385-407A-845E-49C3F2F285AA}" presName="composite" presStyleCnt="0"/>
      <dgm:spPr/>
    </dgm:pt>
    <dgm:pt modelId="{6794B4E8-F676-954A-9D85-2A408F603EF3}" type="pres">
      <dgm:prSet presAssocID="{5738DF55-7385-407A-845E-49C3F2F285AA}" presName="parTx" presStyleLbl="alignNode1" presStyleIdx="0" presStyleCnt="2">
        <dgm:presLayoutVars>
          <dgm:chMax val="0"/>
          <dgm:chPref val="0"/>
          <dgm:bulletEnabled val="1"/>
        </dgm:presLayoutVars>
      </dgm:prSet>
      <dgm:spPr/>
    </dgm:pt>
    <dgm:pt modelId="{3FC538EC-CE42-5641-B8C2-9DA5CF02AAEB}" type="pres">
      <dgm:prSet presAssocID="{5738DF55-7385-407A-845E-49C3F2F285AA}" presName="desTx" presStyleLbl="alignAccFollowNode1" presStyleIdx="0" presStyleCnt="2">
        <dgm:presLayoutVars>
          <dgm:bulletEnabled val="1"/>
        </dgm:presLayoutVars>
      </dgm:prSet>
      <dgm:spPr/>
    </dgm:pt>
    <dgm:pt modelId="{4CA9FAF4-F882-A24A-9A7F-309F4E2B8D31}" type="pres">
      <dgm:prSet presAssocID="{4E4F4539-C7E3-4342-BF64-617C682CE774}" presName="space" presStyleCnt="0"/>
      <dgm:spPr/>
    </dgm:pt>
    <dgm:pt modelId="{6C9DEE05-337C-1146-89E0-90433F053F73}" type="pres">
      <dgm:prSet presAssocID="{7D96A7E6-FDE3-4208-883B-0C445E4E2880}" presName="composite" presStyleCnt="0"/>
      <dgm:spPr/>
    </dgm:pt>
    <dgm:pt modelId="{FD4B3175-8DA9-DB4B-B929-EDA7A9CF5542}" type="pres">
      <dgm:prSet presAssocID="{7D96A7E6-FDE3-4208-883B-0C445E4E2880}" presName="parTx" presStyleLbl="alignNode1" presStyleIdx="1" presStyleCnt="2">
        <dgm:presLayoutVars>
          <dgm:chMax val="0"/>
          <dgm:chPref val="0"/>
          <dgm:bulletEnabled val="1"/>
        </dgm:presLayoutVars>
      </dgm:prSet>
      <dgm:spPr/>
    </dgm:pt>
    <dgm:pt modelId="{A12FE839-C24A-F248-9DB7-DB4431F2263C}" type="pres">
      <dgm:prSet presAssocID="{7D96A7E6-FDE3-4208-883B-0C445E4E2880}" presName="desTx" presStyleLbl="alignAccFollowNode1" presStyleIdx="1" presStyleCnt="2">
        <dgm:presLayoutVars>
          <dgm:bulletEnabled val="1"/>
        </dgm:presLayoutVars>
      </dgm:prSet>
      <dgm:spPr/>
    </dgm:pt>
  </dgm:ptLst>
  <dgm:cxnLst>
    <dgm:cxn modelId="{BC6B0905-82C1-415F-B024-F94B02343D7F}" srcId="{5738DF55-7385-407A-845E-49C3F2F285AA}" destId="{E85454E9-D079-4BEC-82BA-747B98206B70}" srcOrd="3" destOrd="0" parTransId="{14C118C4-957A-49A6-8546-4DCCAFEE4C61}" sibTransId="{B96902F0-09B7-43D3-B96A-5FD967EF480A}"/>
    <dgm:cxn modelId="{AC8D6B13-8563-1F40-8C2E-48BA3766B2D0}" type="presOf" srcId="{8D49BB21-9768-492D-AB3B-471EFF768081}" destId="{3FC538EC-CE42-5641-B8C2-9DA5CF02AAEB}" srcOrd="0" destOrd="1" presId="urn:microsoft.com/office/officeart/2005/8/layout/hList1"/>
    <dgm:cxn modelId="{DB946516-79A2-4246-828B-A1AEF33113D0}" srcId="{2625268C-852D-4B36-9F85-33E0C82EB660}" destId="{D4A2F59A-724B-4D4D-92AB-61805AFFF160}" srcOrd="0" destOrd="0" parTransId="{ED532806-3B70-4B85-97D5-C33790DBAA4D}" sibTransId="{80704237-5141-448A-B4B8-EE69FF74F492}"/>
    <dgm:cxn modelId="{D83C9B16-C668-4D45-9645-169147B9B3CB}" type="presOf" srcId="{4DFDE1E7-448F-4CB3-B189-1316BFC925ED}" destId="{A12FE839-C24A-F248-9DB7-DB4431F2263C}" srcOrd="0" destOrd="0" presId="urn:microsoft.com/office/officeart/2005/8/layout/hList1"/>
    <dgm:cxn modelId="{6E058919-C74C-486F-94C0-62D6EC959969}" srcId="{F2F2E5D0-842F-41AE-B480-13625686945F}" destId="{1E08B767-08E9-46B4-AF80-1612F50828EA}" srcOrd="0" destOrd="0" parTransId="{795F338E-CF97-4011-884D-53AB60396128}" sibTransId="{070ECE6B-68D5-4017-BEB3-AA85FB31826E}"/>
    <dgm:cxn modelId="{24A89B1D-037F-4A2F-A4B8-CAB3E7B8922F}" srcId="{5738DF55-7385-407A-845E-49C3F2F285AA}" destId="{F2F2E5D0-842F-41AE-B480-13625686945F}" srcOrd="1" destOrd="0" parTransId="{B704C688-B23F-44DC-9C2D-EBAA0210FBDA}" sibTransId="{AE45A929-C69C-4B3F-8534-2E04C334953C}"/>
    <dgm:cxn modelId="{C6ED0626-D1AE-F84D-8A33-9172172C19C7}" type="presOf" srcId="{F2F2E5D0-842F-41AE-B480-13625686945F}" destId="{3FC538EC-CE42-5641-B8C2-9DA5CF02AAEB}" srcOrd="0" destOrd="2" presId="urn:microsoft.com/office/officeart/2005/8/layout/hList1"/>
    <dgm:cxn modelId="{93992A38-B37F-4973-97FF-4E57C7454136}" srcId="{E85454E9-D079-4BEC-82BA-747B98206B70}" destId="{C543EC3F-4F15-4500-9CA6-6FEC97C51862}" srcOrd="0" destOrd="0" parTransId="{DC4A1C4E-88DB-44D7-A219-3509886FD2A2}" sibTransId="{1A7522A3-D8D8-4D9F-9B10-E17AA99E1C90}"/>
    <dgm:cxn modelId="{7A56343A-32EB-314F-8655-0ED7DFC0FDEE}" type="presOf" srcId="{E85454E9-D079-4BEC-82BA-747B98206B70}" destId="{3FC538EC-CE42-5641-B8C2-9DA5CF02AAEB}" srcOrd="0" destOrd="6" presId="urn:microsoft.com/office/officeart/2005/8/layout/hList1"/>
    <dgm:cxn modelId="{01803A40-9A21-4116-AF02-3B0B954D05A4}" srcId="{5738DF55-7385-407A-845E-49C3F2F285AA}" destId="{2625268C-852D-4B36-9F85-33E0C82EB660}" srcOrd="2" destOrd="0" parTransId="{5281E5A6-C953-42A7-81A6-06318161B7D1}" sibTransId="{9C015FD9-2B7F-48FE-AB38-030D405744B6}"/>
    <dgm:cxn modelId="{F800C347-0BFF-4F18-808C-92A2AE90742C}" srcId="{D3229E00-798E-46FF-AC24-CC53FAFBDFF4}" destId="{8D49BB21-9768-492D-AB3B-471EFF768081}" srcOrd="0" destOrd="0" parTransId="{B5AFDB98-CD33-4811-A3E4-3085BF510B20}" sibTransId="{F60B41AD-BA18-4DE8-9957-4679074AAC26}"/>
    <dgm:cxn modelId="{5E47DA57-1CD4-421B-AFA3-4FC00F664CF1}" srcId="{06095AEB-D322-40F6-839B-751279D0EA7B}" destId="{5738DF55-7385-407A-845E-49C3F2F285AA}" srcOrd="0" destOrd="0" parTransId="{63DEC980-40E6-4930-9DCC-BB7BCB04AB99}" sibTransId="{4E4F4539-C7E3-4342-BF64-617C682CE774}"/>
    <dgm:cxn modelId="{059EA871-217D-034F-8082-F97F0DAFFC69}" type="presOf" srcId="{2625268C-852D-4B36-9F85-33E0C82EB660}" destId="{3FC538EC-CE42-5641-B8C2-9DA5CF02AAEB}" srcOrd="0" destOrd="4" presId="urn:microsoft.com/office/officeart/2005/8/layout/hList1"/>
    <dgm:cxn modelId="{62D50781-BC36-4691-AB53-89C255408ED8}" srcId="{4DFDE1E7-448F-4CB3-B189-1316BFC925ED}" destId="{3D61CE75-FD39-4F76-A70F-A0EFDEBA218F}" srcOrd="0" destOrd="0" parTransId="{5F67798E-B6FA-41D7-B0B9-C2070ABAC336}" sibTransId="{03156A31-EE15-4FA7-81F7-88D0EF12C6C8}"/>
    <dgm:cxn modelId="{87745B8A-6FBF-43E6-9F5A-40DA12045429}" srcId="{5738DF55-7385-407A-845E-49C3F2F285AA}" destId="{D3229E00-798E-46FF-AC24-CC53FAFBDFF4}" srcOrd="0" destOrd="0" parTransId="{2167A1B9-D167-4F3F-8373-FC8093EE47FB}" sibTransId="{7277157F-B129-4803-9623-0EFB0E223255}"/>
    <dgm:cxn modelId="{A427DF8C-89CE-4EB7-B9F6-4C1F344DAEF4}" srcId="{06095AEB-D322-40F6-839B-751279D0EA7B}" destId="{7D96A7E6-FDE3-4208-883B-0C445E4E2880}" srcOrd="1" destOrd="0" parTransId="{0BC55FB4-7315-4CB1-BA2C-3280CD725D21}" sibTransId="{80B851A6-C525-45CB-A26E-B7C723F8DA99}"/>
    <dgm:cxn modelId="{28CFB899-32D0-A346-9001-5F262ABEBEA2}" type="presOf" srcId="{7D96A7E6-FDE3-4208-883B-0C445E4E2880}" destId="{FD4B3175-8DA9-DB4B-B929-EDA7A9CF5542}" srcOrd="0" destOrd="0" presId="urn:microsoft.com/office/officeart/2005/8/layout/hList1"/>
    <dgm:cxn modelId="{37CB339B-E29A-0E40-804A-E057F6C55669}" type="presOf" srcId="{06095AEB-D322-40F6-839B-751279D0EA7B}" destId="{78784A41-28F1-7240-A744-512C318E0867}" srcOrd="0" destOrd="0" presId="urn:microsoft.com/office/officeart/2005/8/layout/hList1"/>
    <dgm:cxn modelId="{2A36BAB6-06E8-40C6-9D6E-EB613773BA5E}" srcId="{7D96A7E6-FDE3-4208-883B-0C445E4E2880}" destId="{4DFDE1E7-448F-4CB3-B189-1316BFC925ED}" srcOrd="0" destOrd="0" parTransId="{F99A6D42-C007-474C-B14C-ED42A6663860}" sibTransId="{920CA233-595A-4A8A-AEDC-CB0734883AAE}"/>
    <dgm:cxn modelId="{D2433EBE-6C1B-4B68-9428-C476312B7C91}" srcId="{4DFDE1E7-448F-4CB3-B189-1316BFC925ED}" destId="{266B634E-1087-419E-B08B-90C8614F4671}" srcOrd="1" destOrd="0" parTransId="{072BDA8F-2CF7-4709-8A22-FE8191A3B3FC}" sibTransId="{EDD9B7FF-FC27-480C-B4BE-C604D9073865}"/>
    <dgm:cxn modelId="{060118D5-50EE-E646-B341-1ADDB6865A48}" type="presOf" srcId="{5738DF55-7385-407A-845E-49C3F2F285AA}" destId="{6794B4E8-F676-954A-9D85-2A408F603EF3}" srcOrd="0" destOrd="0" presId="urn:microsoft.com/office/officeart/2005/8/layout/hList1"/>
    <dgm:cxn modelId="{D2433EDA-376B-9745-A965-7DFF36532062}" type="presOf" srcId="{1E08B767-08E9-46B4-AF80-1612F50828EA}" destId="{3FC538EC-CE42-5641-B8C2-9DA5CF02AAEB}" srcOrd="0" destOrd="3" presId="urn:microsoft.com/office/officeart/2005/8/layout/hList1"/>
    <dgm:cxn modelId="{4433BEDE-43B1-5E44-84F0-0366F2700806}" type="presOf" srcId="{D3229E00-798E-46FF-AC24-CC53FAFBDFF4}" destId="{3FC538EC-CE42-5641-B8C2-9DA5CF02AAEB}" srcOrd="0" destOrd="0" presId="urn:microsoft.com/office/officeart/2005/8/layout/hList1"/>
    <dgm:cxn modelId="{374FA7E2-8B39-9044-9BA7-854DEEC738F0}" type="presOf" srcId="{3D61CE75-FD39-4F76-A70F-A0EFDEBA218F}" destId="{A12FE839-C24A-F248-9DB7-DB4431F2263C}" srcOrd="0" destOrd="1" presId="urn:microsoft.com/office/officeart/2005/8/layout/hList1"/>
    <dgm:cxn modelId="{4899E6E6-623C-BF42-9DFE-C8ABF4373CEF}" type="presOf" srcId="{D4A2F59A-724B-4D4D-92AB-61805AFFF160}" destId="{3FC538EC-CE42-5641-B8C2-9DA5CF02AAEB}" srcOrd="0" destOrd="5" presId="urn:microsoft.com/office/officeart/2005/8/layout/hList1"/>
    <dgm:cxn modelId="{FE669AEE-3B81-204E-8F4C-1688F1B7B610}" type="presOf" srcId="{266B634E-1087-419E-B08B-90C8614F4671}" destId="{A12FE839-C24A-F248-9DB7-DB4431F2263C}" srcOrd="0" destOrd="2" presId="urn:microsoft.com/office/officeart/2005/8/layout/hList1"/>
    <dgm:cxn modelId="{E955FFFF-4BAF-E44C-8D71-933E5DDF115E}" type="presOf" srcId="{C543EC3F-4F15-4500-9CA6-6FEC97C51862}" destId="{3FC538EC-CE42-5641-B8C2-9DA5CF02AAEB}" srcOrd="0" destOrd="7" presId="urn:microsoft.com/office/officeart/2005/8/layout/hList1"/>
    <dgm:cxn modelId="{16D4A447-65EB-314E-8407-354B7D2C3343}" type="presParOf" srcId="{78784A41-28F1-7240-A744-512C318E0867}" destId="{9474DEC0-26BD-2245-9CC0-73FD9D900AD5}" srcOrd="0" destOrd="0" presId="urn:microsoft.com/office/officeart/2005/8/layout/hList1"/>
    <dgm:cxn modelId="{04B5D4A1-2D3C-7C4B-BEB9-44A2E1821099}" type="presParOf" srcId="{9474DEC0-26BD-2245-9CC0-73FD9D900AD5}" destId="{6794B4E8-F676-954A-9D85-2A408F603EF3}" srcOrd="0" destOrd="0" presId="urn:microsoft.com/office/officeart/2005/8/layout/hList1"/>
    <dgm:cxn modelId="{4A341752-8D6B-4948-9B4F-B2811F27A515}" type="presParOf" srcId="{9474DEC0-26BD-2245-9CC0-73FD9D900AD5}" destId="{3FC538EC-CE42-5641-B8C2-9DA5CF02AAEB}" srcOrd="1" destOrd="0" presId="urn:microsoft.com/office/officeart/2005/8/layout/hList1"/>
    <dgm:cxn modelId="{DFBF8D85-5338-AE45-97C1-B2E966DEAF0B}" type="presParOf" srcId="{78784A41-28F1-7240-A744-512C318E0867}" destId="{4CA9FAF4-F882-A24A-9A7F-309F4E2B8D31}" srcOrd="1" destOrd="0" presId="urn:microsoft.com/office/officeart/2005/8/layout/hList1"/>
    <dgm:cxn modelId="{21585FBC-6772-364E-82B3-ACD9E01DFCD2}" type="presParOf" srcId="{78784A41-28F1-7240-A744-512C318E0867}" destId="{6C9DEE05-337C-1146-89E0-90433F053F73}" srcOrd="2" destOrd="0" presId="urn:microsoft.com/office/officeart/2005/8/layout/hList1"/>
    <dgm:cxn modelId="{68C2D4AC-A998-8B47-9C43-3A10D4C2F136}" type="presParOf" srcId="{6C9DEE05-337C-1146-89E0-90433F053F73}" destId="{FD4B3175-8DA9-DB4B-B929-EDA7A9CF5542}" srcOrd="0" destOrd="0" presId="urn:microsoft.com/office/officeart/2005/8/layout/hList1"/>
    <dgm:cxn modelId="{C6015DB7-7D05-FD40-B438-A657DD79CB09}" type="presParOf" srcId="{6C9DEE05-337C-1146-89E0-90433F053F73}" destId="{A12FE839-C24A-F248-9DB7-DB4431F226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886581-0F36-4514-BD6A-DC95365016DC}"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C612CEB2-2A47-4A78-AEF2-05A42C8428C0}">
      <dgm:prSet/>
      <dgm:spPr/>
      <dgm:t>
        <a:bodyPr/>
        <a:lstStyle/>
        <a:p>
          <a:r>
            <a:rPr lang="en-AU" b="1"/>
            <a:t>PaaS </a:t>
          </a:r>
          <a:r>
            <a:rPr lang="en-AU"/>
            <a:t>also place significant burdens on consumer's browsers to maintain reliable and secure connections to the provider systems. Therefore, PaaS shares many of the issues of SaaS. However, there are 	some specific issues associated with PaaS	such as:</a:t>
          </a:r>
          <a:endParaRPr lang="en-US"/>
        </a:p>
      </dgm:t>
    </dgm:pt>
    <dgm:pt modelId="{0FF92B26-0015-4ABD-A2EA-98D340E62484}" type="parTrans" cxnId="{8CF5BE91-DCA9-437D-9176-48F549F1A46F}">
      <dgm:prSet/>
      <dgm:spPr/>
      <dgm:t>
        <a:bodyPr/>
        <a:lstStyle/>
        <a:p>
          <a:endParaRPr lang="en-US"/>
        </a:p>
      </dgm:t>
    </dgm:pt>
    <dgm:pt modelId="{5B54F029-6077-4567-A809-A737A5BEC5C6}" type="sibTrans" cxnId="{8CF5BE91-DCA9-437D-9176-48F549F1A46F}">
      <dgm:prSet/>
      <dgm:spPr/>
      <dgm:t>
        <a:bodyPr/>
        <a:lstStyle/>
        <a:p>
          <a:endParaRPr lang="en-US"/>
        </a:p>
      </dgm:t>
    </dgm:pt>
    <dgm:pt modelId="{70EC2DAD-BD8B-4C78-88AB-0F1F5B642E90}">
      <dgm:prSet/>
      <dgm:spPr/>
      <dgm:t>
        <a:bodyPr/>
        <a:lstStyle/>
        <a:p>
          <a:r>
            <a:rPr lang="en-AU"/>
            <a:t>Lack of Portability between PaaS Clouds</a:t>
          </a:r>
          <a:endParaRPr lang="en-US"/>
        </a:p>
      </dgm:t>
    </dgm:pt>
    <dgm:pt modelId="{3028D51E-B6F4-4291-A118-24759A19B86A}" type="parTrans" cxnId="{D25EAE96-EEF3-46FE-89F7-236D1029600E}">
      <dgm:prSet/>
      <dgm:spPr/>
      <dgm:t>
        <a:bodyPr/>
        <a:lstStyle/>
        <a:p>
          <a:endParaRPr lang="en-US"/>
        </a:p>
      </dgm:t>
    </dgm:pt>
    <dgm:pt modelId="{9A31DCB4-CB77-4230-8B89-E022B6D55E4E}" type="sibTrans" cxnId="{D25EAE96-EEF3-46FE-89F7-236D1029600E}">
      <dgm:prSet/>
      <dgm:spPr/>
      <dgm:t>
        <a:bodyPr/>
        <a:lstStyle/>
        <a:p>
          <a:endParaRPr lang="en-US"/>
        </a:p>
      </dgm:t>
    </dgm:pt>
    <dgm:pt modelId="{FD5F5CCE-8E77-46AF-9D20-D76A13B37B7D}">
      <dgm:prSet/>
      <dgm:spPr/>
      <dgm:t>
        <a:bodyPr/>
        <a:lstStyle/>
        <a:p>
          <a:r>
            <a:rPr lang="en-AU"/>
            <a:t>Although standard languages are used yet the implementations of platforms services may vary. For example, file, queue, or hash table interfaces of one platform may differ from another, making it difficult to transfer workloads from one platform to another.</a:t>
          </a:r>
          <a:endParaRPr lang="en-US"/>
        </a:p>
      </dgm:t>
    </dgm:pt>
    <dgm:pt modelId="{1BD8B7C2-5D42-452B-98CD-9429DB0E6153}" type="parTrans" cxnId="{01355240-AA76-4DAC-9CA2-C99D9D931D33}">
      <dgm:prSet/>
      <dgm:spPr/>
      <dgm:t>
        <a:bodyPr/>
        <a:lstStyle/>
        <a:p>
          <a:endParaRPr lang="en-US"/>
        </a:p>
      </dgm:t>
    </dgm:pt>
    <dgm:pt modelId="{4B481888-BFC9-4A5A-B5DE-B96AA22818E5}" type="sibTrans" cxnId="{01355240-AA76-4DAC-9CA2-C99D9D931D33}">
      <dgm:prSet/>
      <dgm:spPr/>
      <dgm:t>
        <a:bodyPr/>
        <a:lstStyle/>
        <a:p>
          <a:endParaRPr lang="en-US"/>
        </a:p>
      </dgm:t>
    </dgm:pt>
    <dgm:pt modelId="{BF692ED4-CE17-48E0-8938-45FC179EAC09}">
      <dgm:prSet/>
      <dgm:spPr/>
      <dgm:t>
        <a:bodyPr/>
        <a:lstStyle/>
        <a:p>
          <a:r>
            <a:rPr lang="en-AU"/>
            <a:t>Event Based Processing Scheduling</a:t>
          </a:r>
          <a:endParaRPr lang="en-US"/>
        </a:p>
      </dgm:t>
    </dgm:pt>
    <dgm:pt modelId="{0CB48865-2B1D-4C31-BC99-924B51B0E0CC}" type="parTrans" cxnId="{4DFDA70B-08A6-4311-AC99-D7C358096E68}">
      <dgm:prSet/>
      <dgm:spPr/>
      <dgm:t>
        <a:bodyPr/>
        <a:lstStyle/>
        <a:p>
          <a:endParaRPr lang="en-US"/>
        </a:p>
      </dgm:t>
    </dgm:pt>
    <dgm:pt modelId="{266768DB-84BD-44AA-9DCA-F278098EACA3}" type="sibTrans" cxnId="{4DFDA70B-08A6-4311-AC99-D7C358096E68}">
      <dgm:prSet/>
      <dgm:spPr/>
      <dgm:t>
        <a:bodyPr/>
        <a:lstStyle/>
        <a:p>
          <a:endParaRPr lang="en-US"/>
        </a:p>
      </dgm:t>
    </dgm:pt>
    <dgm:pt modelId="{5195134F-0D30-4616-880A-AB7171381057}">
      <dgm:prSet/>
      <dgm:spPr/>
      <dgm:t>
        <a:bodyPr/>
        <a:lstStyle/>
        <a:p>
          <a:r>
            <a:rPr lang="en-AU"/>
            <a:t>The PaaS applications are event oriented which poses resource constraints on applications, i.e., they have to answer a request in a given interval of time.</a:t>
          </a:r>
          <a:endParaRPr lang="en-US"/>
        </a:p>
      </dgm:t>
    </dgm:pt>
    <dgm:pt modelId="{543B3BFE-5BBE-4144-B806-6F1E18DB5007}" type="parTrans" cxnId="{64D0B60A-71EC-435E-9F4E-E06C16A0389D}">
      <dgm:prSet/>
      <dgm:spPr/>
      <dgm:t>
        <a:bodyPr/>
        <a:lstStyle/>
        <a:p>
          <a:endParaRPr lang="en-US"/>
        </a:p>
      </dgm:t>
    </dgm:pt>
    <dgm:pt modelId="{38CD4CB3-0B63-4CF0-8B77-C9B958C8A45C}" type="sibTrans" cxnId="{64D0B60A-71EC-435E-9F4E-E06C16A0389D}">
      <dgm:prSet/>
      <dgm:spPr/>
      <dgm:t>
        <a:bodyPr/>
        <a:lstStyle/>
        <a:p>
          <a:endParaRPr lang="en-US"/>
        </a:p>
      </dgm:t>
    </dgm:pt>
    <dgm:pt modelId="{46275F0A-241B-4E6F-BC24-92B6AF706F11}" type="pres">
      <dgm:prSet presAssocID="{EC886581-0F36-4514-BD6A-DC95365016DC}" presName="root" presStyleCnt="0">
        <dgm:presLayoutVars>
          <dgm:dir/>
          <dgm:resizeHandles val="exact"/>
        </dgm:presLayoutVars>
      </dgm:prSet>
      <dgm:spPr/>
    </dgm:pt>
    <dgm:pt modelId="{CBCB9F4B-18F3-446B-8437-9411996AF787}" type="pres">
      <dgm:prSet presAssocID="{C612CEB2-2A47-4A78-AEF2-05A42C8428C0}" presName="compNode" presStyleCnt="0"/>
      <dgm:spPr/>
    </dgm:pt>
    <dgm:pt modelId="{4DE3FF38-A2AE-4199-8F8F-C99FA2FCEE6F}" type="pres">
      <dgm:prSet presAssocID="{C612CEB2-2A47-4A78-AEF2-05A42C8428C0}" presName="bgRect" presStyleLbl="bgShp" presStyleIdx="0" presStyleCnt="3"/>
      <dgm:spPr/>
    </dgm:pt>
    <dgm:pt modelId="{585D5D78-6B6E-4B84-B56E-33BDDCAF3363}" type="pres">
      <dgm:prSet presAssocID="{C612CEB2-2A47-4A78-AEF2-05A42C8428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151B9795-7F2D-4E42-B351-F457413D311B}" type="pres">
      <dgm:prSet presAssocID="{C612CEB2-2A47-4A78-AEF2-05A42C8428C0}" presName="spaceRect" presStyleCnt="0"/>
      <dgm:spPr/>
    </dgm:pt>
    <dgm:pt modelId="{3D8CE7A0-DA24-4100-80CA-E42D9C3BC8E7}" type="pres">
      <dgm:prSet presAssocID="{C612CEB2-2A47-4A78-AEF2-05A42C8428C0}" presName="parTx" presStyleLbl="revTx" presStyleIdx="0" presStyleCnt="5">
        <dgm:presLayoutVars>
          <dgm:chMax val="0"/>
          <dgm:chPref val="0"/>
        </dgm:presLayoutVars>
      </dgm:prSet>
      <dgm:spPr/>
    </dgm:pt>
    <dgm:pt modelId="{D4BEEA84-9DB5-4008-9F91-1ABB8638F84C}" type="pres">
      <dgm:prSet presAssocID="{5B54F029-6077-4567-A809-A737A5BEC5C6}" presName="sibTrans" presStyleCnt="0"/>
      <dgm:spPr/>
    </dgm:pt>
    <dgm:pt modelId="{8EF7534F-555D-4353-ABED-8C66694A0A21}" type="pres">
      <dgm:prSet presAssocID="{70EC2DAD-BD8B-4C78-88AB-0F1F5B642E90}" presName="compNode" presStyleCnt="0"/>
      <dgm:spPr/>
    </dgm:pt>
    <dgm:pt modelId="{B9A1A0CF-3DFA-4D70-AAF5-111DA1BB28F5}" type="pres">
      <dgm:prSet presAssocID="{70EC2DAD-BD8B-4C78-88AB-0F1F5B642E90}" presName="bgRect" presStyleLbl="bgShp" presStyleIdx="1" presStyleCnt="3"/>
      <dgm:spPr/>
    </dgm:pt>
    <dgm:pt modelId="{ACCBD652-77D2-42E0-9941-C489565A621B}" type="pres">
      <dgm:prSet presAssocID="{70EC2DAD-BD8B-4C78-88AB-0F1F5B642E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098CB6B3-8A26-4DA2-A45F-AE5AF433FAA2}" type="pres">
      <dgm:prSet presAssocID="{70EC2DAD-BD8B-4C78-88AB-0F1F5B642E90}" presName="spaceRect" presStyleCnt="0"/>
      <dgm:spPr/>
    </dgm:pt>
    <dgm:pt modelId="{C57EDC95-C9A0-4CE6-8466-35EE83E0B1BC}" type="pres">
      <dgm:prSet presAssocID="{70EC2DAD-BD8B-4C78-88AB-0F1F5B642E90}" presName="parTx" presStyleLbl="revTx" presStyleIdx="1" presStyleCnt="5">
        <dgm:presLayoutVars>
          <dgm:chMax val="0"/>
          <dgm:chPref val="0"/>
        </dgm:presLayoutVars>
      </dgm:prSet>
      <dgm:spPr/>
    </dgm:pt>
    <dgm:pt modelId="{0AE639E3-E2CF-423D-8BD9-5C8BA3137DAF}" type="pres">
      <dgm:prSet presAssocID="{70EC2DAD-BD8B-4C78-88AB-0F1F5B642E90}" presName="desTx" presStyleLbl="revTx" presStyleIdx="2" presStyleCnt="5">
        <dgm:presLayoutVars/>
      </dgm:prSet>
      <dgm:spPr/>
    </dgm:pt>
    <dgm:pt modelId="{23DA30A3-FFF3-4E90-BDD2-2600B787D201}" type="pres">
      <dgm:prSet presAssocID="{9A31DCB4-CB77-4230-8B89-E022B6D55E4E}" presName="sibTrans" presStyleCnt="0"/>
      <dgm:spPr/>
    </dgm:pt>
    <dgm:pt modelId="{57AEABE1-D76C-45AD-B1EC-3301F5C908CA}" type="pres">
      <dgm:prSet presAssocID="{BF692ED4-CE17-48E0-8938-45FC179EAC09}" presName="compNode" presStyleCnt="0"/>
      <dgm:spPr/>
    </dgm:pt>
    <dgm:pt modelId="{2D3D2437-4A8F-4FB9-A57D-091C302DDAA2}" type="pres">
      <dgm:prSet presAssocID="{BF692ED4-CE17-48E0-8938-45FC179EAC09}" presName="bgRect" presStyleLbl="bgShp" presStyleIdx="2" presStyleCnt="3"/>
      <dgm:spPr/>
    </dgm:pt>
    <dgm:pt modelId="{734888FE-399C-4E5B-9727-0CC5AFF955CC}" type="pres">
      <dgm:prSet presAssocID="{BF692ED4-CE17-48E0-8938-45FC179EAC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5D3E0F9E-5AB4-4385-869D-9273AD7272F6}" type="pres">
      <dgm:prSet presAssocID="{BF692ED4-CE17-48E0-8938-45FC179EAC09}" presName="spaceRect" presStyleCnt="0"/>
      <dgm:spPr/>
    </dgm:pt>
    <dgm:pt modelId="{D81BFE4C-31E9-43F1-B919-CC38F77B4B62}" type="pres">
      <dgm:prSet presAssocID="{BF692ED4-CE17-48E0-8938-45FC179EAC09}" presName="parTx" presStyleLbl="revTx" presStyleIdx="3" presStyleCnt="5">
        <dgm:presLayoutVars>
          <dgm:chMax val="0"/>
          <dgm:chPref val="0"/>
        </dgm:presLayoutVars>
      </dgm:prSet>
      <dgm:spPr/>
    </dgm:pt>
    <dgm:pt modelId="{7918CC15-366E-4DC5-BC19-1FD244E2EAD7}" type="pres">
      <dgm:prSet presAssocID="{BF692ED4-CE17-48E0-8938-45FC179EAC09}" presName="desTx" presStyleLbl="revTx" presStyleIdx="4" presStyleCnt="5">
        <dgm:presLayoutVars/>
      </dgm:prSet>
      <dgm:spPr/>
    </dgm:pt>
  </dgm:ptLst>
  <dgm:cxnLst>
    <dgm:cxn modelId="{83A74402-BBF0-9149-8E11-4AADB462DDCD}" type="presOf" srcId="{5195134F-0D30-4616-880A-AB7171381057}" destId="{7918CC15-366E-4DC5-BC19-1FD244E2EAD7}" srcOrd="0" destOrd="0" presId="urn:microsoft.com/office/officeart/2018/2/layout/IconVerticalSolidList"/>
    <dgm:cxn modelId="{64D0B60A-71EC-435E-9F4E-E06C16A0389D}" srcId="{BF692ED4-CE17-48E0-8938-45FC179EAC09}" destId="{5195134F-0D30-4616-880A-AB7171381057}" srcOrd="0" destOrd="0" parTransId="{543B3BFE-5BBE-4144-B806-6F1E18DB5007}" sibTransId="{38CD4CB3-0B63-4CF0-8B77-C9B958C8A45C}"/>
    <dgm:cxn modelId="{4DFDA70B-08A6-4311-AC99-D7C358096E68}" srcId="{EC886581-0F36-4514-BD6A-DC95365016DC}" destId="{BF692ED4-CE17-48E0-8938-45FC179EAC09}" srcOrd="2" destOrd="0" parTransId="{0CB48865-2B1D-4C31-BC99-924B51B0E0CC}" sibTransId="{266768DB-84BD-44AA-9DCA-F278098EACA3}"/>
    <dgm:cxn modelId="{FEF9A439-2E5B-3940-8200-1AB81B6D4101}" type="presOf" srcId="{EC886581-0F36-4514-BD6A-DC95365016DC}" destId="{46275F0A-241B-4E6F-BC24-92B6AF706F11}" srcOrd="0" destOrd="0" presId="urn:microsoft.com/office/officeart/2018/2/layout/IconVerticalSolidList"/>
    <dgm:cxn modelId="{E8BEB23C-C274-AF4C-A680-0383CECF7B87}" type="presOf" srcId="{FD5F5CCE-8E77-46AF-9D20-D76A13B37B7D}" destId="{0AE639E3-E2CF-423D-8BD9-5C8BA3137DAF}" srcOrd="0" destOrd="0" presId="urn:microsoft.com/office/officeart/2018/2/layout/IconVerticalSolidList"/>
    <dgm:cxn modelId="{01355240-AA76-4DAC-9CA2-C99D9D931D33}" srcId="{70EC2DAD-BD8B-4C78-88AB-0F1F5B642E90}" destId="{FD5F5CCE-8E77-46AF-9D20-D76A13B37B7D}" srcOrd="0" destOrd="0" parTransId="{1BD8B7C2-5D42-452B-98CD-9429DB0E6153}" sibTransId="{4B481888-BFC9-4A5A-B5DE-B96AA22818E5}"/>
    <dgm:cxn modelId="{70060E4D-62CA-4B47-9EF3-A438C192C361}" type="presOf" srcId="{C612CEB2-2A47-4A78-AEF2-05A42C8428C0}" destId="{3D8CE7A0-DA24-4100-80CA-E42D9C3BC8E7}" srcOrd="0" destOrd="0" presId="urn:microsoft.com/office/officeart/2018/2/layout/IconVerticalSolidList"/>
    <dgm:cxn modelId="{8CF5BE91-DCA9-437D-9176-48F549F1A46F}" srcId="{EC886581-0F36-4514-BD6A-DC95365016DC}" destId="{C612CEB2-2A47-4A78-AEF2-05A42C8428C0}" srcOrd="0" destOrd="0" parTransId="{0FF92B26-0015-4ABD-A2EA-98D340E62484}" sibTransId="{5B54F029-6077-4567-A809-A737A5BEC5C6}"/>
    <dgm:cxn modelId="{D25EAE96-EEF3-46FE-89F7-236D1029600E}" srcId="{EC886581-0F36-4514-BD6A-DC95365016DC}" destId="{70EC2DAD-BD8B-4C78-88AB-0F1F5B642E90}" srcOrd="1" destOrd="0" parTransId="{3028D51E-B6F4-4291-A118-24759A19B86A}" sibTransId="{9A31DCB4-CB77-4230-8B89-E022B6D55E4E}"/>
    <dgm:cxn modelId="{56835CDB-2F68-C146-A185-FCF322D4F5FD}" type="presOf" srcId="{70EC2DAD-BD8B-4C78-88AB-0F1F5B642E90}" destId="{C57EDC95-C9A0-4CE6-8466-35EE83E0B1BC}" srcOrd="0" destOrd="0" presId="urn:microsoft.com/office/officeart/2018/2/layout/IconVerticalSolidList"/>
    <dgm:cxn modelId="{6D2172FF-83A3-5643-9434-37F7DB3AABFF}" type="presOf" srcId="{BF692ED4-CE17-48E0-8938-45FC179EAC09}" destId="{D81BFE4C-31E9-43F1-B919-CC38F77B4B62}" srcOrd="0" destOrd="0" presId="urn:microsoft.com/office/officeart/2018/2/layout/IconVerticalSolidList"/>
    <dgm:cxn modelId="{D9AEB78B-F80E-4943-9AE1-5371E5EEEEC6}" type="presParOf" srcId="{46275F0A-241B-4E6F-BC24-92B6AF706F11}" destId="{CBCB9F4B-18F3-446B-8437-9411996AF787}" srcOrd="0" destOrd="0" presId="urn:microsoft.com/office/officeart/2018/2/layout/IconVerticalSolidList"/>
    <dgm:cxn modelId="{E6C3C4B1-0921-434B-9FB2-D1596A2920F3}" type="presParOf" srcId="{CBCB9F4B-18F3-446B-8437-9411996AF787}" destId="{4DE3FF38-A2AE-4199-8F8F-C99FA2FCEE6F}" srcOrd="0" destOrd="0" presId="urn:microsoft.com/office/officeart/2018/2/layout/IconVerticalSolidList"/>
    <dgm:cxn modelId="{A7D9DACF-C0DB-3740-A18F-9A2745517885}" type="presParOf" srcId="{CBCB9F4B-18F3-446B-8437-9411996AF787}" destId="{585D5D78-6B6E-4B84-B56E-33BDDCAF3363}" srcOrd="1" destOrd="0" presId="urn:microsoft.com/office/officeart/2018/2/layout/IconVerticalSolidList"/>
    <dgm:cxn modelId="{83812175-D57E-8146-9DD5-EEEF46CCD9A1}" type="presParOf" srcId="{CBCB9F4B-18F3-446B-8437-9411996AF787}" destId="{151B9795-7F2D-4E42-B351-F457413D311B}" srcOrd="2" destOrd="0" presId="urn:microsoft.com/office/officeart/2018/2/layout/IconVerticalSolidList"/>
    <dgm:cxn modelId="{E0071F0D-3BF5-5E40-86D1-2B8C6C49A668}" type="presParOf" srcId="{CBCB9F4B-18F3-446B-8437-9411996AF787}" destId="{3D8CE7A0-DA24-4100-80CA-E42D9C3BC8E7}" srcOrd="3" destOrd="0" presId="urn:microsoft.com/office/officeart/2018/2/layout/IconVerticalSolidList"/>
    <dgm:cxn modelId="{28F5F9BD-AA27-5349-85B7-297191588C69}" type="presParOf" srcId="{46275F0A-241B-4E6F-BC24-92B6AF706F11}" destId="{D4BEEA84-9DB5-4008-9F91-1ABB8638F84C}" srcOrd="1" destOrd="0" presId="urn:microsoft.com/office/officeart/2018/2/layout/IconVerticalSolidList"/>
    <dgm:cxn modelId="{39AA96B9-B976-F341-988C-C787618771C0}" type="presParOf" srcId="{46275F0A-241B-4E6F-BC24-92B6AF706F11}" destId="{8EF7534F-555D-4353-ABED-8C66694A0A21}" srcOrd="2" destOrd="0" presId="urn:microsoft.com/office/officeart/2018/2/layout/IconVerticalSolidList"/>
    <dgm:cxn modelId="{7ADC7552-290A-844C-ADA6-D52E40D631D7}" type="presParOf" srcId="{8EF7534F-555D-4353-ABED-8C66694A0A21}" destId="{B9A1A0CF-3DFA-4D70-AAF5-111DA1BB28F5}" srcOrd="0" destOrd="0" presId="urn:microsoft.com/office/officeart/2018/2/layout/IconVerticalSolidList"/>
    <dgm:cxn modelId="{6D88E705-A43E-A841-B54B-5FC5993BD1EC}" type="presParOf" srcId="{8EF7534F-555D-4353-ABED-8C66694A0A21}" destId="{ACCBD652-77D2-42E0-9941-C489565A621B}" srcOrd="1" destOrd="0" presId="urn:microsoft.com/office/officeart/2018/2/layout/IconVerticalSolidList"/>
    <dgm:cxn modelId="{C5BA8BE1-D2FB-F042-9B01-ECBC14453757}" type="presParOf" srcId="{8EF7534F-555D-4353-ABED-8C66694A0A21}" destId="{098CB6B3-8A26-4DA2-A45F-AE5AF433FAA2}" srcOrd="2" destOrd="0" presId="urn:microsoft.com/office/officeart/2018/2/layout/IconVerticalSolidList"/>
    <dgm:cxn modelId="{AB083A0B-D16A-3B4E-B851-78E77DB550FF}" type="presParOf" srcId="{8EF7534F-555D-4353-ABED-8C66694A0A21}" destId="{C57EDC95-C9A0-4CE6-8466-35EE83E0B1BC}" srcOrd="3" destOrd="0" presId="urn:microsoft.com/office/officeart/2018/2/layout/IconVerticalSolidList"/>
    <dgm:cxn modelId="{131E814F-CFA2-7D41-BB83-91CF94FA6C3E}" type="presParOf" srcId="{8EF7534F-555D-4353-ABED-8C66694A0A21}" destId="{0AE639E3-E2CF-423D-8BD9-5C8BA3137DAF}" srcOrd="4" destOrd="0" presId="urn:microsoft.com/office/officeart/2018/2/layout/IconVerticalSolidList"/>
    <dgm:cxn modelId="{585C4EC5-E370-2142-8EB3-C421410B617C}" type="presParOf" srcId="{46275F0A-241B-4E6F-BC24-92B6AF706F11}" destId="{23DA30A3-FFF3-4E90-BDD2-2600B787D201}" srcOrd="3" destOrd="0" presId="urn:microsoft.com/office/officeart/2018/2/layout/IconVerticalSolidList"/>
    <dgm:cxn modelId="{445989FA-E3D0-6A4B-A733-811A739380FE}" type="presParOf" srcId="{46275F0A-241B-4E6F-BC24-92B6AF706F11}" destId="{57AEABE1-D76C-45AD-B1EC-3301F5C908CA}" srcOrd="4" destOrd="0" presId="urn:microsoft.com/office/officeart/2018/2/layout/IconVerticalSolidList"/>
    <dgm:cxn modelId="{AF1B1B69-74F8-B447-AFF3-B81FBB8F2351}" type="presParOf" srcId="{57AEABE1-D76C-45AD-B1EC-3301F5C908CA}" destId="{2D3D2437-4A8F-4FB9-A57D-091C302DDAA2}" srcOrd="0" destOrd="0" presId="urn:microsoft.com/office/officeart/2018/2/layout/IconVerticalSolidList"/>
    <dgm:cxn modelId="{9B561D4F-77EA-9C4F-BB36-38ACEFF0BFE4}" type="presParOf" srcId="{57AEABE1-D76C-45AD-B1EC-3301F5C908CA}" destId="{734888FE-399C-4E5B-9727-0CC5AFF955CC}" srcOrd="1" destOrd="0" presId="urn:microsoft.com/office/officeart/2018/2/layout/IconVerticalSolidList"/>
    <dgm:cxn modelId="{7E44BE9F-D377-584B-B88E-A074A9CF8D1F}" type="presParOf" srcId="{57AEABE1-D76C-45AD-B1EC-3301F5C908CA}" destId="{5D3E0F9E-5AB4-4385-869D-9273AD7272F6}" srcOrd="2" destOrd="0" presId="urn:microsoft.com/office/officeart/2018/2/layout/IconVerticalSolidList"/>
    <dgm:cxn modelId="{78F80AB4-0AAC-774F-8EBA-F204328EC5E2}" type="presParOf" srcId="{57AEABE1-D76C-45AD-B1EC-3301F5C908CA}" destId="{D81BFE4C-31E9-43F1-B919-CC38F77B4B62}" srcOrd="3" destOrd="0" presId="urn:microsoft.com/office/officeart/2018/2/layout/IconVerticalSolidList"/>
    <dgm:cxn modelId="{67400C9E-3034-464D-A682-0246AFEBE667}" type="presParOf" srcId="{57AEABE1-D76C-45AD-B1EC-3301F5C908CA}" destId="{7918CC15-366E-4DC5-BC19-1FD244E2EAD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6313-92B2-4FF2-9912-493D3EC1A32E}">
      <dsp:nvSpPr>
        <dsp:cNvPr id="0" name=""/>
        <dsp:cNvSpPr/>
      </dsp:nvSpPr>
      <dsp:spPr>
        <a:xfrm>
          <a:off x="559800" y="37061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3AD11-9861-4461-9848-5C4C23A6EDA2}">
      <dsp:nvSpPr>
        <dsp:cNvPr id="0" name=""/>
        <dsp:cNvSpPr/>
      </dsp:nvSpPr>
      <dsp:spPr>
        <a:xfrm>
          <a:off x="559800" y="203811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11300">
            <a:lnSpc>
              <a:spcPct val="90000"/>
            </a:lnSpc>
            <a:spcBef>
              <a:spcPct val="0"/>
            </a:spcBef>
            <a:spcAft>
              <a:spcPct val="35000"/>
            </a:spcAft>
            <a:buNone/>
            <a:defRPr b="1"/>
          </a:pPr>
          <a:r>
            <a:rPr lang="en-US" sz="3400" kern="1200"/>
            <a:t>Business Drivers</a:t>
          </a:r>
        </a:p>
      </dsp:txBody>
      <dsp:txXfrm>
        <a:off x="559800" y="2038118"/>
        <a:ext cx="4320000" cy="648000"/>
      </dsp:txXfrm>
    </dsp:sp>
    <dsp:sp modelId="{B6D59A68-3603-433A-9B57-513BFE8DD2F3}">
      <dsp:nvSpPr>
        <dsp:cNvPr id="0" name=""/>
        <dsp:cNvSpPr/>
      </dsp:nvSpPr>
      <dsp:spPr>
        <a:xfrm>
          <a:off x="559800" y="2758443"/>
          <a:ext cx="4320000" cy="12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Capacity Planning</a:t>
          </a:r>
        </a:p>
        <a:p>
          <a:pPr marL="0" lvl="0" indent="0" algn="l" defTabSz="755650">
            <a:lnSpc>
              <a:spcPct val="90000"/>
            </a:lnSpc>
            <a:spcBef>
              <a:spcPct val="0"/>
            </a:spcBef>
            <a:spcAft>
              <a:spcPct val="35000"/>
            </a:spcAft>
            <a:buNone/>
          </a:pPr>
          <a:r>
            <a:rPr lang="en-US" sz="1700" kern="1200"/>
            <a:t>Cost Reduction</a:t>
          </a:r>
        </a:p>
        <a:p>
          <a:pPr marL="0" lvl="0" indent="0" algn="l" defTabSz="755650">
            <a:lnSpc>
              <a:spcPct val="90000"/>
            </a:lnSpc>
            <a:spcBef>
              <a:spcPct val="0"/>
            </a:spcBef>
            <a:spcAft>
              <a:spcPct val="35000"/>
            </a:spcAft>
            <a:buNone/>
          </a:pPr>
          <a:r>
            <a:rPr lang="en-US" sz="1700" kern="1200"/>
            <a:t>Organizational Agility</a:t>
          </a:r>
        </a:p>
      </dsp:txBody>
      <dsp:txXfrm>
        <a:off x="559800" y="2758443"/>
        <a:ext cx="4320000" cy="1228462"/>
      </dsp:txXfrm>
    </dsp:sp>
    <dsp:sp modelId="{AEBBE2A8-736F-4C67-92ED-9113C71E2AE9}">
      <dsp:nvSpPr>
        <dsp:cNvPr id="0" name=""/>
        <dsp:cNvSpPr/>
      </dsp:nvSpPr>
      <dsp:spPr>
        <a:xfrm>
          <a:off x="5635800" y="37061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31BF4A-568E-4A28-A3D8-4B9CB4682A83}">
      <dsp:nvSpPr>
        <dsp:cNvPr id="0" name=""/>
        <dsp:cNvSpPr/>
      </dsp:nvSpPr>
      <dsp:spPr>
        <a:xfrm>
          <a:off x="5635800" y="203811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11300">
            <a:lnSpc>
              <a:spcPct val="90000"/>
            </a:lnSpc>
            <a:spcBef>
              <a:spcPct val="0"/>
            </a:spcBef>
            <a:spcAft>
              <a:spcPct val="35000"/>
            </a:spcAft>
            <a:buNone/>
            <a:defRPr b="1"/>
          </a:pPr>
          <a:r>
            <a:rPr lang="en-US" sz="3400" kern="1200"/>
            <a:t>Technology Innovations</a:t>
          </a:r>
        </a:p>
      </dsp:txBody>
      <dsp:txXfrm>
        <a:off x="5635800" y="2038118"/>
        <a:ext cx="4320000" cy="648000"/>
      </dsp:txXfrm>
    </dsp:sp>
    <dsp:sp modelId="{373DCFFD-D6F0-4BD1-A7D4-2B9A4EC3BF2B}">
      <dsp:nvSpPr>
        <dsp:cNvPr id="0" name=""/>
        <dsp:cNvSpPr/>
      </dsp:nvSpPr>
      <dsp:spPr>
        <a:xfrm>
          <a:off x="5635800" y="2758443"/>
          <a:ext cx="4320000" cy="12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Clusters</a:t>
          </a:r>
        </a:p>
        <a:p>
          <a:pPr marL="0" lvl="0" indent="0" algn="l" defTabSz="755650">
            <a:lnSpc>
              <a:spcPct val="90000"/>
            </a:lnSpc>
            <a:spcBef>
              <a:spcPct val="0"/>
            </a:spcBef>
            <a:spcAft>
              <a:spcPct val="35000"/>
            </a:spcAft>
            <a:buNone/>
          </a:pPr>
          <a:r>
            <a:rPr lang="en-US" sz="1700" kern="1200" dirty="0"/>
            <a:t>Grid</a:t>
          </a:r>
        </a:p>
        <a:p>
          <a:pPr marL="0" lvl="0" indent="0" algn="l" defTabSz="755650">
            <a:lnSpc>
              <a:spcPct val="90000"/>
            </a:lnSpc>
            <a:spcBef>
              <a:spcPct val="0"/>
            </a:spcBef>
            <a:spcAft>
              <a:spcPct val="35000"/>
            </a:spcAft>
            <a:buNone/>
          </a:pPr>
          <a:r>
            <a:rPr lang="en-US" sz="1700" kern="1200" dirty="0"/>
            <a:t>Virtualization</a:t>
          </a:r>
        </a:p>
        <a:p>
          <a:pPr marL="0" lvl="0" indent="0" algn="l" defTabSz="755650">
            <a:lnSpc>
              <a:spcPct val="90000"/>
            </a:lnSpc>
            <a:spcBef>
              <a:spcPct val="0"/>
            </a:spcBef>
            <a:spcAft>
              <a:spcPct val="35000"/>
            </a:spcAft>
            <a:buNone/>
          </a:pPr>
          <a:r>
            <a:rPr lang="en-US" sz="1700" kern="1200" dirty="0"/>
            <a:t>Web Services</a:t>
          </a:r>
        </a:p>
      </dsp:txBody>
      <dsp:txXfrm>
        <a:off x="5635800" y="2758443"/>
        <a:ext cx="4320000" cy="1228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85407-FD29-BA40-8B58-5481ABB4B108}">
      <dsp:nvSpPr>
        <dsp:cNvPr id="0" name=""/>
        <dsp:cNvSpPr/>
      </dsp:nvSpPr>
      <dsp:spPr>
        <a:xfrm>
          <a:off x="1136488" y="1362"/>
          <a:ext cx="3891781" cy="2471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7AB11-92CE-0941-9F36-04CA7B18220A}">
      <dsp:nvSpPr>
        <dsp:cNvPr id="0" name=""/>
        <dsp:cNvSpPr/>
      </dsp:nvSpPr>
      <dsp:spPr>
        <a:xfrm>
          <a:off x="1568908" y="412161"/>
          <a:ext cx="3891781" cy="2471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Cloud: </a:t>
          </a:r>
          <a:r>
            <a:rPr lang="en-US" sz="1900" kern="1200" dirty="0"/>
            <a:t>A </a:t>
          </a:r>
          <a:r>
            <a:rPr lang="en-US" sz="1900" i="1" kern="1200" dirty="0"/>
            <a:t>cloud </a:t>
          </a:r>
          <a:r>
            <a:rPr lang="en-US" sz="1900" kern="1200" dirty="0"/>
            <a:t>refers to a distinct IT environment that is designed for 	the  purpose  of  remotely  provisioning  scalable  and  measured  IT 	resources.</a:t>
          </a:r>
        </a:p>
      </dsp:txBody>
      <dsp:txXfrm>
        <a:off x="1641289" y="484542"/>
        <a:ext cx="3747019" cy="2326518"/>
      </dsp:txXfrm>
    </dsp:sp>
    <dsp:sp modelId="{3419EDC6-AA89-074C-9C05-5AF7C683D169}">
      <dsp:nvSpPr>
        <dsp:cNvPr id="0" name=""/>
        <dsp:cNvSpPr/>
      </dsp:nvSpPr>
      <dsp:spPr>
        <a:xfrm>
          <a:off x="5893110" y="1362"/>
          <a:ext cx="3891781" cy="2471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2501B-2E95-4B46-881B-9E091925AAA3}">
      <dsp:nvSpPr>
        <dsp:cNvPr id="0" name=""/>
        <dsp:cNvSpPr/>
      </dsp:nvSpPr>
      <dsp:spPr>
        <a:xfrm>
          <a:off x="6325530" y="412161"/>
          <a:ext cx="3891781" cy="2471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IT Resource: </a:t>
          </a:r>
          <a:r>
            <a:rPr lang="en-US" sz="1900" kern="1200"/>
            <a:t>An </a:t>
          </a:r>
          <a:r>
            <a:rPr lang="en-US" sz="1900" i="1" kern="1200"/>
            <a:t>IT resource </a:t>
          </a:r>
          <a:r>
            <a:rPr lang="en-US" sz="1900" kern="1200"/>
            <a:t>is a physical or virtual IT-related artifact 	that can be either software-based, such as a virtual server or a custom 	software program, or hardware-based, such as a physical server or a 	network device.</a:t>
          </a:r>
        </a:p>
      </dsp:txBody>
      <dsp:txXfrm>
        <a:off x="6397911" y="484542"/>
        <a:ext cx="3747019" cy="2326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B1844-1C04-4EA2-A287-B1922F42F0B0}">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A0A9D-3871-4E53-AB64-3D2EFFBD5214}">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0932CD-9867-4C3D-8D98-BCF9C66BBC1B}">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666750">
            <a:lnSpc>
              <a:spcPct val="90000"/>
            </a:lnSpc>
            <a:spcBef>
              <a:spcPct val="0"/>
            </a:spcBef>
            <a:spcAft>
              <a:spcPct val="35000"/>
            </a:spcAft>
            <a:buNone/>
          </a:pPr>
          <a:r>
            <a:rPr lang="en-AU" sz="1500" b="1" kern="1200"/>
            <a:t>On-Premise:  </a:t>
          </a:r>
          <a:r>
            <a:rPr lang="en-AU" sz="1500" kern="1200"/>
            <a:t>An  IT  resource  that  is  hosted  in  a  conventional  IT 	enterprise  within  an  organizational  boundary  (that  does  not 	specifically represent a cloud) is considered to be located on the 	premises of the IT enterprise, or </a:t>
          </a:r>
          <a:r>
            <a:rPr lang="en-AU" sz="1500" i="1" kern="1200"/>
            <a:t>on-premise.</a:t>
          </a:r>
          <a:endParaRPr lang="en-US" sz="1500" kern="1200"/>
        </a:p>
      </dsp:txBody>
      <dsp:txXfrm>
        <a:off x="1936708" y="908268"/>
        <a:ext cx="4308556" cy="1676804"/>
      </dsp:txXfrm>
    </dsp:sp>
    <dsp:sp modelId="{F00C8074-D63B-4629-9067-0FC720C91DDF}">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DB10E-7E01-47DA-9EAB-E189B9490010}">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E8B3A-D23F-4151-AA21-B6EF40DEABBC}">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666750">
            <a:lnSpc>
              <a:spcPct val="90000"/>
            </a:lnSpc>
            <a:spcBef>
              <a:spcPct val="0"/>
            </a:spcBef>
            <a:spcAft>
              <a:spcPct val="35000"/>
            </a:spcAft>
            <a:buNone/>
          </a:pPr>
          <a:r>
            <a:rPr lang="en-AU" sz="1500" b="1" kern="1200"/>
            <a:t>Cloud  Consumers  and  Cloud  Providers:  </a:t>
          </a:r>
          <a:r>
            <a:rPr lang="en-AU" sz="1500" kern="1200"/>
            <a:t>The  party  that  provides 	cloud-based IT resources is the </a:t>
          </a:r>
          <a:r>
            <a:rPr lang="en-AU" sz="1500" i="1" kern="1200"/>
            <a:t>cloud provider</a:t>
          </a:r>
          <a:r>
            <a:rPr lang="en-AU" sz="1500" kern="1200"/>
            <a:t>. The party that uses 	cloud-based IT resources is the </a:t>
          </a:r>
          <a:r>
            <a:rPr lang="en-AU" sz="1500" i="1" kern="1200"/>
            <a:t>cloud consumer</a:t>
          </a:r>
          <a:r>
            <a:rPr lang="en-AU" sz="1500" kern="1200"/>
            <a:t>.</a:t>
          </a:r>
          <a:endParaRPr lang="en-US" sz="1500" kern="1200"/>
        </a:p>
      </dsp:txBody>
      <dsp:txXfrm>
        <a:off x="1936708" y="3004274"/>
        <a:ext cx="4308556" cy="1676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56858-8C62-489F-8A2F-9C71AF063ABB}">
      <dsp:nvSpPr>
        <dsp:cNvPr id="0" name=""/>
        <dsp:cNvSpPr/>
      </dsp:nvSpPr>
      <dsp:spPr>
        <a:xfrm>
          <a:off x="5527" y="303329"/>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E5D093-438F-4C4B-835D-020EFB434639}">
      <dsp:nvSpPr>
        <dsp:cNvPr id="0" name=""/>
        <dsp:cNvSpPr/>
      </dsp:nvSpPr>
      <dsp:spPr>
        <a:xfrm>
          <a:off x="5527" y="1561840"/>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On-demand self-service</a:t>
          </a:r>
        </a:p>
      </dsp:txBody>
      <dsp:txXfrm>
        <a:off x="5527" y="1561840"/>
        <a:ext cx="3135684" cy="470352"/>
      </dsp:txXfrm>
    </dsp:sp>
    <dsp:sp modelId="{D5E4E7A2-FB6D-4109-BB95-B1442A54D582}">
      <dsp:nvSpPr>
        <dsp:cNvPr id="0" name=""/>
        <dsp:cNvSpPr/>
      </dsp:nvSpPr>
      <dsp:spPr>
        <a:xfrm>
          <a:off x="5527" y="2107086"/>
          <a:ext cx="3135684" cy="194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A consumer can unilaterally provision computing capabilities, such as server time and network storage, as needed automatically without requiring human interaction with each service provider.</a:t>
          </a:r>
        </a:p>
      </dsp:txBody>
      <dsp:txXfrm>
        <a:off x="5527" y="2107086"/>
        <a:ext cx="3135684" cy="1940921"/>
      </dsp:txXfrm>
    </dsp:sp>
    <dsp:sp modelId="{87DCB391-35D5-457C-B7F7-027A152FD4A7}">
      <dsp:nvSpPr>
        <dsp:cNvPr id="0" name=""/>
        <dsp:cNvSpPr/>
      </dsp:nvSpPr>
      <dsp:spPr>
        <a:xfrm>
          <a:off x="3689957" y="303329"/>
          <a:ext cx="1097489" cy="1097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F13CD-4970-49E7-A1BE-E8A346D18676}">
      <dsp:nvSpPr>
        <dsp:cNvPr id="0" name=""/>
        <dsp:cNvSpPr/>
      </dsp:nvSpPr>
      <dsp:spPr>
        <a:xfrm>
          <a:off x="3689957" y="1561840"/>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Broad network access (Ubiquitous access)</a:t>
          </a:r>
        </a:p>
      </dsp:txBody>
      <dsp:txXfrm>
        <a:off x="3689957" y="1561840"/>
        <a:ext cx="3135684" cy="470352"/>
      </dsp:txXfrm>
    </dsp:sp>
    <dsp:sp modelId="{733E973D-ECC8-4B2A-BA18-03AE19CF0448}">
      <dsp:nvSpPr>
        <dsp:cNvPr id="0" name=""/>
        <dsp:cNvSpPr/>
      </dsp:nvSpPr>
      <dsp:spPr>
        <a:xfrm>
          <a:off x="3689957" y="2107086"/>
          <a:ext cx="3135684" cy="194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It represents the ability for a cloud service to be widely accessible.</a:t>
          </a:r>
        </a:p>
        <a:p>
          <a:pPr marL="0" lvl="0" indent="0" algn="l" defTabSz="533400">
            <a:lnSpc>
              <a:spcPct val="90000"/>
            </a:lnSpc>
            <a:spcBef>
              <a:spcPct val="0"/>
            </a:spcBef>
            <a:spcAft>
              <a:spcPct val="35000"/>
            </a:spcAft>
            <a:buNone/>
          </a:pPr>
          <a:r>
            <a:rPr lang="en-US" sz="1200" kern="1200"/>
            <a:t>Establishing ubiquitous access for a cloud service can require support for a range of devices, transport protocols, interfaces, and security technologies.</a:t>
          </a:r>
        </a:p>
      </dsp:txBody>
      <dsp:txXfrm>
        <a:off x="3689957" y="2107086"/>
        <a:ext cx="3135684" cy="1940921"/>
      </dsp:txXfrm>
    </dsp:sp>
    <dsp:sp modelId="{B1494AC9-317A-4544-B8A3-DADFF255C9CB}">
      <dsp:nvSpPr>
        <dsp:cNvPr id="0" name=""/>
        <dsp:cNvSpPr/>
      </dsp:nvSpPr>
      <dsp:spPr>
        <a:xfrm>
          <a:off x="7374387" y="303329"/>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9F0AB2-0D0D-45AA-8E09-86DEE6944794}">
      <dsp:nvSpPr>
        <dsp:cNvPr id="0" name=""/>
        <dsp:cNvSpPr/>
      </dsp:nvSpPr>
      <dsp:spPr>
        <a:xfrm>
          <a:off x="7374387" y="1561840"/>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Resource pooling (using Multitenancy)</a:t>
          </a:r>
        </a:p>
      </dsp:txBody>
      <dsp:txXfrm>
        <a:off x="7374387" y="1561840"/>
        <a:ext cx="3135684" cy="470352"/>
      </dsp:txXfrm>
    </dsp:sp>
    <dsp:sp modelId="{6FB60060-930B-4F7E-8FFF-A2C096E4FB40}">
      <dsp:nvSpPr>
        <dsp:cNvPr id="0" name=""/>
        <dsp:cNvSpPr/>
      </dsp:nvSpPr>
      <dsp:spPr>
        <a:xfrm>
          <a:off x="7374387" y="2107086"/>
          <a:ext cx="3135684" cy="194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The provider’s computing resources are pooled to serve multiple consumers using a multi- tenant model, with different physical and virtual resources dynamically assigned and reassigned according to consumer demand.</a:t>
          </a:r>
        </a:p>
        <a:p>
          <a:pPr marL="0" lvl="0" indent="0" algn="l" defTabSz="533400">
            <a:lnSpc>
              <a:spcPct val="90000"/>
            </a:lnSpc>
            <a:spcBef>
              <a:spcPct val="0"/>
            </a:spcBef>
            <a:spcAft>
              <a:spcPct val="35000"/>
            </a:spcAft>
            <a:buNone/>
          </a:pPr>
          <a:r>
            <a:rPr lang="en-US" sz="1200" kern="1200"/>
            <a:t>There is a sense of location independence in that the customer generally has no control or knowledge over the exact location of the provided resources but may be able to specify location at a higher level of abstraction (e.g., country, state, or datacenter).</a:t>
          </a:r>
        </a:p>
      </dsp:txBody>
      <dsp:txXfrm>
        <a:off x="7374387" y="2107086"/>
        <a:ext cx="3135684" cy="1940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77675-88CE-674A-9CA5-EAE4F2D2F05C}">
      <dsp:nvSpPr>
        <dsp:cNvPr id="0" name=""/>
        <dsp:cNvSpPr/>
      </dsp:nvSpPr>
      <dsp:spPr>
        <a:xfrm>
          <a:off x="0" y="56792"/>
          <a:ext cx="5458837" cy="5516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a:t>Rapid Elasticity</a:t>
          </a:r>
        </a:p>
      </dsp:txBody>
      <dsp:txXfrm>
        <a:off x="26930" y="83722"/>
        <a:ext cx="5404977" cy="497795"/>
      </dsp:txXfrm>
    </dsp:sp>
    <dsp:sp modelId="{6867D15C-E263-894E-93A5-E38BE3B36493}">
      <dsp:nvSpPr>
        <dsp:cNvPr id="0" name=""/>
        <dsp:cNvSpPr/>
      </dsp:nvSpPr>
      <dsp:spPr>
        <a:xfrm>
          <a:off x="0" y="608447"/>
          <a:ext cx="5458837"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1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i="1" kern="1200"/>
            <a:t>Elasticity </a:t>
          </a:r>
          <a:r>
            <a:rPr lang="en-US" sz="1800" kern="1200"/>
            <a:t>is the automated ability of a cloud to transparently scale IT resources, as required in response to runtime conditions or as pre-determined by the cloud consumer or cloud provider.</a:t>
          </a:r>
        </a:p>
      </dsp:txBody>
      <dsp:txXfrm>
        <a:off x="0" y="608447"/>
        <a:ext cx="5458837" cy="1071225"/>
      </dsp:txXfrm>
    </dsp:sp>
    <dsp:sp modelId="{C1801E9F-F2CA-594F-AF33-7E835D85AB55}">
      <dsp:nvSpPr>
        <dsp:cNvPr id="0" name=""/>
        <dsp:cNvSpPr/>
      </dsp:nvSpPr>
      <dsp:spPr>
        <a:xfrm>
          <a:off x="0" y="1679672"/>
          <a:ext cx="5458837" cy="5516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a:t>Measured Service</a:t>
          </a:r>
        </a:p>
      </dsp:txBody>
      <dsp:txXfrm>
        <a:off x="26930" y="1706602"/>
        <a:ext cx="5404977" cy="497795"/>
      </dsp:txXfrm>
    </dsp:sp>
    <dsp:sp modelId="{66D2AA16-6126-3F4F-B1DF-005F1D560AC0}">
      <dsp:nvSpPr>
        <dsp:cNvPr id="0" name=""/>
        <dsp:cNvSpPr/>
      </dsp:nvSpPr>
      <dsp:spPr>
        <a:xfrm>
          <a:off x="0" y="2231327"/>
          <a:ext cx="5458837"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1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The </a:t>
          </a:r>
          <a:r>
            <a:rPr lang="en-US" sz="1800" i="1" kern="1200"/>
            <a:t>measured usage </a:t>
          </a:r>
          <a:r>
            <a:rPr lang="en-US" sz="1800" kern="1200"/>
            <a:t>characteristic represents the ability of a cloud platform to keep track of the usage of its IT resources, primarily by cloud consumers.</a:t>
          </a:r>
        </a:p>
        <a:p>
          <a:pPr marL="171450" lvl="1" indent="-171450" algn="l" defTabSz="800100">
            <a:lnSpc>
              <a:spcPct val="90000"/>
            </a:lnSpc>
            <a:spcBef>
              <a:spcPct val="0"/>
            </a:spcBef>
            <a:spcAft>
              <a:spcPct val="20000"/>
            </a:spcAft>
            <a:buChar char="•"/>
          </a:pPr>
          <a:r>
            <a:rPr lang="en-US" sz="1800" kern="1200"/>
            <a:t>Based on what is measured, the cloud provider can charge a cloud consumer only for the IT resources actually used and/or for the timeframe during which access to the IT resources was granted.</a:t>
          </a:r>
        </a:p>
      </dsp:txBody>
      <dsp:txXfrm>
        <a:off x="0" y="2231327"/>
        <a:ext cx="5458837" cy="1904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E244-E836-4590-ADAD-23D120B970C1}">
      <dsp:nvSpPr>
        <dsp:cNvPr id="0" name=""/>
        <dsp:cNvSpPr/>
      </dsp:nvSpPr>
      <dsp:spPr>
        <a:xfrm>
          <a:off x="0" y="514"/>
          <a:ext cx="10340975" cy="120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96F97-ECE2-44FD-8EBC-A9B2A5A06EE0}">
      <dsp:nvSpPr>
        <dsp:cNvPr id="0" name=""/>
        <dsp:cNvSpPr/>
      </dsp:nvSpPr>
      <dsp:spPr>
        <a:xfrm>
          <a:off x="364273" y="271461"/>
          <a:ext cx="662315" cy="662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B9D5A-2247-46D3-855E-18623421A4B4}">
      <dsp:nvSpPr>
        <dsp:cNvPr id="0" name=""/>
        <dsp:cNvSpPr/>
      </dsp:nvSpPr>
      <dsp:spPr>
        <a:xfrm>
          <a:off x="1390862" y="514"/>
          <a:ext cx="8950112" cy="120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46" tIns="127446" rIns="127446" bIns="127446" numCol="1" spcCol="1270" anchor="ctr" anchorCtr="0">
          <a:noAutofit/>
        </a:bodyPr>
        <a:lstStyle/>
        <a:p>
          <a:pPr marL="0" lvl="0" indent="0" algn="l" defTabSz="889000">
            <a:lnSpc>
              <a:spcPct val="100000"/>
            </a:lnSpc>
            <a:spcBef>
              <a:spcPct val="0"/>
            </a:spcBef>
            <a:spcAft>
              <a:spcPct val="35000"/>
            </a:spcAft>
            <a:buNone/>
          </a:pPr>
          <a:r>
            <a:rPr lang="en-US" sz="2000" b="0" i="0" kern="1200" dirty="0"/>
            <a:t>IaaS resources such as virtual machines, storages, bandwidth, IP addresses, monitoring services, firewalls, etc., all are made available to the consumers on rent.</a:t>
          </a:r>
          <a:endParaRPr lang="en-US" sz="2000" kern="1200" dirty="0"/>
        </a:p>
      </dsp:txBody>
      <dsp:txXfrm>
        <a:off x="1390862" y="514"/>
        <a:ext cx="8950112" cy="1204210"/>
      </dsp:txXfrm>
    </dsp:sp>
    <dsp:sp modelId="{16B007F3-23C4-4E84-89C6-84F6497A389F}">
      <dsp:nvSpPr>
        <dsp:cNvPr id="0" name=""/>
        <dsp:cNvSpPr/>
      </dsp:nvSpPr>
      <dsp:spPr>
        <a:xfrm>
          <a:off x="0" y="1505777"/>
          <a:ext cx="10340975" cy="120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24FDC-B15C-4ECE-AC82-0EAF7DFA17F7}">
      <dsp:nvSpPr>
        <dsp:cNvPr id="0" name=""/>
        <dsp:cNvSpPr/>
      </dsp:nvSpPr>
      <dsp:spPr>
        <a:xfrm>
          <a:off x="364273" y="1776724"/>
          <a:ext cx="662315" cy="662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049A7-C73F-4148-BEDF-D543F0D94D34}">
      <dsp:nvSpPr>
        <dsp:cNvPr id="0" name=""/>
        <dsp:cNvSpPr/>
      </dsp:nvSpPr>
      <dsp:spPr>
        <a:xfrm>
          <a:off x="1390862" y="1505777"/>
          <a:ext cx="8950112" cy="120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46" tIns="127446" rIns="127446" bIns="127446" numCol="1" spcCol="1270" anchor="ctr" anchorCtr="0">
          <a:noAutofit/>
        </a:bodyPr>
        <a:lstStyle/>
        <a:p>
          <a:pPr marL="0" lvl="0" indent="0" algn="l" defTabSz="889000">
            <a:lnSpc>
              <a:spcPct val="100000"/>
            </a:lnSpc>
            <a:spcBef>
              <a:spcPct val="0"/>
            </a:spcBef>
            <a:spcAft>
              <a:spcPct val="35000"/>
            </a:spcAft>
            <a:buNone/>
          </a:pPr>
          <a:r>
            <a:rPr lang="en-US" sz="2000" b="0" i="0" kern="1200" dirty="0"/>
            <a:t>The consumer has to pay based the length of time a consumer retains a resource.</a:t>
          </a:r>
          <a:endParaRPr lang="en-US" sz="2000" kern="1200" dirty="0"/>
        </a:p>
      </dsp:txBody>
      <dsp:txXfrm>
        <a:off x="1390862" y="1505777"/>
        <a:ext cx="8950112" cy="1204210"/>
      </dsp:txXfrm>
    </dsp:sp>
    <dsp:sp modelId="{2C2E1108-C3F2-4FE4-A1F2-27B6EFBB04E3}">
      <dsp:nvSpPr>
        <dsp:cNvPr id="0" name=""/>
        <dsp:cNvSpPr/>
      </dsp:nvSpPr>
      <dsp:spPr>
        <a:xfrm>
          <a:off x="0" y="3011040"/>
          <a:ext cx="10340975" cy="120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30613-C990-486C-863B-C79E530F621C}">
      <dsp:nvSpPr>
        <dsp:cNvPr id="0" name=""/>
        <dsp:cNvSpPr/>
      </dsp:nvSpPr>
      <dsp:spPr>
        <a:xfrm>
          <a:off x="364273" y="3281987"/>
          <a:ext cx="662315" cy="662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C0C19-9B0C-4442-A514-19083E1D1C56}">
      <dsp:nvSpPr>
        <dsp:cNvPr id="0" name=""/>
        <dsp:cNvSpPr/>
      </dsp:nvSpPr>
      <dsp:spPr>
        <a:xfrm>
          <a:off x="1390862" y="3011040"/>
          <a:ext cx="8950112" cy="120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46" tIns="127446" rIns="127446" bIns="127446" numCol="1" spcCol="1270" anchor="ctr" anchorCtr="0">
          <a:noAutofit/>
        </a:bodyPr>
        <a:lstStyle/>
        <a:p>
          <a:pPr marL="0" lvl="0" indent="0" algn="l" defTabSz="889000">
            <a:lnSpc>
              <a:spcPct val="100000"/>
            </a:lnSpc>
            <a:spcBef>
              <a:spcPct val="0"/>
            </a:spcBef>
            <a:spcAft>
              <a:spcPct val="35000"/>
            </a:spcAft>
            <a:buNone/>
          </a:pPr>
          <a:r>
            <a:rPr lang="en-US" sz="2000" b="0" i="0" kern="1200" dirty="0"/>
            <a:t>Also with administrative access to virtual machines, the consumer can also run any software, even a custom operating system.</a:t>
          </a:r>
          <a:endParaRPr lang="en-US" sz="2000" kern="1200" dirty="0"/>
        </a:p>
      </dsp:txBody>
      <dsp:txXfrm>
        <a:off x="1390862" y="3011040"/>
        <a:ext cx="8950112" cy="1204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9D910-EF82-4DDA-A07B-5B9C8F8995FD}">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1160B-B9E7-46E4-B069-869E0064A7F2}">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AE9519-F84D-400B-ACA2-324579E0B652}">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800100">
            <a:lnSpc>
              <a:spcPct val="90000"/>
            </a:lnSpc>
            <a:spcBef>
              <a:spcPct val="0"/>
            </a:spcBef>
            <a:spcAft>
              <a:spcPct val="35000"/>
            </a:spcAft>
            <a:buNone/>
          </a:pPr>
          <a:r>
            <a:rPr lang="en-US" sz="1800" kern="1200"/>
            <a:t>It is possible to maintain legacy between applications and workloads 	between IaaS clouds.</a:t>
          </a:r>
        </a:p>
      </dsp:txBody>
      <dsp:txXfrm>
        <a:off x="1936708" y="908268"/>
        <a:ext cx="4308556" cy="1676804"/>
      </dsp:txXfrm>
    </dsp:sp>
    <dsp:sp modelId="{16FFD24A-4481-44EE-8C3E-CAC6604B518C}">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EB2A5-B6EE-48C0-8289-FF300613C163}">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8A39E-A11F-4356-8EA3-8F526E63F8B4}">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800100">
            <a:lnSpc>
              <a:spcPct val="90000"/>
            </a:lnSpc>
            <a:spcBef>
              <a:spcPct val="0"/>
            </a:spcBef>
            <a:spcAft>
              <a:spcPct val="35000"/>
            </a:spcAft>
            <a:buNone/>
          </a:pPr>
          <a:r>
            <a:rPr lang="en-US" sz="1800" kern="1200"/>
            <a:t>For example, network applications such as web server, e-mail server 	that normally runs on consumer-owned server hardware can also be 	run from VMs in IaaS cloud</a:t>
          </a:r>
        </a:p>
      </dsp:txBody>
      <dsp:txXfrm>
        <a:off x="1936708" y="3004274"/>
        <a:ext cx="4308556" cy="1676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B4E8-F676-954A-9D85-2A408F603EF3}">
      <dsp:nvSpPr>
        <dsp:cNvPr id="0" name=""/>
        <dsp:cNvSpPr/>
      </dsp:nvSpPr>
      <dsp:spPr>
        <a:xfrm>
          <a:off x="51" y="18206"/>
          <a:ext cx="4913783"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defRPr b="1"/>
          </a:pPr>
          <a:r>
            <a:rPr lang="en-US" sz="1700" b="1" kern="1200"/>
            <a:t>Advantages</a:t>
          </a:r>
          <a:endParaRPr lang="en-US" sz="1700" kern="1200"/>
        </a:p>
      </dsp:txBody>
      <dsp:txXfrm>
        <a:off x="51" y="18206"/>
        <a:ext cx="4913783" cy="489600"/>
      </dsp:txXfrm>
    </dsp:sp>
    <dsp:sp modelId="{3FC538EC-CE42-5641-B8C2-9DA5CF02AAEB}">
      <dsp:nvSpPr>
        <dsp:cNvPr id="0" name=""/>
        <dsp:cNvSpPr/>
      </dsp:nvSpPr>
      <dsp:spPr>
        <a:xfrm>
          <a:off x="51" y="507806"/>
          <a:ext cx="4913783" cy="382653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Lower Administrative Overhead</a:t>
          </a:r>
        </a:p>
        <a:p>
          <a:pPr marL="342900" lvl="2" indent="-171450" algn="l" defTabSz="755650">
            <a:lnSpc>
              <a:spcPct val="90000"/>
            </a:lnSpc>
            <a:spcBef>
              <a:spcPct val="0"/>
            </a:spcBef>
            <a:spcAft>
              <a:spcPct val="15000"/>
            </a:spcAft>
            <a:buChar char="•"/>
          </a:pPr>
          <a:r>
            <a:rPr lang="en-US" sz="1700" kern="1200" dirty="0"/>
            <a:t>Consumer need not to bother much about the administration because it's the responsibility of cloud provider.</a:t>
          </a:r>
        </a:p>
        <a:p>
          <a:pPr marL="171450" lvl="1" indent="-171450" algn="l" defTabSz="755650">
            <a:lnSpc>
              <a:spcPct val="90000"/>
            </a:lnSpc>
            <a:spcBef>
              <a:spcPct val="0"/>
            </a:spcBef>
            <a:spcAft>
              <a:spcPct val="15000"/>
            </a:spcAft>
            <a:buChar char="•"/>
          </a:pPr>
          <a:r>
            <a:rPr lang="en-US" sz="1700" kern="1200"/>
            <a:t>Lower Total Cost of Ownership</a:t>
          </a:r>
        </a:p>
        <a:p>
          <a:pPr marL="342900" lvl="2" indent="-171450" algn="l" defTabSz="755650">
            <a:lnSpc>
              <a:spcPct val="90000"/>
            </a:lnSpc>
            <a:spcBef>
              <a:spcPct val="0"/>
            </a:spcBef>
            <a:spcAft>
              <a:spcPct val="15000"/>
            </a:spcAft>
            <a:buChar char="•"/>
          </a:pPr>
          <a:r>
            <a:rPr lang="en-US" sz="1700" kern="1200" dirty="0"/>
            <a:t>Consumer need not purchase expensive hardware, servers, power and data storage.</a:t>
          </a:r>
        </a:p>
        <a:p>
          <a:pPr marL="171450" lvl="1" indent="-171450" algn="l" defTabSz="755650">
            <a:lnSpc>
              <a:spcPct val="90000"/>
            </a:lnSpc>
            <a:spcBef>
              <a:spcPct val="0"/>
            </a:spcBef>
            <a:spcAft>
              <a:spcPct val="15000"/>
            </a:spcAft>
            <a:buChar char="•"/>
          </a:pPr>
          <a:r>
            <a:rPr lang="en-US" sz="1700" kern="1200"/>
            <a:t>Scalable Solutions</a:t>
          </a:r>
        </a:p>
        <a:p>
          <a:pPr marL="342900" lvl="2" indent="-171450" algn="l" defTabSz="755650">
            <a:lnSpc>
              <a:spcPct val="90000"/>
            </a:lnSpc>
            <a:spcBef>
              <a:spcPct val="0"/>
            </a:spcBef>
            <a:spcAft>
              <a:spcPct val="15000"/>
            </a:spcAft>
            <a:buChar char="•"/>
          </a:pPr>
          <a:r>
            <a:rPr lang="en-US" sz="1700" kern="1200" dirty="0"/>
            <a:t>It is very easy to scale up or down automatically based on application resource demands.</a:t>
          </a:r>
        </a:p>
        <a:p>
          <a:pPr marL="171450" lvl="1" indent="-171450" algn="l" defTabSz="755650">
            <a:lnSpc>
              <a:spcPct val="90000"/>
            </a:lnSpc>
            <a:spcBef>
              <a:spcPct val="0"/>
            </a:spcBef>
            <a:spcAft>
              <a:spcPct val="15000"/>
            </a:spcAft>
            <a:buChar char="•"/>
          </a:pPr>
          <a:r>
            <a:rPr lang="en-US" sz="1700" kern="1200"/>
            <a:t>More Current System Software</a:t>
          </a:r>
        </a:p>
        <a:p>
          <a:pPr marL="342900" lvl="2" indent="-171450" algn="l" defTabSz="755650">
            <a:lnSpc>
              <a:spcPct val="90000"/>
            </a:lnSpc>
            <a:spcBef>
              <a:spcPct val="0"/>
            </a:spcBef>
            <a:spcAft>
              <a:spcPct val="15000"/>
            </a:spcAft>
            <a:buChar char="•"/>
          </a:pPr>
          <a:r>
            <a:rPr lang="en-US" sz="1700" kern="1200" dirty="0"/>
            <a:t>It is the responsibility of the cloud provider to maintain software versions and patch installations.</a:t>
          </a:r>
        </a:p>
      </dsp:txBody>
      <dsp:txXfrm>
        <a:off x="51" y="507806"/>
        <a:ext cx="4913783" cy="3826530"/>
      </dsp:txXfrm>
    </dsp:sp>
    <dsp:sp modelId="{FD4B3175-8DA9-DB4B-B929-EDA7A9CF5542}">
      <dsp:nvSpPr>
        <dsp:cNvPr id="0" name=""/>
        <dsp:cNvSpPr/>
      </dsp:nvSpPr>
      <dsp:spPr>
        <a:xfrm>
          <a:off x="5601764" y="18206"/>
          <a:ext cx="4913783"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defRPr b="1"/>
          </a:pPr>
          <a:r>
            <a:rPr lang="en-US" sz="1700" b="1" kern="1200"/>
            <a:t>Disadvantages</a:t>
          </a:r>
          <a:endParaRPr lang="en-US" sz="1700" kern="1200"/>
        </a:p>
      </dsp:txBody>
      <dsp:txXfrm>
        <a:off x="5601764" y="18206"/>
        <a:ext cx="4913783" cy="489600"/>
      </dsp:txXfrm>
    </dsp:sp>
    <dsp:sp modelId="{A12FE839-C24A-F248-9DB7-DB4431F2263C}">
      <dsp:nvSpPr>
        <dsp:cNvPr id="0" name=""/>
        <dsp:cNvSpPr/>
      </dsp:nvSpPr>
      <dsp:spPr>
        <a:xfrm>
          <a:off x="5601764" y="507806"/>
          <a:ext cx="4913783" cy="382653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The disadvantage of using PaaS is that the developer </a:t>
          </a:r>
          <a:r>
            <a:rPr lang="en-US" sz="1700" b="1" kern="1200"/>
            <a:t>lock-in </a:t>
          </a:r>
          <a:r>
            <a:rPr lang="en-US" sz="1700" kern="1200"/>
            <a:t>with a particular vendor.</a:t>
          </a:r>
        </a:p>
        <a:p>
          <a:pPr marL="342900" lvl="2" indent="-171450" algn="l" defTabSz="755650">
            <a:lnSpc>
              <a:spcPct val="90000"/>
            </a:lnSpc>
            <a:spcBef>
              <a:spcPct val="0"/>
            </a:spcBef>
            <a:spcAft>
              <a:spcPct val="15000"/>
            </a:spcAft>
            <a:buChar char="•"/>
          </a:pPr>
          <a:r>
            <a:rPr lang="en-US" sz="1700" kern="1200"/>
            <a:t>For example, an application written in Python against Google's API using Google's App Engine</a:t>
          </a:r>
        </a:p>
        <a:p>
          <a:pPr marL="342900" lvl="2" indent="-171450" algn="l" defTabSz="755650">
            <a:lnSpc>
              <a:spcPct val="90000"/>
            </a:lnSpc>
            <a:spcBef>
              <a:spcPct val="0"/>
            </a:spcBef>
            <a:spcAft>
              <a:spcPct val="15000"/>
            </a:spcAft>
            <a:buChar char="•"/>
          </a:pPr>
          <a:r>
            <a:rPr lang="en-US" sz="1700" kern="1200" dirty="0"/>
            <a:t>is likely to work only in that environment. Therefore, the vendor lock-in is the biggest problem in PaaS.</a:t>
          </a:r>
        </a:p>
      </dsp:txBody>
      <dsp:txXfrm>
        <a:off x="5601764" y="507806"/>
        <a:ext cx="4913783" cy="3826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3FF38-A2AE-4199-8F8F-C99FA2FCEE6F}">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D5D78-6B6E-4B84-B56E-33BDDCAF336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8CE7A0-DA24-4100-80CA-E42D9C3BC8E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en-AU" sz="1900" b="1" kern="1200"/>
            <a:t>PaaS </a:t>
          </a:r>
          <a:r>
            <a:rPr lang="en-AU" sz="1900" kern="1200"/>
            <a:t>also place significant burdens on consumer's browsers to maintain reliable and secure connections to the provider systems. Therefore, PaaS shares many of the issues of SaaS. However, there are 	some specific issues associated with PaaS	such as:</a:t>
          </a:r>
          <a:endParaRPr lang="en-US" sz="1900" kern="1200"/>
        </a:p>
      </dsp:txBody>
      <dsp:txXfrm>
        <a:off x="1435590" y="531"/>
        <a:ext cx="9080009" cy="1242935"/>
      </dsp:txXfrm>
    </dsp:sp>
    <dsp:sp modelId="{B9A1A0CF-3DFA-4D70-AAF5-111DA1BB28F5}">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BD652-77D2-42E0-9941-C489565A621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EDC95-C9A0-4CE6-8466-35EE83E0B1BC}">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en-AU" sz="1900" kern="1200"/>
            <a:t>Lack of Portability between PaaS Clouds</a:t>
          </a:r>
          <a:endParaRPr lang="en-US" sz="1900" kern="1200"/>
        </a:p>
      </dsp:txBody>
      <dsp:txXfrm>
        <a:off x="1435590" y="1554201"/>
        <a:ext cx="4732020" cy="1242935"/>
      </dsp:txXfrm>
    </dsp:sp>
    <dsp:sp modelId="{0AE639E3-E2CF-423D-8BD9-5C8BA3137DAF}">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AU" sz="1400" kern="1200"/>
            <a:t>Although standard languages are used yet the implementations of platforms services may vary. For example, file, queue, or hash table interfaces of one platform may differ from another, making it difficult to transfer workloads from one platform to another.</a:t>
          </a:r>
          <a:endParaRPr lang="en-US" sz="1400" kern="1200"/>
        </a:p>
      </dsp:txBody>
      <dsp:txXfrm>
        <a:off x="6167610" y="1554201"/>
        <a:ext cx="4347989" cy="1242935"/>
      </dsp:txXfrm>
    </dsp:sp>
    <dsp:sp modelId="{2D3D2437-4A8F-4FB9-A57D-091C302DDAA2}">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888FE-399C-4E5B-9727-0CC5AFF955C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1BFE4C-31E9-43F1-B919-CC38F77B4B62}">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en-AU" sz="1900" kern="1200"/>
            <a:t>Event Based Processing Scheduling</a:t>
          </a:r>
          <a:endParaRPr lang="en-US" sz="1900" kern="1200"/>
        </a:p>
      </dsp:txBody>
      <dsp:txXfrm>
        <a:off x="1435590" y="3107870"/>
        <a:ext cx="4732020" cy="1242935"/>
      </dsp:txXfrm>
    </dsp:sp>
    <dsp:sp modelId="{7918CC15-366E-4DC5-BC19-1FD244E2EAD7}">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AU" sz="1400" kern="1200"/>
            <a:t>The PaaS applications are event oriented which poses resource constraints on applications, i.e., they have to answer a request in a given interval of time.</a:t>
          </a:r>
          <a:endParaRPr lang="en-US" sz="1400" kern="1200"/>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6A1FBE7-F490-EA4A-9C98-854E806DE880}" type="datetimeFigureOut">
              <a:rPr lang="en-US" smtClean="0"/>
              <a:t>2/10/26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B23EC95-291B-1D4C-9C83-8DF73AEC8234}" type="slidenum">
              <a:rPr lang="en-US" smtClean="0"/>
              <a:t>‹#›</a:t>
            </a:fld>
            <a:endParaRPr lang="en-US"/>
          </a:p>
        </p:txBody>
      </p:sp>
    </p:spTree>
    <p:extLst>
      <p:ext uri="{BB962C8B-B14F-4D97-AF65-F5344CB8AC3E}">
        <p14:creationId xmlns:p14="http://schemas.microsoft.com/office/powerpoint/2010/main" val="17407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EC95-291B-1D4C-9C83-8DF73AEC8234}" type="slidenum">
              <a:rPr lang="en-US" smtClean="0"/>
              <a:t>17</a:t>
            </a:fld>
            <a:endParaRPr lang="en-US"/>
          </a:p>
        </p:txBody>
      </p:sp>
    </p:spTree>
    <p:extLst>
      <p:ext uri="{BB962C8B-B14F-4D97-AF65-F5344CB8AC3E}">
        <p14:creationId xmlns:p14="http://schemas.microsoft.com/office/powerpoint/2010/main" val="34719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EC95-291B-1D4C-9C83-8DF73AEC8234}" type="slidenum">
              <a:rPr lang="en-US" smtClean="0"/>
              <a:t>32</a:t>
            </a:fld>
            <a:endParaRPr lang="en-US"/>
          </a:p>
        </p:txBody>
      </p:sp>
    </p:spTree>
    <p:extLst>
      <p:ext uri="{BB962C8B-B14F-4D97-AF65-F5344CB8AC3E}">
        <p14:creationId xmlns:p14="http://schemas.microsoft.com/office/powerpoint/2010/main" val="50127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70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700">
              <a:lnSpc>
                <a:spcPts val="124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2/10/26</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700">
              <a:lnSpc>
                <a:spcPts val="124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2/10/26</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700">
              <a:lnSpc>
                <a:spcPts val="124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2/10/26</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700">
              <a:lnSpc>
                <a:spcPts val="124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609676"/>
            <a:ext cx="10045700" cy="69723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6939" y="1765757"/>
            <a:ext cx="10340975" cy="4215765"/>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2/10/26</a:t>
            </a:fld>
            <a:endParaRPr lang="en-US"/>
          </a:p>
        </p:txBody>
      </p:sp>
      <p:sp>
        <p:nvSpPr>
          <p:cNvPr id="6" name="Holder 6"/>
          <p:cNvSpPr>
            <a:spLocks noGrp="1"/>
          </p:cNvSpPr>
          <p:nvPr>
            <p:ph type="sldNum" sz="quarter" idx="7"/>
          </p:nvPr>
        </p:nvSpPr>
        <p:spPr>
          <a:xfrm>
            <a:off x="11093957" y="6464985"/>
            <a:ext cx="219075"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2700">
              <a:lnSpc>
                <a:spcPts val="124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g"/><Relationship Id="rId7" Type="http://schemas.openxmlformats.org/officeDocument/2006/relationships/diagramColors" Target="../diagrams/colors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loud Computing Png Pic - Internet Cloud, Transparent Png - vhv">
            <a:extLst>
              <a:ext uri="{FF2B5EF4-FFF2-40B4-BE49-F238E27FC236}">
                <a16:creationId xmlns:a16="http://schemas.microsoft.com/office/drawing/2014/main" id="{03B85617-53B4-C4E8-8602-B7ABECF1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0"/>
            <a:ext cx="7254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EF645C-48F0-25B1-630E-A890AA39259A}"/>
              </a:ext>
            </a:extLst>
          </p:cNvPr>
          <p:cNvSpPr>
            <a:spLocks noGrp="1"/>
          </p:cNvSpPr>
          <p:nvPr>
            <p:ph type="ctrTitle"/>
          </p:nvPr>
        </p:nvSpPr>
        <p:spPr>
          <a:xfrm>
            <a:off x="190954" y="1981200"/>
            <a:ext cx="4724400" cy="2339102"/>
          </a:xfrm>
        </p:spPr>
        <p:txBody>
          <a:bodyPr/>
          <a:lstStyle/>
          <a:p>
            <a:r>
              <a:rPr lang="en-US" sz="3200" dirty="0"/>
              <a:t>Week 5 and 6</a:t>
            </a:r>
            <a:br>
              <a:rPr lang="en-US" sz="3200" dirty="0"/>
            </a:br>
            <a:br>
              <a:rPr lang="en-US" sz="3200" dirty="0"/>
            </a:br>
            <a:r>
              <a:rPr lang="en-AU" spc="-10" dirty="0"/>
              <a:t>Understanding</a:t>
            </a:r>
            <a:r>
              <a:rPr lang="en-AU" spc="-229" dirty="0"/>
              <a:t> </a:t>
            </a:r>
            <a:r>
              <a:rPr lang="en-AU" spc="-10" dirty="0"/>
              <a:t>Cloud Computing</a:t>
            </a:r>
            <a:endParaRPr lang="en-US" sz="3600" dirty="0"/>
          </a:p>
        </p:txBody>
      </p:sp>
      <p:sp>
        <p:nvSpPr>
          <p:cNvPr id="3" name="Subtitle 2">
            <a:extLst>
              <a:ext uri="{FF2B5EF4-FFF2-40B4-BE49-F238E27FC236}">
                <a16:creationId xmlns:a16="http://schemas.microsoft.com/office/drawing/2014/main" id="{F14C9835-741E-BE8A-F2A4-5483F877F53A}"/>
              </a:ext>
            </a:extLst>
          </p:cNvPr>
          <p:cNvSpPr>
            <a:spLocks noGrp="1"/>
          </p:cNvSpPr>
          <p:nvPr>
            <p:ph type="subTitle" idx="4"/>
          </p:nvPr>
        </p:nvSpPr>
        <p:spPr>
          <a:xfrm>
            <a:off x="2362200" y="4876800"/>
            <a:ext cx="8534400" cy="615553"/>
          </a:xfrm>
        </p:spPr>
        <p:txBody>
          <a:bodyPr/>
          <a:lstStyle/>
          <a:p>
            <a:pPr marL="0" rtl="0"/>
            <a:r>
              <a:rPr lang="en-US" sz="2000" dirty="0"/>
              <a:t>Dr. Rafiullah Khan </a:t>
            </a:r>
          </a:p>
          <a:p>
            <a:pPr marL="0" rtl="0"/>
            <a:r>
              <a:rPr lang="en-US" sz="2000" dirty="0"/>
              <a:t>ICS/IT</a:t>
            </a:r>
          </a:p>
        </p:txBody>
      </p:sp>
      <p:sp>
        <p:nvSpPr>
          <p:cNvPr id="5" name="TextBox 4">
            <a:extLst>
              <a:ext uri="{FF2B5EF4-FFF2-40B4-BE49-F238E27FC236}">
                <a16:creationId xmlns:a16="http://schemas.microsoft.com/office/drawing/2014/main" id="{408B9DF1-E37B-55C0-1D1A-1DD7782B9528}"/>
              </a:ext>
            </a:extLst>
          </p:cNvPr>
          <p:cNvSpPr txBox="1"/>
          <p:nvPr/>
        </p:nvSpPr>
        <p:spPr>
          <a:xfrm>
            <a:off x="1676400" y="685800"/>
            <a:ext cx="6099586" cy="369332"/>
          </a:xfrm>
          <a:prstGeom prst="rect">
            <a:avLst/>
          </a:prstGeom>
          <a:noFill/>
        </p:spPr>
        <p:txBody>
          <a:bodyPr wrap="square">
            <a:spAutoFit/>
          </a:bodyPr>
          <a:lstStyle/>
          <a:p>
            <a:pPr algn="l" rtl="0"/>
            <a:r>
              <a:rPr lang="en-US" dirty="0"/>
              <a:t>Cloud Computing</a:t>
            </a:r>
          </a:p>
        </p:txBody>
      </p:sp>
      <p:sp>
        <p:nvSpPr>
          <p:cNvPr id="7" name="TextBox 6">
            <a:extLst>
              <a:ext uri="{FF2B5EF4-FFF2-40B4-BE49-F238E27FC236}">
                <a16:creationId xmlns:a16="http://schemas.microsoft.com/office/drawing/2014/main" id="{FD62F0C9-6406-B1BE-03B7-C6315BE958EC}"/>
              </a:ext>
            </a:extLst>
          </p:cNvPr>
          <p:cNvSpPr txBox="1"/>
          <p:nvPr/>
        </p:nvSpPr>
        <p:spPr>
          <a:xfrm>
            <a:off x="163163" y="6172200"/>
            <a:ext cx="6099586" cy="307777"/>
          </a:xfrm>
          <a:prstGeom prst="rect">
            <a:avLst/>
          </a:prstGeom>
          <a:noFill/>
        </p:spPr>
        <p:txBody>
          <a:bodyPr wrap="square">
            <a:spAutoFit/>
          </a:bodyPr>
          <a:lstStyle/>
          <a:p>
            <a:pPr marL="0" rtl="0"/>
            <a:r>
              <a:rPr lang="en-US" sz="1400" dirty="0">
                <a:solidFill>
                  <a:srgbClr val="FF0000"/>
                </a:solidFill>
              </a:rPr>
              <a:t>https://rafiyz.github.io/courses/CloudComp/cloud.htm</a:t>
            </a:r>
          </a:p>
        </p:txBody>
      </p:sp>
    </p:spTree>
    <p:extLst>
      <p:ext uri="{BB962C8B-B14F-4D97-AF65-F5344CB8AC3E}">
        <p14:creationId xmlns:p14="http://schemas.microsoft.com/office/powerpoint/2010/main" val="294755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object 2"/>
          <p:cNvSpPr txBox="1">
            <a:spLocks noGrp="1"/>
          </p:cNvSpPr>
          <p:nvPr>
            <p:ph type="title"/>
          </p:nvPr>
        </p:nvSpPr>
        <p:spPr>
          <a:xfrm>
            <a:off x="479394" y="1070800"/>
            <a:ext cx="3939688" cy="5583126"/>
          </a:xfrm>
          <a:prstGeom prst="rect">
            <a:avLst/>
          </a:prstGeom>
        </p:spPr>
        <p:txBody>
          <a:bodyPr vert="horz" lIns="91440" tIns="45720" rIns="91440" bIns="45720" rtlCol="0" anchor="ctr">
            <a:normAutofit/>
          </a:bodyPr>
          <a:lstStyle/>
          <a:p>
            <a:pPr marL="12700" algn="r" rtl="0">
              <a:lnSpc>
                <a:spcPct val="90000"/>
              </a:lnSpc>
              <a:spcBef>
                <a:spcPct val="0"/>
              </a:spcBef>
            </a:pPr>
            <a:r>
              <a:rPr lang="en-US" sz="6800" kern="1200" spc="-10">
                <a:solidFill>
                  <a:schemeClr val="tx1"/>
                </a:solidFill>
                <a:latin typeface="+mj-lt"/>
                <a:ea typeface="+mj-ea"/>
                <a:cs typeface="+mj-cs"/>
              </a:rPr>
              <a:t>Concepts (Continue) </a:t>
            </a:r>
          </a:p>
        </p:txBody>
      </p:sp>
      <p:sp>
        <p:nvSpPr>
          <p:cNvPr id="5" name="object 5"/>
          <p:cNvSpPr txBox="1">
            <a:spLocks noGrp="1"/>
          </p:cNvSpPr>
          <p:nvPr>
            <p:ph type="sldNum" sz="quarter" idx="7"/>
          </p:nvPr>
        </p:nvSpPr>
        <p:spPr>
          <a:xfrm>
            <a:off x="8610600" y="32040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alpha val="60000"/>
                  </a:schemeClr>
                </a:solidFill>
                <a:latin typeface="+mn-lt"/>
                <a:ea typeface="+mn-ea"/>
                <a:cs typeface="+mn-cs"/>
              </a:rPr>
              <a:pPr algn="r" rtl="0">
                <a:spcAft>
                  <a:spcPts val="600"/>
                </a:spcAft>
              </a:pPr>
              <a:t>10</a:t>
            </a:fld>
            <a:endParaRPr lang="en-US" kern="1200" spc="-25">
              <a:solidFill>
                <a:schemeClr val="tx1">
                  <a:alpha val="60000"/>
                </a:schemeClr>
              </a:solidFill>
              <a:latin typeface="+mn-lt"/>
              <a:ea typeface="+mn-ea"/>
              <a:cs typeface="+mn-cs"/>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object 3">
            <a:extLst>
              <a:ext uri="{FF2B5EF4-FFF2-40B4-BE49-F238E27FC236}">
                <a16:creationId xmlns:a16="http://schemas.microsoft.com/office/drawing/2014/main" id="{38AF3F9B-21F0-B183-87BB-91593854C38A}"/>
              </a:ext>
            </a:extLst>
          </p:cNvPr>
          <p:cNvGraphicFramePr/>
          <p:nvPr>
            <p:extLst>
              <p:ext uri="{D42A27DB-BD31-4B8C-83A1-F6EECF244321}">
                <p14:modId xmlns:p14="http://schemas.microsoft.com/office/powerpoint/2010/main" val="390384570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0080" y="329184"/>
            <a:ext cx="6894576" cy="1783080"/>
          </a:xfrm>
          <a:prstGeom prst="rect">
            <a:avLst/>
          </a:prstGeom>
        </p:spPr>
        <p:txBody>
          <a:bodyPr vert="horz" lIns="91440" tIns="45720" rIns="91440" bIns="45720" rtlCol="0" anchor="b">
            <a:normAutofit/>
          </a:bodyPr>
          <a:lstStyle/>
          <a:p>
            <a:pPr marL="12700" algn="l" rtl="0">
              <a:lnSpc>
                <a:spcPct val="90000"/>
              </a:lnSpc>
              <a:spcBef>
                <a:spcPct val="0"/>
              </a:spcBef>
            </a:pPr>
            <a:r>
              <a:rPr lang="en-US" sz="5400" kern="1200" spc="-10">
                <a:latin typeface="+mj-lt"/>
                <a:cs typeface="+mj-cs"/>
              </a:rPr>
              <a:t>Cont.…</a:t>
            </a:r>
            <a:endParaRPr lang="en-US" sz="5400" kern="1200">
              <a:latin typeface="+mj-lt"/>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40080" y="2706624"/>
            <a:ext cx="6894576" cy="3483864"/>
          </a:xfrm>
          <a:prstGeom prst="rect">
            <a:avLst/>
          </a:prstGeom>
        </p:spPr>
        <p:txBody>
          <a:bodyPr vert="horz" lIns="91440" tIns="45720" rIns="91440" bIns="45720" rtlCol="0">
            <a:normAutofit/>
          </a:bodyPr>
          <a:lstStyle/>
          <a:p>
            <a:pPr marL="241300" marR="379730" indent="-228600" algn="l" rtl="0">
              <a:lnSpc>
                <a:spcPct val="90000"/>
              </a:lnSpc>
              <a:spcBef>
                <a:spcPts val="705"/>
              </a:spcBef>
              <a:buFont typeface="Arial" panose="020B0604020202020204" pitchFamily="34" charset="0"/>
              <a:buChar char="•"/>
              <a:tabLst>
                <a:tab pos="241300" algn="l"/>
              </a:tabLst>
            </a:pPr>
            <a:r>
              <a:rPr lang="en-US" sz="2200" b="1" kern="1200" dirty="0">
                <a:solidFill>
                  <a:schemeClr val="tx1"/>
                </a:solidFill>
                <a:latin typeface="+mn-lt"/>
                <a:ea typeface="+mn-ea"/>
                <a:cs typeface="+mn-cs"/>
              </a:rPr>
              <a:t>Scaling:</a:t>
            </a:r>
            <a:r>
              <a:rPr lang="en-US" sz="2200" b="1" kern="1200" spc="-55" dirty="0">
                <a:solidFill>
                  <a:schemeClr val="tx1"/>
                </a:solidFill>
                <a:latin typeface="+mn-lt"/>
                <a:ea typeface="+mn-ea"/>
                <a:cs typeface="+mn-cs"/>
              </a:rPr>
              <a:t> </a:t>
            </a:r>
            <a:r>
              <a:rPr lang="en-US" sz="2200" kern="1200" dirty="0">
                <a:solidFill>
                  <a:schemeClr val="tx1"/>
                </a:solidFill>
                <a:latin typeface="+mn-lt"/>
                <a:ea typeface="+mn-ea"/>
                <a:cs typeface="+mn-cs"/>
              </a:rPr>
              <a:t>the</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ability</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of</a:t>
            </a:r>
            <a:r>
              <a:rPr lang="en-US" sz="2200" kern="1200" spc="-25" dirty="0">
                <a:solidFill>
                  <a:schemeClr val="tx1"/>
                </a:solidFill>
                <a:latin typeface="+mn-lt"/>
                <a:ea typeface="+mn-ea"/>
                <a:cs typeface="+mn-cs"/>
              </a:rPr>
              <a:t> </a:t>
            </a:r>
            <a:r>
              <a:rPr lang="en-US" sz="2200" kern="1200" dirty="0">
                <a:solidFill>
                  <a:schemeClr val="tx1"/>
                </a:solidFill>
                <a:latin typeface="+mn-lt"/>
                <a:ea typeface="+mn-ea"/>
                <a:cs typeface="+mn-cs"/>
              </a:rPr>
              <a:t>the</a:t>
            </a:r>
            <a:r>
              <a:rPr lang="en-US" sz="2200" kern="1200" spc="-50" dirty="0">
                <a:solidFill>
                  <a:schemeClr val="tx1"/>
                </a:solidFill>
                <a:latin typeface="+mn-lt"/>
                <a:ea typeface="+mn-ea"/>
                <a:cs typeface="+mn-cs"/>
              </a:rPr>
              <a:t> </a:t>
            </a:r>
            <a:r>
              <a:rPr lang="en-US" sz="2200" kern="1200" dirty="0">
                <a:solidFill>
                  <a:schemeClr val="tx1"/>
                </a:solidFill>
                <a:latin typeface="+mn-lt"/>
                <a:ea typeface="+mn-ea"/>
                <a:cs typeface="+mn-cs"/>
              </a:rPr>
              <a:t>IT</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resource</a:t>
            </a:r>
            <a:r>
              <a:rPr lang="en-US" sz="2200" kern="1200" spc="-60" dirty="0">
                <a:solidFill>
                  <a:schemeClr val="tx1"/>
                </a:solidFill>
                <a:latin typeface="+mn-lt"/>
                <a:ea typeface="+mn-ea"/>
                <a:cs typeface="+mn-cs"/>
              </a:rPr>
              <a:t> </a:t>
            </a:r>
            <a:r>
              <a:rPr lang="en-US" sz="2200" kern="1200" dirty="0">
                <a:solidFill>
                  <a:schemeClr val="tx1"/>
                </a:solidFill>
                <a:latin typeface="+mn-lt"/>
                <a:ea typeface="+mn-ea"/>
                <a:cs typeface="+mn-cs"/>
              </a:rPr>
              <a:t>to</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handle</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increased</a:t>
            </a:r>
            <a:r>
              <a:rPr lang="en-US" sz="2200" kern="1200" spc="-60" dirty="0">
                <a:solidFill>
                  <a:schemeClr val="tx1"/>
                </a:solidFill>
                <a:latin typeface="+mn-lt"/>
                <a:ea typeface="+mn-ea"/>
                <a:cs typeface="+mn-cs"/>
              </a:rPr>
              <a:t> </a:t>
            </a:r>
            <a:r>
              <a:rPr lang="en-US" sz="2200" kern="1200" dirty="0">
                <a:solidFill>
                  <a:schemeClr val="tx1"/>
                </a:solidFill>
                <a:latin typeface="+mn-lt"/>
                <a:ea typeface="+mn-ea"/>
                <a:cs typeface="+mn-cs"/>
              </a:rPr>
              <a:t>or</a:t>
            </a:r>
            <a:r>
              <a:rPr lang="en-US" sz="2200" kern="1200" spc="-25" dirty="0">
                <a:solidFill>
                  <a:schemeClr val="tx1"/>
                </a:solidFill>
                <a:latin typeface="+mn-lt"/>
                <a:ea typeface="+mn-ea"/>
                <a:cs typeface="+mn-cs"/>
              </a:rPr>
              <a:t> </a:t>
            </a:r>
            <a:r>
              <a:rPr lang="en-US" sz="2200" kern="1200" spc="-10" dirty="0">
                <a:solidFill>
                  <a:schemeClr val="tx1"/>
                </a:solidFill>
                <a:latin typeface="+mn-lt"/>
                <a:ea typeface="+mn-ea"/>
                <a:cs typeface="+mn-cs"/>
              </a:rPr>
              <a:t>decreased </a:t>
            </a:r>
            <a:r>
              <a:rPr lang="en-US" sz="2200" kern="1200" dirty="0">
                <a:solidFill>
                  <a:schemeClr val="tx1"/>
                </a:solidFill>
                <a:latin typeface="+mn-lt"/>
                <a:ea typeface="+mn-ea"/>
                <a:cs typeface="+mn-cs"/>
              </a:rPr>
              <a:t>usage</a:t>
            </a:r>
            <a:r>
              <a:rPr lang="en-US" sz="2200" kern="1200" spc="-50" dirty="0">
                <a:solidFill>
                  <a:schemeClr val="tx1"/>
                </a:solidFill>
                <a:latin typeface="+mn-lt"/>
                <a:ea typeface="+mn-ea"/>
                <a:cs typeface="+mn-cs"/>
              </a:rPr>
              <a:t> </a:t>
            </a:r>
            <a:r>
              <a:rPr lang="en-US" sz="2200" kern="1200" dirty="0">
                <a:solidFill>
                  <a:schemeClr val="tx1"/>
                </a:solidFill>
                <a:latin typeface="+mn-lt"/>
                <a:ea typeface="+mn-ea"/>
                <a:cs typeface="+mn-cs"/>
              </a:rPr>
              <a:t>demands.</a:t>
            </a:r>
            <a:r>
              <a:rPr lang="en-US" sz="2200" kern="1200" spc="-65" dirty="0">
                <a:solidFill>
                  <a:schemeClr val="tx1"/>
                </a:solidFill>
                <a:latin typeface="+mn-lt"/>
                <a:ea typeface="+mn-ea"/>
                <a:cs typeface="+mn-cs"/>
              </a:rPr>
              <a:t> </a:t>
            </a:r>
            <a:r>
              <a:rPr lang="en-US" sz="2200" kern="1200" dirty="0">
                <a:solidFill>
                  <a:schemeClr val="tx1"/>
                </a:solidFill>
                <a:latin typeface="+mn-lt"/>
                <a:ea typeface="+mn-ea"/>
                <a:cs typeface="+mn-cs"/>
              </a:rPr>
              <a:t>The</a:t>
            </a:r>
            <a:r>
              <a:rPr lang="en-US" sz="2200" kern="1200" spc="-60" dirty="0">
                <a:solidFill>
                  <a:schemeClr val="tx1"/>
                </a:solidFill>
                <a:latin typeface="+mn-lt"/>
                <a:ea typeface="+mn-ea"/>
                <a:cs typeface="+mn-cs"/>
              </a:rPr>
              <a:t> </a:t>
            </a:r>
            <a:r>
              <a:rPr lang="en-US" sz="2200" kern="1200" dirty="0">
                <a:solidFill>
                  <a:schemeClr val="tx1"/>
                </a:solidFill>
                <a:latin typeface="+mn-lt"/>
                <a:ea typeface="+mn-ea"/>
                <a:cs typeface="+mn-cs"/>
              </a:rPr>
              <a:t>following</a:t>
            </a:r>
            <a:r>
              <a:rPr lang="en-US" sz="2200" kern="1200" spc="-25" dirty="0">
                <a:solidFill>
                  <a:schemeClr val="tx1"/>
                </a:solidFill>
                <a:latin typeface="+mn-lt"/>
                <a:ea typeface="+mn-ea"/>
                <a:cs typeface="+mn-cs"/>
              </a:rPr>
              <a:t> </a:t>
            </a:r>
            <a:r>
              <a:rPr lang="en-US" sz="2200" kern="1200" dirty="0">
                <a:solidFill>
                  <a:schemeClr val="tx1"/>
                </a:solidFill>
                <a:latin typeface="+mn-lt"/>
                <a:ea typeface="+mn-ea"/>
                <a:cs typeface="+mn-cs"/>
              </a:rPr>
              <a:t>are</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types</a:t>
            </a:r>
            <a:r>
              <a:rPr lang="en-US" sz="2200" kern="1200" spc="-55" dirty="0">
                <a:solidFill>
                  <a:schemeClr val="tx1"/>
                </a:solidFill>
                <a:latin typeface="+mn-lt"/>
                <a:ea typeface="+mn-ea"/>
                <a:cs typeface="+mn-cs"/>
              </a:rPr>
              <a:t> </a:t>
            </a:r>
            <a:r>
              <a:rPr lang="en-US" sz="2200" kern="1200" dirty="0">
                <a:solidFill>
                  <a:schemeClr val="tx1"/>
                </a:solidFill>
                <a:latin typeface="+mn-lt"/>
                <a:ea typeface="+mn-ea"/>
                <a:cs typeface="+mn-cs"/>
              </a:rPr>
              <a:t>of</a:t>
            </a:r>
            <a:r>
              <a:rPr lang="en-US" sz="2200" kern="1200" spc="-40" dirty="0">
                <a:solidFill>
                  <a:schemeClr val="tx1"/>
                </a:solidFill>
                <a:latin typeface="+mn-lt"/>
                <a:ea typeface="+mn-ea"/>
                <a:cs typeface="+mn-cs"/>
              </a:rPr>
              <a:t> </a:t>
            </a:r>
            <a:r>
              <a:rPr lang="en-US" sz="2200" kern="1200" spc="-10" dirty="0">
                <a:solidFill>
                  <a:schemeClr val="tx1"/>
                </a:solidFill>
                <a:latin typeface="+mn-lt"/>
                <a:ea typeface="+mn-ea"/>
                <a:cs typeface="+mn-cs"/>
              </a:rPr>
              <a:t>scaling:</a:t>
            </a:r>
            <a:endParaRPr lang="en-US" sz="2200" kern="1200" dirty="0">
              <a:solidFill>
                <a:schemeClr val="tx1"/>
              </a:solidFill>
              <a:latin typeface="+mn-lt"/>
              <a:ea typeface="+mn-ea"/>
              <a:cs typeface="+mn-cs"/>
            </a:endParaRPr>
          </a:p>
          <a:p>
            <a:pPr marL="698500" marR="809625" lvl="1" indent="-228600" algn="l" rtl="0">
              <a:lnSpc>
                <a:spcPct val="90000"/>
              </a:lnSpc>
              <a:spcBef>
                <a:spcPts val="535"/>
              </a:spcBef>
              <a:buFont typeface="Arial" panose="020B0604020202020204" pitchFamily="34" charset="0"/>
              <a:buChar char="•"/>
              <a:tabLst>
                <a:tab pos="698500" algn="l"/>
              </a:tabLst>
            </a:pPr>
            <a:r>
              <a:rPr lang="en-US" sz="2200" i="1" kern="1200" spc="-10" dirty="0">
                <a:solidFill>
                  <a:schemeClr val="tx1"/>
                </a:solidFill>
                <a:latin typeface="+mn-lt"/>
                <a:ea typeface="+mn-ea"/>
                <a:cs typeface="+mn-cs"/>
              </a:rPr>
              <a:t>Horizontal</a:t>
            </a:r>
            <a:r>
              <a:rPr lang="en-US" sz="2200" i="1" kern="1200" spc="-40" dirty="0">
                <a:solidFill>
                  <a:schemeClr val="tx1"/>
                </a:solidFill>
                <a:latin typeface="+mn-lt"/>
                <a:ea typeface="+mn-ea"/>
                <a:cs typeface="+mn-cs"/>
              </a:rPr>
              <a:t> </a:t>
            </a:r>
            <a:r>
              <a:rPr lang="en-US" sz="2200" i="1" kern="1200" dirty="0">
                <a:solidFill>
                  <a:schemeClr val="tx1"/>
                </a:solidFill>
                <a:latin typeface="+mn-lt"/>
                <a:ea typeface="+mn-ea"/>
                <a:cs typeface="+mn-cs"/>
              </a:rPr>
              <a:t>Scaling</a:t>
            </a:r>
            <a:r>
              <a:rPr lang="en-US" sz="2200" i="1" kern="1200" spc="-50" dirty="0">
                <a:solidFill>
                  <a:schemeClr val="tx1"/>
                </a:solidFill>
                <a:latin typeface="+mn-lt"/>
                <a:ea typeface="+mn-ea"/>
                <a:cs typeface="+mn-cs"/>
              </a:rPr>
              <a:t> </a:t>
            </a:r>
            <a:r>
              <a:rPr lang="en-US" sz="2200" kern="1200" dirty="0">
                <a:solidFill>
                  <a:schemeClr val="tx1"/>
                </a:solidFill>
                <a:latin typeface="+mn-lt"/>
                <a:ea typeface="+mn-ea"/>
                <a:cs typeface="+mn-cs"/>
              </a:rPr>
              <a:t>–</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The</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allocating</a:t>
            </a:r>
            <a:r>
              <a:rPr lang="en-US" sz="2200" kern="1200" spc="-50" dirty="0">
                <a:solidFill>
                  <a:schemeClr val="tx1"/>
                </a:solidFill>
                <a:latin typeface="+mn-lt"/>
                <a:ea typeface="+mn-ea"/>
                <a:cs typeface="+mn-cs"/>
              </a:rPr>
              <a:t> </a:t>
            </a:r>
            <a:r>
              <a:rPr lang="en-US" sz="2200" kern="1200" dirty="0">
                <a:solidFill>
                  <a:schemeClr val="tx1"/>
                </a:solidFill>
                <a:latin typeface="+mn-lt"/>
                <a:ea typeface="+mn-ea"/>
                <a:cs typeface="+mn-cs"/>
              </a:rPr>
              <a:t>(scaling</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out)</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or</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releasing</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(scaling</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in)</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of</a:t>
            </a:r>
            <a:r>
              <a:rPr lang="en-US" sz="2200" kern="1200" spc="-45" dirty="0">
                <a:solidFill>
                  <a:schemeClr val="tx1"/>
                </a:solidFill>
                <a:latin typeface="+mn-lt"/>
                <a:ea typeface="+mn-ea"/>
                <a:cs typeface="+mn-cs"/>
              </a:rPr>
              <a:t> </a:t>
            </a:r>
            <a:r>
              <a:rPr lang="en-US" sz="2200" kern="1200" spc="-25" dirty="0">
                <a:solidFill>
                  <a:schemeClr val="tx1"/>
                </a:solidFill>
                <a:latin typeface="+mn-lt"/>
                <a:ea typeface="+mn-ea"/>
                <a:cs typeface="+mn-cs"/>
              </a:rPr>
              <a:t>IT </a:t>
            </a:r>
            <a:r>
              <a:rPr lang="en-US" sz="2200" kern="1200" spc="-10" dirty="0">
                <a:solidFill>
                  <a:schemeClr val="tx1"/>
                </a:solidFill>
                <a:latin typeface="+mn-lt"/>
                <a:ea typeface="+mn-ea"/>
                <a:cs typeface="+mn-cs"/>
              </a:rPr>
              <a:t>resources</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that</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are</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of</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the</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same</a:t>
            </a:r>
            <a:r>
              <a:rPr lang="en-US" sz="2200" kern="1200" spc="-25" dirty="0">
                <a:solidFill>
                  <a:schemeClr val="tx1"/>
                </a:solidFill>
                <a:latin typeface="+mn-lt"/>
                <a:ea typeface="+mn-ea"/>
                <a:cs typeface="+mn-cs"/>
              </a:rPr>
              <a:t> </a:t>
            </a:r>
            <a:r>
              <a:rPr lang="en-US" sz="2200" kern="1200" dirty="0">
                <a:solidFill>
                  <a:schemeClr val="tx1"/>
                </a:solidFill>
                <a:latin typeface="+mn-lt"/>
                <a:ea typeface="+mn-ea"/>
                <a:cs typeface="+mn-cs"/>
              </a:rPr>
              <a:t>type</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is</a:t>
            </a:r>
            <a:r>
              <a:rPr lang="en-US" sz="2200" kern="1200" spc="-45" dirty="0">
                <a:solidFill>
                  <a:schemeClr val="tx1"/>
                </a:solidFill>
                <a:latin typeface="+mn-lt"/>
                <a:ea typeface="+mn-ea"/>
                <a:cs typeface="+mn-cs"/>
              </a:rPr>
              <a:t> </a:t>
            </a:r>
            <a:r>
              <a:rPr lang="en-US" sz="2200" kern="1200" spc="-20" dirty="0">
                <a:solidFill>
                  <a:schemeClr val="tx1"/>
                </a:solidFill>
                <a:latin typeface="+mn-lt"/>
                <a:ea typeface="+mn-ea"/>
                <a:cs typeface="+mn-cs"/>
              </a:rPr>
              <a:t>referred</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to</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as</a:t>
            </a:r>
            <a:r>
              <a:rPr lang="en-US" sz="2200" kern="1200" spc="-25" dirty="0">
                <a:solidFill>
                  <a:schemeClr val="tx1"/>
                </a:solidFill>
                <a:latin typeface="+mn-lt"/>
                <a:ea typeface="+mn-ea"/>
                <a:cs typeface="+mn-cs"/>
              </a:rPr>
              <a:t> </a:t>
            </a:r>
            <a:r>
              <a:rPr lang="en-US" sz="2200" i="1" kern="1200" dirty="0">
                <a:solidFill>
                  <a:schemeClr val="tx1"/>
                </a:solidFill>
                <a:latin typeface="+mn-lt"/>
                <a:ea typeface="+mn-ea"/>
                <a:cs typeface="+mn-cs"/>
              </a:rPr>
              <a:t>horizontal</a:t>
            </a:r>
            <a:r>
              <a:rPr lang="en-US" sz="2200" i="1" kern="1200" spc="-40" dirty="0">
                <a:solidFill>
                  <a:schemeClr val="tx1"/>
                </a:solidFill>
                <a:latin typeface="+mn-lt"/>
                <a:ea typeface="+mn-ea"/>
                <a:cs typeface="+mn-cs"/>
              </a:rPr>
              <a:t> </a:t>
            </a:r>
            <a:r>
              <a:rPr lang="en-US" sz="2200" i="1" kern="1200" spc="-10" dirty="0">
                <a:solidFill>
                  <a:schemeClr val="tx1"/>
                </a:solidFill>
                <a:latin typeface="+mn-lt"/>
                <a:ea typeface="+mn-ea"/>
                <a:cs typeface="+mn-cs"/>
              </a:rPr>
              <a:t>scaling</a:t>
            </a:r>
            <a:endParaRPr lang="en-US" sz="2200" kern="1200" dirty="0">
              <a:solidFill>
                <a:schemeClr val="tx1"/>
              </a:solidFill>
              <a:latin typeface="+mn-lt"/>
              <a:ea typeface="+mn-ea"/>
              <a:cs typeface="+mn-cs"/>
            </a:endParaRPr>
          </a:p>
          <a:p>
            <a:pPr marL="698500" marR="5080" lvl="1" indent="-228600" algn="l" rtl="0">
              <a:lnSpc>
                <a:spcPct val="90000"/>
              </a:lnSpc>
              <a:spcBef>
                <a:spcPts val="495"/>
              </a:spcBef>
              <a:buFont typeface="Arial" panose="020B0604020202020204" pitchFamily="34" charset="0"/>
              <a:buChar char="•"/>
              <a:tabLst>
                <a:tab pos="698500" algn="l"/>
              </a:tabLst>
            </a:pPr>
            <a:r>
              <a:rPr lang="en-US" sz="2200" i="1" kern="1200" spc="-10" dirty="0">
                <a:solidFill>
                  <a:schemeClr val="tx1"/>
                </a:solidFill>
                <a:latin typeface="+mn-lt"/>
                <a:ea typeface="+mn-ea"/>
                <a:cs typeface="+mn-cs"/>
              </a:rPr>
              <a:t>Vertical</a:t>
            </a:r>
            <a:r>
              <a:rPr lang="en-US" sz="2200" i="1" kern="1200" spc="-45" dirty="0">
                <a:solidFill>
                  <a:schemeClr val="tx1"/>
                </a:solidFill>
                <a:latin typeface="+mn-lt"/>
                <a:ea typeface="+mn-ea"/>
                <a:cs typeface="+mn-cs"/>
              </a:rPr>
              <a:t> </a:t>
            </a:r>
            <a:r>
              <a:rPr lang="en-US" sz="2200" i="1" kern="1200" dirty="0">
                <a:solidFill>
                  <a:schemeClr val="tx1"/>
                </a:solidFill>
                <a:latin typeface="+mn-lt"/>
                <a:ea typeface="+mn-ea"/>
                <a:cs typeface="+mn-cs"/>
              </a:rPr>
              <a:t>Scaling</a:t>
            </a:r>
            <a:r>
              <a:rPr lang="en-US" sz="2200" i="1" kern="1200" spc="-55" dirty="0">
                <a:solidFill>
                  <a:schemeClr val="tx1"/>
                </a:solidFill>
                <a:latin typeface="+mn-lt"/>
                <a:ea typeface="+mn-ea"/>
                <a:cs typeface="+mn-cs"/>
              </a:rPr>
              <a:t> </a:t>
            </a:r>
            <a:r>
              <a:rPr lang="en-US" sz="2200" kern="1200" dirty="0">
                <a:solidFill>
                  <a:schemeClr val="tx1"/>
                </a:solidFill>
                <a:latin typeface="+mn-lt"/>
                <a:ea typeface="+mn-ea"/>
                <a:cs typeface="+mn-cs"/>
              </a:rPr>
              <a:t>–</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The</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replacement</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of</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an</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IT</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resources</a:t>
            </a:r>
            <a:r>
              <a:rPr lang="en-US" sz="2200" kern="1200" spc="-45" dirty="0">
                <a:solidFill>
                  <a:schemeClr val="tx1"/>
                </a:solidFill>
                <a:latin typeface="+mn-lt"/>
                <a:ea typeface="+mn-ea"/>
                <a:cs typeface="+mn-cs"/>
              </a:rPr>
              <a:t> </a:t>
            </a:r>
            <a:r>
              <a:rPr lang="en-US" sz="2200" kern="1200" dirty="0">
                <a:solidFill>
                  <a:schemeClr val="tx1"/>
                </a:solidFill>
                <a:latin typeface="+mn-lt"/>
                <a:ea typeface="+mn-ea"/>
                <a:cs typeface="+mn-cs"/>
              </a:rPr>
              <a:t>by</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another</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with</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higher</a:t>
            </a:r>
            <a:r>
              <a:rPr lang="en-US" sz="2200" kern="1200" spc="-40" dirty="0">
                <a:solidFill>
                  <a:schemeClr val="tx1"/>
                </a:solidFill>
                <a:latin typeface="+mn-lt"/>
                <a:ea typeface="+mn-ea"/>
                <a:cs typeface="+mn-cs"/>
              </a:rPr>
              <a:t> </a:t>
            </a:r>
            <a:r>
              <a:rPr lang="en-US" sz="2200" kern="1200" spc="-10" dirty="0">
                <a:solidFill>
                  <a:schemeClr val="tx1"/>
                </a:solidFill>
                <a:latin typeface="+mn-lt"/>
                <a:ea typeface="+mn-ea"/>
                <a:cs typeface="+mn-cs"/>
              </a:rPr>
              <a:t>(scale </a:t>
            </a:r>
            <a:r>
              <a:rPr lang="en-US" sz="2200" kern="1200" dirty="0">
                <a:solidFill>
                  <a:schemeClr val="tx1"/>
                </a:solidFill>
                <a:latin typeface="+mn-lt"/>
                <a:ea typeface="+mn-ea"/>
                <a:cs typeface="+mn-cs"/>
              </a:rPr>
              <a:t>up)</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or</a:t>
            </a:r>
            <a:r>
              <a:rPr lang="en-US" sz="2200" kern="1200" spc="-40" dirty="0">
                <a:solidFill>
                  <a:schemeClr val="tx1"/>
                </a:solidFill>
                <a:latin typeface="+mn-lt"/>
                <a:ea typeface="+mn-ea"/>
                <a:cs typeface="+mn-cs"/>
              </a:rPr>
              <a:t> </a:t>
            </a:r>
            <a:r>
              <a:rPr lang="en-US" sz="2200" kern="1200" dirty="0">
                <a:solidFill>
                  <a:schemeClr val="tx1"/>
                </a:solidFill>
                <a:latin typeface="+mn-lt"/>
                <a:ea typeface="+mn-ea"/>
                <a:cs typeface="+mn-cs"/>
              </a:rPr>
              <a:t>lower</a:t>
            </a:r>
            <a:r>
              <a:rPr lang="en-US" sz="2200" kern="1200" spc="-25" dirty="0">
                <a:solidFill>
                  <a:schemeClr val="tx1"/>
                </a:solidFill>
                <a:latin typeface="+mn-lt"/>
                <a:ea typeface="+mn-ea"/>
                <a:cs typeface="+mn-cs"/>
              </a:rPr>
              <a:t> </a:t>
            </a:r>
            <a:r>
              <a:rPr lang="en-US" sz="2200" kern="1200" dirty="0">
                <a:solidFill>
                  <a:schemeClr val="tx1"/>
                </a:solidFill>
                <a:latin typeface="+mn-lt"/>
                <a:ea typeface="+mn-ea"/>
                <a:cs typeface="+mn-cs"/>
              </a:rPr>
              <a:t>(scale</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down)</a:t>
            </a:r>
            <a:r>
              <a:rPr lang="en-US" sz="2200" kern="1200" spc="-40" dirty="0">
                <a:solidFill>
                  <a:schemeClr val="tx1"/>
                </a:solidFill>
                <a:latin typeface="+mn-lt"/>
                <a:ea typeface="+mn-ea"/>
                <a:cs typeface="+mn-cs"/>
              </a:rPr>
              <a:t> </a:t>
            </a:r>
            <a:r>
              <a:rPr lang="en-US" sz="2200" kern="1200" spc="-20" dirty="0">
                <a:solidFill>
                  <a:schemeClr val="tx1"/>
                </a:solidFill>
                <a:latin typeface="+mn-lt"/>
                <a:ea typeface="+mn-ea"/>
                <a:cs typeface="+mn-cs"/>
              </a:rPr>
              <a:t>capacity,</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is</a:t>
            </a:r>
            <a:r>
              <a:rPr lang="en-US" sz="2200" kern="1200" spc="-30" dirty="0">
                <a:solidFill>
                  <a:schemeClr val="tx1"/>
                </a:solidFill>
                <a:latin typeface="+mn-lt"/>
                <a:ea typeface="+mn-ea"/>
                <a:cs typeface="+mn-cs"/>
              </a:rPr>
              <a:t> </a:t>
            </a:r>
            <a:r>
              <a:rPr lang="en-US" sz="2200" kern="1200" spc="-20" dirty="0">
                <a:solidFill>
                  <a:schemeClr val="tx1"/>
                </a:solidFill>
                <a:latin typeface="+mn-lt"/>
                <a:ea typeface="+mn-ea"/>
                <a:cs typeface="+mn-cs"/>
              </a:rPr>
              <a:t>referred</a:t>
            </a:r>
            <a:r>
              <a:rPr lang="en-US" sz="2200" kern="1200" spc="-35" dirty="0">
                <a:solidFill>
                  <a:schemeClr val="tx1"/>
                </a:solidFill>
                <a:latin typeface="+mn-lt"/>
                <a:ea typeface="+mn-ea"/>
                <a:cs typeface="+mn-cs"/>
              </a:rPr>
              <a:t> </a:t>
            </a:r>
            <a:r>
              <a:rPr lang="en-US" sz="2200" kern="1200" dirty="0">
                <a:solidFill>
                  <a:schemeClr val="tx1"/>
                </a:solidFill>
                <a:latin typeface="+mn-lt"/>
                <a:ea typeface="+mn-ea"/>
                <a:cs typeface="+mn-cs"/>
              </a:rPr>
              <a:t>to</a:t>
            </a:r>
            <a:r>
              <a:rPr lang="en-US" sz="2200" kern="1200" spc="-30" dirty="0">
                <a:solidFill>
                  <a:schemeClr val="tx1"/>
                </a:solidFill>
                <a:latin typeface="+mn-lt"/>
                <a:ea typeface="+mn-ea"/>
                <a:cs typeface="+mn-cs"/>
              </a:rPr>
              <a:t> </a:t>
            </a:r>
            <a:r>
              <a:rPr lang="en-US" sz="2200" kern="1200" dirty="0">
                <a:solidFill>
                  <a:schemeClr val="tx1"/>
                </a:solidFill>
                <a:latin typeface="+mn-lt"/>
                <a:ea typeface="+mn-ea"/>
                <a:cs typeface="+mn-cs"/>
              </a:rPr>
              <a:t>as</a:t>
            </a:r>
            <a:r>
              <a:rPr lang="en-US" sz="2200" kern="1200" spc="-15" dirty="0">
                <a:solidFill>
                  <a:schemeClr val="tx1"/>
                </a:solidFill>
                <a:latin typeface="+mn-lt"/>
                <a:ea typeface="+mn-ea"/>
                <a:cs typeface="+mn-cs"/>
              </a:rPr>
              <a:t> </a:t>
            </a:r>
            <a:r>
              <a:rPr lang="en-US" sz="2200" i="1" kern="1200" dirty="0">
                <a:solidFill>
                  <a:schemeClr val="tx1"/>
                </a:solidFill>
                <a:latin typeface="+mn-lt"/>
                <a:ea typeface="+mn-ea"/>
                <a:cs typeface="+mn-cs"/>
              </a:rPr>
              <a:t>vertical</a:t>
            </a:r>
            <a:r>
              <a:rPr lang="en-US" sz="2200" i="1" kern="1200" spc="-30" dirty="0">
                <a:solidFill>
                  <a:schemeClr val="tx1"/>
                </a:solidFill>
                <a:latin typeface="+mn-lt"/>
                <a:ea typeface="+mn-ea"/>
                <a:cs typeface="+mn-cs"/>
              </a:rPr>
              <a:t> </a:t>
            </a:r>
            <a:r>
              <a:rPr lang="en-US" sz="2200" i="1" kern="1200" spc="-10" dirty="0">
                <a:solidFill>
                  <a:schemeClr val="tx1"/>
                </a:solidFill>
                <a:latin typeface="+mn-lt"/>
                <a:ea typeface="+mn-ea"/>
                <a:cs typeface="+mn-cs"/>
              </a:rPr>
              <a:t>scaling</a:t>
            </a:r>
            <a:endParaRPr lang="en-US" sz="2200" kern="1200" dirty="0">
              <a:solidFill>
                <a:schemeClr val="tx1"/>
              </a:solidFill>
              <a:latin typeface="+mn-lt"/>
              <a:ea typeface="+mn-ea"/>
              <a:cs typeface="+mn-cs"/>
            </a:endParaRPr>
          </a:p>
        </p:txBody>
      </p:sp>
      <p:pic>
        <p:nvPicPr>
          <p:cNvPr id="5" name="object 5"/>
          <p:cNvPicPr/>
          <p:nvPr/>
        </p:nvPicPr>
        <p:blipFill>
          <a:blip r:embed="rId2" cstate="print"/>
          <a:stretch>
            <a:fillRect/>
          </a:stretch>
        </p:blipFill>
        <p:spPr>
          <a:xfrm>
            <a:off x="7863840" y="677883"/>
            <a:ext cx="4014216" cy="2732568"/>
          </a:xfrm>
          <a:prstGeom prst="rect">
            <a:avLst/>
          </a:prstGeom>
        </p:spPr>
      </p:pic>
      <p:pic>
        <p:nvPicPr>
          <p:cNvPr id="4" name="object 4"/>
          <p:cNvPicPr/>
          <p:nvPr/>
        </p:nvPicPr>
        <p:blipFill>
          <a:blip r:embed="rId3" cstate="print"/>
          <a:stretch>
            <a:fillRect/>
          </a:stretch>
        </p:blipFill>
        <p:spPr>
          <a:xfrm>
            <a:off x="8006764" y="4079193"/>
            <a:ext cx="3710080" cy="2176272"/>
          </a:xfrm>
          <a:prstGeom prst="rect">
            <a:avLst/>
          </a:prstGeom>
        </p:spPr>
      </p:pic>
      <p:sp>
        <p:nvSpPr>
          <p:cNvPr id="7" name="object 7"/>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11</a:t>
            </a:fld>
            <a:endParaRPr lang="en-US" kern="1200" spc="-25">
              <a:solidFill>
                <a:schemeClr val="tx1">
                  <a:tint val="75000"/>
                </a:schemeClr>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572493" y="2071316"/>
            <a:ext cx="6713552" cy="4481884"/>
          </a:xfrm>
          <a:prstGeom prst="rect">
            <a:avLst/>
          </a:prstGeom>
        </p:spPr>
        <p:txBody>
          <a:bodyPr vert="horz" lIns="91440" tIns="45720" rIns="91440" bIns="45720" rtlCol="0" anchor="t">
            <a:normAutofit lnSpcReduction="10000"/>
          </a:bodyPr>
          <a:lstStyle/>
          <a:p>
            <a:pPr marL="240029" marR="68580" indent="-228600" algn="l" rtl="0">
              <a:lnSpc>
                <a:spcPct val="90000"/>
              </a:lnSpc>
              <a:spcBef>
                <a:spcPts val="965"/>
              </a:spcBef>
              <a:buFont typeface="Arial" panose="020B0604020202020204" pitchFamily="34" charset="0"/>
              <a:buChar char="•"/>
              <a:tabLst>
                <a:tab pos="241300" algn="l"/>
              </a:tabLst>
            </a:pPr>
            <a:r>
              <a:rPr lang="en-US" b="1" kern="1200" dirty="0">
                <a:solidFill>
                  <a:schemeClr val="tx1"/>
                </a:solidFill>
                <a:latin typeface="+mn-lt"/>
                <a:ea typeface="+mn-ea"/>
                <a:cs typeface="+mn-cs"/>
              </a:rPr>
              <a:t>Cloud</a:t>
            </a:r>
            <a:r>
              <a:rPr lang="en-US" b="1" kern="1200" spc="-40" dirty="0">
                <a:solidFill>
                  <a:schemeClr val="tx1"/>
                </a:solidFill>
                <a:latin typeface="+mn-lt"/>
                <a:ea typeface="+mn-ea"/>
                <a:cs typeface="+mn-cs"/>
              </a:rPr>
              <a:t> </a:t>
            </a:r>
            <a:r>
              <a:rPr lang="en-US" b="1" kern="1200" dirty="0">
                <a:solidFill>
                  <a:schemeClr val="tx1"/>
                </a:solidFill>
                <a:latin typeface="+mn-lt"/>
                <a:ea typeface="+mn-ea"/>
                <a:cs typeface="+mn-cs"/>
              </a:rPr>
              <a:t>Service:</a:t>
            </a:r>
            <a:r>
              <a:rPr lang="en-US" b="1" kern="1200" spc="-7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0" dirty="0">
                <a:solidFill>
                  <a:schemeClr val="tx1"/>
                </a:solidFill>
                <a:latin typeface="+mn-lt"/>
                <a:ea typeface="+mn-ea"/>
                <a:cs typeface="+mn-cs"/>
              </a:rPr>
              <a:t> </a:t>
            </a:r>
            <a:r>
              <a:rPr lang="en-US" i="1" kern="1200" dirty="0">
                <a:solidFill>
                  <a:schemeClr val="tx1"/>
                </a:solidFill>
                <a:latin typeface="+mn-lt"/>
                <a:ea typeface="+mn-ea"/>
                <a:cs typeface="+mn-cs"/>
              </a:rPr>
              <a:t>cloud</a:t>
            </a:r>
            <a:r>
              <a:rPr lang="en-US" i="1" kern="1200" spc="-35" dirty="0">
                <a:solidFill>
                  <a:schemeClr val="tx1"/>
                </a:solidFill>
                <a:latin typeface="+mn-lt"/>
                <a:ea typeface="+mn-ea"/>
                <a:cs typeface="+mn-cs"/>
              </a:rPr>
              <a:t> </a:t>
            </a:r>
            <a:r>
              <a:rPr lang="en-US" i="1" kern="1200" dirty="0">
                <a:solidFill>
                  <a:schemeClr val="tx1"/>
                </a:solidFill>
                <a:latin typeface="+mn-lt"/>
                <a:ea typeface="+mn-ea"/>
                <a:cs typeface="+mn-cs"/>
              </a:rPr>
              <a:t>service</a:t>
            </a:r>
            <a:r>
              <a:rPr lang="en-US" i="1" kern="1200" spc="-30" dirty="0">
                <a:solidFill>
                  <a:schemeClr val="tx1"/>
                </a:solidFill>
                <a:latin typeface="+mn-lt"/>
                <a:ea typeface="+mn-ea"/>
                <a:cs typeface="+mn-cs"/>
              </a:rPr>
              <a:t> </a:t>
            </a:r>
            <a:r>
              <a:rPr lang="en-US" kern="1200" dirty="0">
                <a:solidFill>
                  <a:schemeClr val="tx1"/>
                </a:solidFill>
                <a:latin typeface="+mn-lt"/>
                <a:ea typeface="+mn-ea"/>
                <a:cs typeface="+mn-cs"/>
              </a:rPr>
              <a:t>is</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any</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IT</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resource</a:t>
            </a:r>
            <a:r>
              <a:rPr lang="en-US" kern="1200" spc="-30" dirty="0">
                <a:solidFill>
                  <a:schemeClr val="tx1"/>
                </a:solidFill>
                <a:latin typeface="+mn-lt"/>
                <a:ea typeface="+mn-ea"/>
                <a:cs typeface="+mn-cs"/>
              </a:rPr>
              <a:t> </a:t>
            </a:r>
            <a:r>
              <a:rPr lang="en-US" kern="1200" dirty="0">
                <a:solidFill>
                  <a:schemeClr val="tx1"/>
                </a:solidFill>
                <a:latin typeface="+mn-lt"/>
                <a:ea typeface="+mn-ea"/>
                <a:cs typeface="+mn-cs"/>
              </a:rPr>
              <a:t>that</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is</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made</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remotely</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accessible </a:t>
            </a:r>
            <a:r>
              <a:rPr lang="en-US" kern="1200" dirty="0">
                <a:solidFill>
                  <a:schemeClr val="tx1"/>
                </a:solidFill>
                <a:latin typeface="+mn-lt"/>
                <a:ea typeface="+mn-ea"/>
                <a:cs typeface="+mn-cs"/>
              </a:rPr>
              <a:t>via</a:t>
            </a:r>
            <a:r>
              <a:rPr lang="en-US" kern="1200" spc="-1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15" dirty="0">
                <a:solidFill>
                  <a:schemeClr val="tx1"/>
                </a:solidFill>
                <a:latin typeface="+mn-lt"/>
                <a:ea typeface="+mn-ea"/>
                <a:cs typeface="+mn-cs"/>
              </a:rPr>
              <a:t> </a:t>
            </a:r>
            <a:r>
              <a:rPr lang="en-US" kern="1200" spc="-10" dirty="0">
                <a:solidFill>
                  <a:schemeClr val="tx1"/>
                </a:solidFill>
                <a:latin typeface="+mn-lt"/>
                <a:ea typeface="+mn-ea"/>
                <a:cs typeface="+mn-cs"/>
              </a:rPr>
              <a:t>cloud.</a:t>
            </a:r>
            <a:endParaRPr lang="en-US" kern="1200" dirty="0">
              <a:solidFill>
                <a:schemeClr val="tx1"/>
              </a:solidFill>
              <a:latin typeface="+mn-lt"/>
              <a:ea typeface="+mn-ea"/>
              <a:cs typeface="+mn-cs"/>
            </a:endParaRPr>
          </a:p>
          <a:p>
            <a:pPr marL="240029" marR="5080" indent="-228600" algn="l" rtl="0">
              <a:lnSpc>
                <a:spcPct val="90000"/>
              </a:lnSpc>
              <a:spcBef>
                <a:spcPts val="1000"/>
              </a:spcBef>
              <a:buFont typeface="Arial" panose="020B0604020202020204" pitchFamily="34" charset="0"/>
              <a:buChar char="•"/>
              <a:tabLst>
                <a:tab pos="241300" algn="l"/>
              </a:tabLst>
            </a:pPr>
            <a:r>
              <a:rPr lang="en-US" b="1" kern="1200" dirty="0">
                <a:solidFill>
                  <a:schemeClr val="tx1"/>
                </a:solidFill>
                <a:latin typeface="+mn-lt"/>
                <a:ea typeface="+mn-ea"/>
                <a:cs typeface="+mn-cs"/>
              </a:rPr>
              <a:t>Cloud</a:t>
            </a:r>
            <a:r>
              <a:rPr lang="en-US" b="1" kern="1200" spc="-55" dirty="0">
                <a:solidFill>
                  <a:schemeClr val="tx1"/>
                </a:solidFill>
                <a:latin typeface="+mn-lt"/>
                <a:ea typeface="+mn-ea"/>
                <a:cs typeface="+mn-cs"/>
              </a:rPr>
              <a:t> </a:t>
            </a:r>
            <a:r>
              <a:rPr lang="en-US" b="1" kern="1200" dirty="0">
                <a:solidFill>
                  <a:schemeClr val="tx1"/>
                </a:solidFill>
                <a:latin typeface="+mn-lt"/>
                <a:ea typeface="+mn-ea"/>
                <a:cs typeface="+mn-cs"/>
              </a:rPr>
              <a:t>Service</a:t>
            </a:r>
            <a:r>
              <a:rPr lang="en-US" b="1" kern="1200" spc="-75" dirty="0">
                <a:solidFill>
                  <a:schemeClr val="tx1"/>
                </a:solidFill>
                <a:latin typeface="+mn-lt"/>
                <a:ea typeface="+mn-ea"/>
                <a:cs typeface="+mn-cs"/>
              </a:rPr>
              <a:t> </a:t>
            </a:r>
            <a:r>
              <a:rPr lang="en-US" b="1" kern="1200" dirty="0">
                <a:solidFill>
                  <a:schemeClr val="tx1"/>
                </a:solidFill>
                <a:latin typeface="+mn-lt"/>
                <a:ea typeface="+mn-ea"/>
                <a:cs typeface="+mn-cs"/>
              </a:rPr>
              <a:t>Consumer:</a:t>
            </a:r>
            <a:r>
              <a:rPr lang="en-US" b="1" kern="1200" spc="-70"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45" dirty="0">
                <a:solidFill>
                  <a:schemeClr val="tx1"/>
                </a:solidFill>
                <a:latin typeface="+mn-lt"/>
                <a:ea typeface="+mn-ea"/>
                <a:cs typeface="+mn-cs"/>
              </a:rPr>
              <a:t> </a:t>
            </a:r>
            <a:r>
              <a:rPr lang="en-US" i="1" kern="1200" dirty="0">
                <a:solidFill>
                  <a:schemeClr val="tx1"/>
                </a:solidFill>
                <a:latin typeface="+mn-lt"/>
                <a:ea typeface="+mn-ea"/>
                <a:cs typeface="+mn-cs"/>
              </a:rPr>
              <a:t>cloud</a:t>
            </a:r>
            <a:r>
              <a:rPr lang="en-US" i="1" kern="1200" spc="-55" dirty="0">
                <a:solidFill>
                  <a:schemeClr val="tx1"/>
                </a:solidFill>
                <a:latin typeface="+mn-lt"/>
                <a:ea typeface="+mn-ea"/>
                <a:cs typeface="+mn-cs"/>
              </a:rPr>
              <a:t> </a:t>
            </a:r>
            <a:r>
              <a:rPr lang="en-US" i="1" kern="1200" dirty="0">
                <a:solidFill>
                  <a:schemeClr val="tx1"/>
                </a:solidFill>
                <a:latin typeface="+mn-lt"/>
                <a:ea typeface="+mn-ea"/>
                <a:cs typeface="+mn-cs"/>
              </a:rPr>
              <a:t>service</a:t>
            </a:r>
            <a:r>
              <a:rPr lang="en-US" i="1" kern="1200" spc="-50" dirty="0">
                <a:solidFill>
                  <a:schemeClr val="tx1"/>
                </a:solidFill>
                <a:latin typeface="+mn-lt"/>
                <a:ea typeface="+mn-ea"/>
                <a:cs typeface="+mn-cs"/>
              </a:rPr>
              <a:t> </a:t>
            </a:r>
            <a:r>
              <a:rPr lang="en-US" i="1" kern="1200" dirty="0">
                <a:solidFill>
                  <a:schemeClr val="tx1"/>
                </a:solidFill>
                <a:latin typeface="+mn-lt"/>
                <a:ea typeface="+mn-ea"/>
                <a:cs typeface="+mn-cs"/>
              </a:rPr>
              <a:t>consumer</a:t>
            </a:r>
            <a:r>
              <a:rPr lang="en-US" i="1" kern="1200" spc="-30" dirty="0">
                <a:solidFill>
                  <a:schemeClr val="tx1"/>
                </a:solidFill>
                <a:latin typeface="+mn-lt"/>
                <a:ea typeface="+mn-ea"/>
                <a:cs typeface="+mn-cs"/>
              </a:rPr>
              <a:t> </a:t>
            </a:r>
            <a:r>
              <a:rPr lang="en-US" kern="1200" dirty="0">
                <a:solidFill>
                  <a:schemeClr val="tx1"/>
                </a:solidFill>
                <a:latin typeface="+mn-lt"/>
                <a:ea typeface="+mn-ea"/>
                <a:cs typeface="+mn-cs"/>
              </a:rPr>
              <a:t>is</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70" dirty="0">
                <a:solidFill>
                  <a:schemeClr val="tx1"/>
                </a:solidFill>
                <a:latin typeface="+mn-lt"/>
                <a:ea typeface="+mn-ea"/>
                <a:cs typeface="+mn-cs"/>
              </a:rPr>
              <a:t> </a:t>
            </a:r>
            <a:r>
              <a:rPr lang="en-US" kern="1200" spc="-10" dirty="0">
                <a:solidFill>
                  <a:schemeClr val="tx1"/>
                </a:solidFill>
                <a:latin typeface="+mn-lt"/>
                <a:ea typeface="+mn-ea"/>
                <a:cs typeface="+mn-cs"/>
              </a:rPr>
              <a:t>temporary</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runtime</a:t>
            </a:r>
            <a:r>
              <a:rPr lang="en-US" kern="1200" spc="-65" dirty="0">
                <a:solidFill>
                  <a:schemeClr val="tx1"/>
                </a:solidFill>
                <a:latin typeface="+mn-lt"/>
                <a:ea typeface="+mn-ea"/>
                <a:cs typeface="+mn-cs"/>
              </a:rPr>
              <a:t> </a:t>
            </a:r>
            <a:r>
              <a:rPr lang="en-US" kern="1200" spc="-20" dirty="0">
                <a:solidFill>
                  <a:schemeClr val="tx1"/>
                </a:solidFill>
                <a:latin typeface="+mn-lt"/>
                <a:ea typeface="+mn-ea"/>
                <a:cs typeface="+mn-cs"/>
              </a:rPr>
              <a:t>role </a:t>
            </a:r>
            <a:r>
              <a:rPr lang="en-US" kern="1200" dirty="0">
                <a:solidFill>
                  <a:schemeClr val="tx1"/>
                </a:solidFill>
                <a:latin typeface="+mn-lt"/>
                <a:ea typeface="+mn-ea"/>
                <a:cs typeface="+mn-cs"/>
              </a:rPr>
              <a:t>assumed</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by</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software</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program</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when</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it</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accesses</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service.</a:t>
            </a:r>
            <a:endParaRPr lang="en-US" kern="1200" dirty="0">
              <a:solidFill>
                <a:schemeClr val="tx1"/>
              </a:solidFill>
              <a:latin typeface="+mn-lt"/>
              <a:ea typeface="+mn-ea"/>
              <a:cs typeface="+mn-cs"/>
            </a:endParaRPr>
          </a:p>
          <a:p>
            <a:pPr marL="240029" indent="-228600" algn="l" rtl="0">
              <a:lnSpc>
                <a:spcPct val="90000"/>
              </a:lnSpc>
              <a:spcBef>
                <a:spcPts val="145"/>
              </a:spcBef>
              <a:buFont typeface="Arial" panose="020B0604020202020204" pitchFamily="34" charset="0"/>
              <a:buChar char="•"/>
              <a:tabLst>
                <a:tab pos="240029" algn="l"/>
              </a:tabLst>
            </a:pPr>
            <a:r>
              <a:rPr lang="en-US" b="1" kern="1200" dirty="0">
                <a:solidFill>
                  <a:schemeClr val="tx1"/>
                </a:solidFill>
                <a:latin typeface="+mn-lt"/>
                <a:ea typeface="+mn-ea"/>
                <a:cs typeface="+mn-cs"/>
              </a:rPr>
              <a:t>Cloud</a:t>
            </a:r>
            <a:r>
              <a:rPr lang="en-US" b="1" kern="1200" spc="-35" dirty="0">
                <a:solidFill>
                  <a:schemeClr val="tx1"/>
                </a:solidFill>
                <a:latin typeface="+mn-lt"/>
                <a:ea typeface="+mn-ea"/>
                <a:cs typeface="+mn-cs"/>
              </a:rPr>
              <a:t> </a:t>
            </a:r>
            <a:r>
              <a:rPr lang="en-US" b="1" kern="1200" dirty="0">
                <a:solidFill>
                  <a:schemeClr val="tx1"/>
                </a:solidFill>
                <a:latin typeface="+mn-lt"/>
                <a:ea typeface="+mn-ea"/>
                <a:cs typeface="+mn-cs"/>
              </a:rPr>
              <a:t>Service</a:t>
            </a:r>
            <a:r>
              <a:rPr lang="en-US" b="1" kern="1200" spc="-60" dirty="0">
                <a:solidFill>
                  <a:schemeClr val="tx1"/>
                </a:solidFill>
                <a:latin typeface="+mn-lt"/>
                <a:ea typeface="+mn-ea"/>
                <a:cs typeface="+mn-cs"/>
              </a:rPr>
              <a:t> </a:t>
            </a:r>
            <a:r>
              <a:rPr lang="en-US" b="1" kern="1200" dirty="0">
                <a:solidFill>
                  <a:schemeClr val="tx1"/>
                </a:solidFill>
                <a:latin typeface="+mn-lt"/>
                <a:ea typeface="+mn-ea"/>
                <a:cs typeface="+mn-cs"/>
              </a:rPr>
              <a:t>Owner:</a:t>
            </a:r>
            <a:r>
              <a:rPr lang="en-US" b="1" kern="1200" spc="-50"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20" dirty="0">
                <a:solidFill>
                  <a:schemeClr val="tx1"/>
                </a:solidFill>
                <a:latin typeface="+mn-lt"/>
                <a:ea typeface="+mn-ea"/>
                <a:cs typeface="+mn-cs"/>
              </a:rPr>
              <a:t> </a:t>
            </a:r>
            <a:r>
              <a:rPr lang="en-US" kern="1200" dirty="0">
                <a:solidFill>
                  <a:schemeClr val="tx1"/>
                </a:solidFill>
                <a:latin typeface="+mn-lt"/>
                <a:ea typeface="+mn-ea"/>
                <a:cs typeface="+mn-cs"/>
              </a:rPr>
              <a:t>person</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or</a:t>
            </a:r>
            <a:r>
              <a:rPr lang="en-US" kern="1200" spc="-50" dirty="0">
                <a:solidFill>
                  <a:schemeClr val="tx1"/>
                </a:solidFill>
                <a:latin typeface="+mn-lt"/>
                <a:ea typeface="+mn-ea"/>
                <a:cs typeface="+mn-cs"/>
              </a:rPr>
              <a:t> </a:t>
            </a:r>
            <a:r>
              <a:rPr lang="en-US" kern="1200" spc="-10" dirty="0">
                <a:solidFill>
                  <a:schemeClr val="tx1"/>
                </a:solidFill>
                <a:latin typeface="+mn-lt"/>
                <a:ea typeface="+mn-ea"/>
                <a:cs typeface="+mn-cs"/>
              </a:rPr>
              <a:t>organization</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that</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legally</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owns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35" dirty="0">
                <a:solidFill>
                  <a:schemeClr val="tx1"/>
                </a:solidFill>
                <a:latin typeface="+mn-lt"/>
                <a:ea typeface="+mn-ea"/>
                <a:cs typeface="+mn-cs"/>
              </a:rPr>
              <a:t> </a:t>
            </a:r>
            <a:r>
              <a:rPr lang="en-US" kern="1200" spc="-10" dirty="0">
                <a:solidFill>
                  <a:schemeClr val="tx1"/>
                </a:solidFill>
                <a:latin typeface="+mn-lt"/>
                <a:ea typeface="+mn-ea"/>
                <a:cs typeface="+mn-cs"/>
              </a:rPr>
              <a:t>cloud </a:t>
            </a:r>
            <a:r>
              <a:rPr lang="en-US" kern="1200" dirty="0">
                <a:solidFill>
                  <a:schemeClr val="tx1"/>
                </a:solidFill>
                <a:latin typeface="+mn-lt"/>
                <a:ea typeface="+mn-ea"/>
                <a:cs typeface="+mn-cs"/>
              </a:rPr>
              <a:t>service</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is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called</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55" dirty="0">
                <a:solidFill>
                  <a:schemeClr val="tx1"/>
                </a:solidFill>
                <a:latin typeface="+mn-lt"/>
                <a:ea typeface="+mn-ea"/>
                <a:cs typeface="+mn-cs"/>
              </a:rPr>
              <a:t> </a:t>
            </a:r>
            <a:r>
              <a:rPr lang="en-US" i="1" kern="1200" dirty="0">
                <a:solidFill>
                  <a:schemeClr val="tx1"/>
                </a:solidFill>
                <a:latin typeface="+mn-lt"/>
                <a:ea typeface="+mn-ea"/>
                <a:cs typeface="+mn-cs"/>
              </a:rPr>
              <a:t>cloud</a:t>
            </a:r>
            <a:r>
              <a:rPr lang="en-US" i="1" kern="1200" spc="-45" dirty="0">
                <a:solidFill>
                  <a:schemeClr val="tx1"/>
                </a:solidFill>
                <a:latin typeface="+mn-lt"/>
                <a:ea typeface="+mn-ea"/>
                <a:cs typeface="+mn-cs"/>
              </a:rPr>
              <a:t> </a:t>
            </a:r>
            <a:r>
              <a:rPr lang="en-US" i="1" kern="1200" dirty="0">
                <a:solidFill>
                  <a:schemeClr val="tx1"/>
                </a:solidFill>
                <a:latin typeface="+mn-lt"/>
                <a:ea typeface="+mn-ea"/>
                <a:cs typeface="+mn-cs"/>
              </a:rPr>
              <a:t>service</a:t>
            </a:r>
            <a:r>
              <a:rPr lang="en-US" i="1" kern="1200" spc="-40" dirty="0">
                <a:solidFill>
                  <a:schemeClr val="tx1"/>
                </a:solidFill>
                <a:latin typeface="+mn-lt"/>
                <a:ea typeface="+mn-ea"/>
                <a:cs typeface="+mn-cs"/>
              </a:rPr>
              <a:t> </a:t>
            </a:r>
            <a:r>
              <a:rPr lang="en-US" i="1" kern="1200" spc="-10" dirty="0">
                <a:solidFill>
                  <a:schemeClr val="tx1"/>
                </a:solidFill>
                <a:latin typeface="+mn-lt"/>
                <a:ea typeface="+mn-ea"/>
                <a:cs typeface="+mn-cs"/>
              </a:rPr>
              <a:t>owner</a:t>
            </a:r>
            <a:r>
              <a:rPr lang="en-US" kern="1200" spc="-10" dirty="0">
                <a:solidFill>
                  <a:schemeClr val="tx1"/>
                </a:solidFill>
                <a:latin typeface="+mn-lt"/>
                <a:ea typeface="+mn-ea"/>
                <a:cs typeface="+mn-cs"/>
              </a:rPr>
              <a:t>.</a:t>
            </a:r>
            <a:endParaRPr lang="en-US" kern="1200" dirty="0">
              <a:solidFill>
                <a:schemeClr val="tx1"/>
              </a:solidFill>
              <a:latin typeface="+mn-lt"/>
              <a:ea typeface="+mn-ea"/>
              <a:cs typeface="+mn-cs"/>
            </a:endParaRPr>
          </a:p>
          <a:p>
            <a:pPr marL="240029" marR="904875" indent="-228600" algn="l" rtl="0">
              <a:lnSpc>
                <a:spcPct val="90000"/>
              </a:lnSpc>
              <a:spcBef>
                <a:spcPts val="994"/>
              </a:spcBef>
              <a:buFont typeface="Arial" panose="020B0604020202020204" pitchFamily="34" charset="0"/>
              <a:buChar char="•"/>
              <a:tabLst>
                <a:tab pos="241300" algn="l"/>
              </a:tabLst>
            </a:pPr>
            <a:r>
              <a:rPr lang="en-US" b="1" kern="1200" dirty="0">
                <a:solidFill>
                  <a:schemeClr val="tx1"/>
                </a:solidFill>
                <a:latin typeface="+mn-lt"/>
                <a:ea typeface="+mn-ea"/>
                <a:cs typeface="+mn-cs"/>
              </a:rPr>
              <a:t>Cloud</a:t>
            </a:r>
            <a:r>
              <a:rPr lang="en-US" b="1" kern="1200" spc="-55" dirty="0">
                <a:solidFill>
                  <a:schemeClr val="tx1"/>
                </a:solidFill>
                <a:latin typeface="+mn-lt"/>
                <a:ea typeface="+mn-ea"/>
                <a:cs typeface="+mn-cs"/>
              </a:rPr>
              <a:t> </a:t>
            </a:r>
            <a:r>
              <a:rPr lang="en-US" b="1" kern="1200" dirty="0">
                <a:solidFill>
                  <a:schemeClr val="tx1"/>
                </a:solidFill>
                <a:latin typeface="+mn-lt"/>
                <a:ea typeface="+mn-ea"/>
                <a:cs typeface="+mn-cs"/>
              </a:rPr>
              <a:t>Resource</a:t>
            </a:r>
            <a:r>
              <a:rPr lang="en-US" b="1" kern="1200" spc="-70" dirty="0">
                <a:solidFill>
                  <a:schemeClr val="tx1"/>
                </a:solidFill>
                <a:latin typeface="+mn-lt"/>
                <a:ea typeface="+mn-ea"/>
                <a:cs typeface="+mn-cs"/>
              </a:rPr>
              <a:t> </a:t>
            </a:r>
            <a:r>
              <a:rPr lang="en-US" b="1" kern="1200" spc="-10" dirty="0">
                <a:solidFill>
                  <a:schemeClr val="tx1"/>
                </a:solidFill>
                <a:latin typeface="+mn-lt"/>
                <a:ea typeface="+mn-ea"/>
                <a:cs typeface="+mn-cs"/>
              </a:rPr>
              <a:t>Administrator:</a:t>
            </a:r>
            <a:r>
              <a:rPr lang="en-US" b="1" kern="1200" spc="-80" dirty="0">
                <a:solidFill>
                  <a:schemeClr val="tx1"/>
                </a:solidFill>
                <a:latin typeface="+mn-lt"/>
                <a:ea typeface="+mn-ea"/>
                <a:cs typeface="+mn-cs"/>
              </a:rPr>
              <a:t> </a:t>
            </a:r>
            <a:r>
              <a:rPr lang="en-US" i="1" kern="1200" dirty="0">
                <a:solidFill>
                  <a:schemeClr val="tx1"/>
                </a:solidFill>
                <a:latin typeface="+mn-lt"/>
                <a:ea typeface="+mn-ea"/>
                <a:cs typeface="+mn-cs"/>
              </a:rPr>
              <a:t>T</a:t>
            </a:r>
            <a:r>
              <a:rPr lang="en-US" kern="1200" dirty="0">
                <a:solidFill>
                  <a:schemeClr val="tx1"/>
                </a:solidFill>
                <a:latin typeface="+mn-lt"/>
                <a:ea typeface="+mn-ea"/>
                <a:cs typeface="+mn-cs"/>
              </a:rPr>
              <a:t>he</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person</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or</a:t>
            </a:r>
            <a:r>
              <a:rPr lang="en-US" kern="1200" spc="-50" dirty="0">
                <a:solidFill>
                  <a:schemeClr val="tx1"/>
                </a:solidFill>
                <a:latin typeface="+mn-lt"/>
                <a:ea typeface="+mn-ea"/>
                <a:cs typeface="+mn-cs"/>
              </a:rPr>
              <a:t> </a:t>
            </a:r>
            <a:r>
              <a:rPr lang="en-US" kern="1200" spc="-10" dirty="0">
                <a:solidFill>
                  <a:schemeClr val="tx1"/>
                </a:solidFill>
                <a:latin typeface="+mn-lt"/>
                <a:ea typeface="+mn-ea"/>
                <a:cs typeface="+mn-cs"/>
              </a:rPr>
              <a:t>organization</a:t>
            </a:r>
            <a:r>
              <a:rPr lang="en-US" kern="1200" spc="-65" dirty="0">
                <a:solidFill>
                  <a:schemeClr val="tx1"/>
                </a:solidFill>
                <a:latin typeface="+mn-lt"/>
                <a:ea typeface="+mn-ea"/>
                <a:cs typeface="+mn-cs"/>
              </a:rPr>
              <a:t> </a:t>
            </a:r>
            <a:r>
              <a:rPr lang="en-US" kern="1200" spc="-10" dirty="0">
                <a:solidFill>
                  <a:schemeClr val="tx1"/>
                </a:solidFill>
                <a:latin typeface="+mn-lt"/>
                <a:ea typeface="+mn-ea"/>
                <a:cs typeface="+mn-cs"/>
              </a:rPr>
              <a:t>responsible</a:t>
            </a:r>
            <a:r>
              <a:rPr lang="en-US" kern="1200" spc="-45" dirty="0">
                <a:solidFill>
                  <a:schemeClr val="tx1"/>
                </a:solidFill>
                <a:latin typeface="+mn-lt"/>
                <a:ea typeface="+mn-ea"/>
                <a:cs typeface="+mn-cs"/>
              </a:rPr>
              <a:t> </a:t>
            </a:r>
            <a:r>
              <a:rPr lang="en-US" kern="1200" spc="-25" dirty="0">
                <a:solidFill>
                  <a:schemeClr val="tx1"/>
                </a:solidFill>
                <a:latin typeface="+mn-lt"/>
                <a:ea typeface="+mn-ea"/>
                <a:cs typeface="+mn-cs"/>
              </a:rPr>
              <a:t>for 	</a:t>
            </a:r>
            <a:r>
              <a:rPr lang="en-US" kern="1200" dirty="0">
                <a:solidFill>
                  <a:schemeClr val="tx1"/>
                </a:solidFill>
                <a:latin typeface="+mn-lt"/>
                <a:ea typeface="+mn-ea"/>
                <a:cs typeface="+mn-cs"/>
              </a:rPr>
              <a:t>administering</a:t>
            </a:r>
            <a:r>
              <a:rPr lang="en-US" kern="1200" spc="-70"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cloud-</a:t>
            </a:r>
            <a:r>
              <a:rPr lang="en-US" kern="1200" dirty="0">
                <a:solidFill>
                  <a:schemeClr val="tx1"/>
                </a:solidFill>
                <a:latin typeface="+mn-lt"/>
                <a:ea typeface="+mn-ea"/>
                <a:cs typeface="+mn-cs"/>
              </a:rPr>
              <a:t>based</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IT</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resource</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(including</a:t>
            </a:r>
            <a:r>
              <a:rPr lang="en-US" kern="1200" spc="-70"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services).</a:t>
            </a:r>
            <a:endParaRPr lang="en-US" kern="1200" dirty="0">
              <a:solidFill>
                <a:schemeClr val="tx1"/>
              </a:solidFill>
              <a:latin typeface="+mn-lt"/>
              <a:ea typeface="+mn-ea"/>
              <a:cs typeface="+mn-cs"/>
            </a:endParaRPr>
          </a:p>
          <a:p>
            <a:pPr marL="240029" marR="115570" indent="-228600" algn="l" rtl="0">
              <a:lnSpc>
                <a:spcPct val="90000"/>
              </a:lnSpc>
              <a:spcBef>
                <a:spcPts val="990"/>
              </a:spcBef>
              <a:buFont typeface="Arial" panose="020B0604020202020204" pitchFamily="34" charset="0"/>
              <a:buChar char="•"/>
              <a:tabLst>
                <a:tab pos="241300" algn="l"/>
              </a:tabLst>
            </a:pPr>
            <a:r>
              <a:rPr lang="en-US" b="1" kern="1200" dirty="0">
                <a:solidFill>
                  <a:schemeClr val="tx1"/>
                </a:solidFill>
                <a:latin typeface="+mn-lt"/>
                <a:ea typeface="+mn-ea"/>
                <a:cs typeface="+mn-cs"/>
              </a:rPr>
              <a:t>Cloud</a:t>
            </a:r>
            <a:r>
              <a:rPr lang="en-US" b="1" kern="1200" spc="-30" dirty="0">
                <a:solidFill>
                  <a:schemeClr val="tx1"/>
                </a:solidFill>
                <a:latin typeface="+mn-lt"/>
                <a:ea typeface="+mn-ea"/>
                <a:cs typeface="+mn-cs"/>
              </a:rPr>
              <a:t> </a:t>
            </a:r>
            <a:r>
              <a:rPr lang="en-US" b="1" kern="1200" spc="-10" dirty="0">
                <a:solidFill>
                  <a:schemeClr val="tx1"/>
                </a:solidFill>
                <a:latin typeface="+mn-lt"/>
                <a:ea typeface="+mn-ea"/>
                <a:cs typeface="+mn-cs"/>
              </a:rPr>
              <a:t>Broker:</a:t>
            </a:r>
            <a:r>
              <a:rPr lang="en-US" b="1" kern="1200" spc="-70" dirty="0">
                <a:solidFill>
                  <a:schemeClr val="tx1"/>
                </a:solidFill>
                <a:latin typeface="+mn-lt"/>
                <a:ea typeface="+mn-ea"/>
                <a:cs typeface="+mn-cs"/>
              </a:rPr>
              <a:t> </a:t>
            </a:r>
            <a:r>
              <a:rPr lang="en-US" kern="1200" dirty="0">
                <a:solidFill>
                  <a:schemeClr val="tx1"/>
                </a:solidFill>
                <a:latin typeface="+mn-lt"/>
                <a:ea typeface="+mn-ea"/>
                <a:cs typeface="+mn-cs"/>
              </a:rPr>
              <a:t>This</a:t>
            </a:r>
            <a:r>
              <a:rPr lang="en-US" kern="1200" spc="-25" dirty="0">
                <a:solidFill>
                  <a:schemeClr val="tx1"/>
                </a:solidFill>
                <a:latin typeface="+mn-lt"/>
                <a:ea typeface="+mn-ea"/>
                <a:cs typeface="+mn-cs"/>
              </a:rPr>
              <a:t> </a:t>
            </a:r>
            <a:r>
              <a:rPr lang="en-US" kern="1200" dirty="0">
                <a:solidFill>
                  <a:schemeClr val="tx1"/>
                </a:solidFill>
                <a:latin typeface="+mn-lt"/>
                <a:ea typeface="+mn-ea"/>
                <a:cs typeface="+mn-cs"/>
              </a:rPr>
              <a:t>role</a:t>
            </a:r>
            <a:r>
              <a:rPr lang="en-US" kern="1200" spc="-25" dirty="0">
                <a:solidFill>
                  <a:schemeClr val="tx1"/>
                </a:solidFill>
                <a:latin typeface="+mn-lt"/>
                <a:ea typeface="+mn-ea"/>
                <a:cs typeface="+mn-cs"/>
              </a:rPr>
              <a:t> </a:t>
            </a:r>
            <a:r>
              <a:rPr lang="en-US" kern="1200" dirty="0">
                <a:solidFill>
                  <a:schemeClr val="tx1"/>
                </a:solidFill>
                <a:latin typeface="+mn-lt"/>
                <a:ea typeface="+mn-ea"/>
                <a:cs typeface="+mn-cs"/>
              </a:rPr>
              <a:t>is</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assumed</a:t>
            </a:r>
            <a:r>
              <a:rPr lang="en-US" kern="1200" spc="-30" dirty="0">
                <a:solidFill>
                  <a:schemeClr val="tx1"/>
                </a:solidFill>
                <a:latin typeface="+mn-lt"/>
                <a:ea typeface="+mn-ea"/>
                <a:cs typeface="+mn-cs"/>
              </a:rPr>
              <a:t> </a:t>
            </a:r>
            <a:r>
              <a:rPr lang="en-US" kern="1200" dirty="0">
                <a:solidFill>
                  <a:schemeClr val="tx1"/>
                </a:solidFill>
                <a:latin typeface="+mn-lt"/>
                <a:ea typeface="+mn-ea"/>
                <a:cs typeface="+mn-cs"/>
              </a:rPr>
              <a:t>by</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party</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that</a:t>
            </a:r>
            <a:r>
              <a:rPr lang="en-US" kern="1200" spc="-25" dirty="0">
                <a:solidFill>
                  <a:schemeClr val="tx1"/>
                </a:solidFill>
                <a:latin typeface="+mn-lt"/>
                <a:ea typeface="+mn-ea"/>
                <a:cs typeface="+mn-cs"/>
              </a:rPr>
              <a:t> </a:t>
            </a:r>
            <a:r>
              <a:rPr lang="en-US" kern="1200" dirty="0">
                <a:solidFill>
                  <a:schemeClr val="tx1"/>
                </a:solidFill>
                <a:latin typeface="+mn-lt"/>
                <a:ea typeface="+mn-ea"/>
                <a:cs typeface="+mn-cs"/>
              </a:rPr>
              <a:t>assumes</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30" dirty="0">
                <a:solidFill>
                  <a:schemeClr val="tx1"/>
                </a:solidFill>
                <a:latin typeface="+mn-lt"/>
                <a:ea typeface="+mn-ea"/>
                <a:cs typeface="+mn-cs"/>
              </a:rPr>
              <a:t> </a:t>
            </a:r>
            <a:r>
              <a:rPr lang="en-US" kern="1200" dirty="0">
                <a:solidFill>
                  <a:schemeClr val="tx1"/>
                </a:solidFill>
                <a:latin typeface="+mn-lt"/>
                <a:ea typeface="+mn-ea"/>
                <a:cs typeface="+mn-cs"/>
              </a:rPr>
              <a:t>responsibility</a:t>
            </a:r>
            <a:r>
              <a:rPr lang="en-US" kern="1200" spc="-45" dirty="0">
                <a:solidFill>
                  <a:schemeClr val="tx1"/>
                </a:solidFill>
                <a:latin typeface="+mn-lt"/>
                <a:ea typeface="+mn-ea"/>
                <a:cs typeface="+mn-cs"/>
              </a:rPr>
              <a:t> </a:t>
            </a:r>
            <a:r>
              <a:rPr lang="en-US" kern="1200" spc="-25" dirty="0">
                <a:solidFill>
                  <a:schemeClr val="tx1"/>
                </a:solidFill>
                <a:latin typeface="+mn-lt"/>
                <a:ea typeface="+mn-ea"/>
                <a:cs typeface="+mn-cs"/>
              </a:rPr>
              <a:t>of 	</a:t>
            </a:r>
            <a:r>
              <a:rPr lang="en-US" kern="1200" dirty="0">
                <a:solidFill>
                  <a:schemeClr val="tx1"/>
                </a:solidFill>
                <a:latin typeface="+mn-lt"/>
                <a:ea typeface="+mn-ea"/>
                <a:cs typeface="+mn-cs"/>
              </a:rPr>
              <a:t>managing</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and</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negotiating</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20" dirty="0">
                <a:solidFill>
                  <a:schemeClr val="tx1"/>
                </a:solidFill>
                <a:latin typeface="+mn-lt"/>
                <a:ea typeface="+mn-ea"/>
                <a:cs typeface="+mn-cs"/>
              </a:rPr>
              <a:t> </a:t>
            </a:r>
            <a:r>
              <a:rPr lang="en-US" kern="1200" dirty="0">
                <a:solidFill>
                  <a:schemeClr val="tx1"/>
                </a:solidFill>
                <a:latin typeface="+mn-lt"/>
                <a:ea typeface="+mn-ea"/>
                <a:cs typeface="+mn-cs"/>
              </a:rPr>
              <a:t>usage</a:t>
            </a:r>
            <a:r>
              <a:rPr lang="en-US" kern="1200" spc="-30" dirty="0">
                <a:solidFill>
                  <a:schemeClr val="tx1"/>
                </a:solidFill>
                <a:latin typeface="+mn-lt"/>
                <a:ea typeface="+mn-ea"/>
                <a:cs typeface="+mn-cs"/>
              </a:rPr>
              <a:t> </a:t>
            </a:r>
            <a:r>
              <a:rPr lang="en-US" kern="1200" dirty="0">
                <a:solidFill>
                  <a:schemeClr val="tx1"/>
                </a:solidFill>
                <a:latin typeface="+mn-lt"/>
                <a:ea typeface="+mn-ea"/>
                <a:cs typeface="+mn-cs"/>
              </a:rPr>
              <a:t>of</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services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between</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35" dirty="0">
                <a:solidFill>
                  <a:schemeClr val="tx1"/>
                </a:solidFill>
                <a:latin typeface="+mn-lt"/>
                <a:ea typeface="+mn-ea"/>
                <a:cs typeface="+mn-cs"/>
              </a:rPr>
              <a:t> </a:t>
            </a:r>
            <a:r>
              <a:rPr lang="en-US" kern="1200" spc="-10" dirty="0">
                <a:solidFill>
                  <a:schemeClr val="tx1"/>
                </a:solidFill>
                <a:latin typeface="+mn-lt"/>
                <a:ea typeface="+mn-ea"/>
                <a:cs typeface="+mn-cs"/>
              </a:rPr>
              <a:t>consumers 	</a:t>
            </a:r>
            <a:r>
              <a:rPr lang="en-US" kern="1200" dirty="0">
                <a:solidFill>
                  <a:schemeClr val="tx1"/>
                </a:solidFill>
                <a:latin typeface="+mn-lt"/>
                <a:ea typeface="+mn-ea"/>
                <a:cs typeface="+mn-cs"/>
              </a:rPr>
              <a:t>and</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30" dirty="0">
                <a:solidFill>
                  <a:schemeClr val="tx1"/>
                </a:solidFill>
                <a:latin typeface="+mn-lt"/>
                <a:ea typeface="+mn-ea"/>
                <a:cs typeface="+mn-cs"/>
              </a:rPr>
              <a:t> </a:t>
            </a:r>
            <a:r>
              <a:rPr lang="en-US" kern="1200" spc="-10" dirty="0">
                <a:solidFill>
                  <a:schemeClr val="tx1"/>
                </a:solidFill>
                <a:latin typeface="+mn-lt"/>
                <a:ea typeface="+mn-ea"/>
                <a:cs typeface="+mn-cs"/>
              </a:rPr>
              <a:t>providers.</a:t>
            </a:r>
            <a:endParaRPr lang="en-US" kern="1200" dirty="0">
              <a:solidFill>
                <a:schemeClr val="tx1"/>
              </a:solidFill>
              <a:latin typeface="+mn-lt"/>
              <a:ea typeface="+mn-ea"/>
              <a:cs typeface="+mn-cs"/>
            </a:endParaRPr>
          </a:p>
          <a:p>
            <a:pPr marL="240029" marR="285750" indent="-228600" algn="l" rtl="0">
              <a:lnSpc>
                <a:spcPct val="90000"/>
              </a:lnSpc>
              <a:spcBef>
                <a:spcPts val="1010"/>
              </a:spcBef>
              <a:buFont typeface="Arial" panose="020B0604020202020204" pitchFamily="34" charset="0"/>
              <a:buChar char="•"/>
              <a:tabLst>
                <a:tab pos="241300" algn="l"/>
              </a:tabLst>
            </a:pPr>
            <a:r>
              <a:rPr lang="en-US" b="1" kern="1200" spc="-10" dirty="0">
                <a:solidFill>
                  <a:schemeClr val="tx1"/>
                </a:solidFill>
                <a:latin typeface="+mn-lt"/>
                <a:ea typeface="+mn-ea"/>
                <a:cs typeface="+mn-cs"/>
              </a:rPr>
              <a:t>Organizational</a:t>
            </a:r>
            <a:r>
              <a:rPr lang="en-US" b="1" kern="1200" spc="-80" dirty="0">
                <a:solidFill>
                  <a:schemeClr val="tx1"/>
                </a:solidFill>
                <a:latin typeface="+mn-lt"/>
                <a:ea typeface="+mn-ea"/>
                <a:cs typeface="+mn-cs"/>
              </a:rPr>
              <a:t> </a:t>
            </a:r>
            <a:r>
              <a:rPr lang="en-US" b="1" kern="1200" dirty="0">
                <a:solidFill>
                  <a:schemeClr val="tx1"/>
                </a:solidFill>
                <a:latin typeface="+mn-lt"/>
                <a:ea typeface="+mn-ea"/>
                <a:cs typeface="+mn-cs"/>
              </a:rPr>
              <a:t>Boundary:</a:t>
            </a:r>
            <a:r>
              <a:rPr lang="en-US" b="1" kern="1200" spc="-85" dirty="0">
                <a:solidFill>
                  <a:schemeClr val="tx1"/>
                </a:solidFill>
                <a:latin typeface="+mn-lt"/>
                <a:ea typeface="+mn-ea"/>
                <a:cs typeface="+mn-cs"/>
              </a:rPr>
              <a:t> </a:t>
            </a:r>
            <a:r>
              <a:rPr lang="en-US" kern="1200" dirty="0">
                <a:solidFill>
                  <a:schemeClr val="tx1"/>
                </a:solidFill>
                <a:latin typeface="+mn-lt"/>
                <a:ea typeface="+mn-ea"/>
                <a:cs typeface="+mn-cs"/>
              </a:rPr>
              <a:t>An</a:t>
            </a:r>
            <a:r>
              <a:rPr lang="en-US" kern="1200" spc="-60" dirty="0">
                <a:solidFill>
                  <a:schemeClr val="tx1"/>
                </a:solidFill>
                <a:latin typeface="+mn-lt"/>
                <a:ea typeface="+mn-ea"/>
                <a:cs typeface="+mn-cs"/>
              </a:rPr>
              <a:t> </a:t>
            </a:r>
            <a:r>
              <a:rPr lang="en-US" kern="1200" spc="-10" dirty="0">
                <a:solidFill>
                  <a:schemeClr val="tx1"/>
                </a:solidFill>
                <a:latin typeface="+mn-lt"/>
                <a:ea typeface="+mn-ea"/>
                <a:cs typeface="+mn-cs"/>
              </a:rPr>
              <a:t>organizational</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boundary</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represents</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physical </a:t>
            </a:r>
            <a:r>
              <a:rPr lang="en-US" kern="1200" dirty="0">
                <a:solidFill>
                  <a:schemeClr val="tx1"/>
                </a:solidFill>
                <a:latin typeface="+mn-lt"/>
                <a:ea typeface="+mn-ea"/>
                <a:cs typeface="+mn-cs"/>
              </a:rPr>
              <a:t>perimeter</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that</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surrounds</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set</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of</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IT</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resources</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that</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are</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owned</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and</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governed</a:t>
            </a:r>
            <a:r>
              <a:rPr lang="en-US" kern="1200" spc="-45" dirty="0">
                <a:solidFill>
                  <a:schemeClr val="tx1"/>
                </a:solidFill>
                <a:latin typeface="+mn-lt"/>
                <a:ea typeface="+mn-ea"/>
                <a:cs typeface="+mn-cs"/>
              </a:rPr>
              <a:t> </a:t>
            </a:r>
            <a:r>
              <a:rPr lang="en-US" kern="1200" spc="-25" dirty="0">
                <a:solidFill>
                  <a:schemeClr val="tx1"/>
                </a:solidFill>
                <a:latin typeface="+mn-lt"/>
                <a:ea typeface="+mn-ea"/>
                <a:cs typeface="+mn-cs"/>
              </a:rPr>
              <a:t>by  </a:t>
            </a:r>
            <a:r>
              <a:rPr lang="en-US" kern="1200" dirty="0">
                <a:solidFill>
                  <a:schemeClr val="tx1"/>
                </a:solidFill>
                <a:latin typeface="+mn-lt"/>
                <a:ea typeface="+mn-ea"/>
                <a:cs typeface="+mn-cs"/>
              </a:rPr>
              <a:t>an</a:t>
            </a:r>
            <a:r>
              <a:rPr lang="en-US" kern="1200" spc="-40" dirty="0">
                <a:solidFill>
                  <a:schemeClr val="tx1"/>
                </a:solidFill>
                <a:latin typeface="+mn-lt"/>
                <a:ea typeface="+mn-ea"/>
                <a:cs typeface="+mn-cs"/>
              </a:rPr>
              <a:t> </a:t>
            </a:r>
            <a:r>
              <a:rPr lang="en-US" kern="1200" spc="-10" dirty="0">
                <a:solidFill>
                  <a:schemeClr val="tx1"/>
                </a:solidFill>
                <a:latin typeface="+mn-lt"/>
                <a:ea typeface="+mn-ea"/>
                <a:cs typeface="+mn-cs"/>
              </a:rPr>
              <a:t>organization</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e.g.</a:t>
            </a:r>
            <a:r>
              <a:rPr lang="en-US" kern="1200" spc="-55" dirty="0">
                <a:solidFill>
                  <a:schemeClr val="tx1"/>
                </a:solidFill>
                <a:latin typeface="+mn-lt"/>
                <a:ea typeface="+mn-ea"/>
                <a:cs typeface="+mn-cs"/>
              </a:rPr>
              <a:t> </a:t>
            </a:r>
            <a:r>
              <a:rPr lang="en-US" kern="1200" spc="-20" dirty="0">
                <a:solidFill>
                  <a:schemeClr val="tx1"/>
                </a:solidFill>
                <a:latin typeface="+mn-lt"/>
                <a:ea typeface="+mn-ea"/>
                <a:cs typeface="+mn-cs"/>
              </a:rPr>
              <a:t>Trust</a:t>
            </a:r>
            <a:r>
              <a:rPr lang="en-US" kern="1200" spc="-35" dirty="0">
                <a:solidFill>
                  <a:schemeClr val="tx1"/>
                </a:solidFill>
                <a:latin typeface="+mn-lt"/>
                <a:ea typeface="+mn-ea"/>
                <a:cs typeface="+mn-cs"/>
              </a:rPr>
              <a:t> </a:t>
            </a:r>
            <a:r>
              <a:rPr lang="en-US" kern="1200" spc="-10" dirty="0">
                <a:solidFill>
                  <a:schemeClr val="tx1"/>
                </a:solidFill>
                <a:latin typeface="+mn-lt"/>
                <a:ea typeface="+mn-ea"/>
                <a:cs typeface="+mn-cs"/>
              </a:rPr>
              <a:t>Boundary.</a:t>
            </a:r>
            <a:endParaRPr lang="en-US" kern="1200" dirty="0">
              <a:solidFill>
                <a:schemeClr val="tx1"/>
              </a:solidFill>
              <a:latin typeface="+mn-lt"/>
              <a:ea typeface="+mn-ea"/>
              <a:cs typeface="+mn-cs"/>
            </a:endParaRPr>
          </a:p>
        </p:txBody>
      </p:sp>
      <p:pic>
        <p:nvPicPr>
          <p:cNvPr id="8194" name="Picture 2" descr="What is Cloud Computing? Understanding Models &amp; Security">
            <a:extLst>
              <a:ext uri="{FF2B5EF4-FFF2-40B4-BE49-F238E27FC236}">
                <a16:creationId xmlns:a16="http://schemas.microsoft.com/office/drawing/2014/main" id="{4BC5A457-0DFE-0FB0-5A9C-DD427DB35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74" r="29825" b="2"/>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a:solidFill>
                  <a:prstClr val="black">
                    <a:tint val="75000"/>
                  </a:prstClr>
                </a:solidFill>
                <a:ea typeface="+mn-ea"/>
                <a:cs typeface="+mn-cs"/>
              </a:rPr>
              <a:pPr algn="r" rtl="0">
                <a:spcAft>
                  <a:spcPts val="600"/>
                </a:spcAft>
                <a:defRPr/>
              </a:pPr>
              <a:t>12</a:t>
            </a:fld>
            <a:endParaRPr lang="en-US" kern="1200">
              <a:solidFill>
                <a:prstClr val="black">
                  <a:tint val="75000"/>
                </a:prstClr>
              </a:solidFill>
              <a:ea typeface="+mn-ea"/>
              <a:cs typeface="+mn-cs"/>
            </a:endParaRPr>
          </a:p>
        </p:txBody>
      </p:sp>
      <p:sp>
        <p:nvSpPr>
          <p:cNvPr id="3" name="TextBox 2">
            <a:extLst>
              <a:ext uri="{FF2B5EF4-FFF2-40B4-BE49-F238E27FC236}">
                <a16:creationId xmlns:a16="http://schemas.microsoft.com/office/drawing/2014/main" id="{EBF9E294-CB5C-8A5E-6C15-5B498C4C1C03}"/>
              </a:ext>
            </a:extLst>
          </p:cNvPr>
          <p:cNvSpPr txBox="1"/>
          <p:nvPr/>
        </p:nvSpPr>
        <p:spPr>
          <a:xfrm>
            <a:off x="685800" y="1102734"/>
            <a:ext cx="2164375" cy="584775"/>
          </a:xfrm>
          <a:prstGeom prst="rect">
            <a:avLst/>
          </a:prstGeom>
          <a:noFill/>
        </p:spPr>
        <p:txBody>
          <a:bodyPr wrap="none" rtlCol="0">
            <a:spAutoFit/>
          </a:bodyPr>
          <a:lstStyle/>
          <a:p>
            <a:pPr algn="l" rtl="0"/>
            <a:r>
              <a:rPr lang="en-US" sz="3200" b="1" dirty="0"/>
              <a:t>Concepts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marL="12700" algn="l" rtl="0">
              <a:lnSpc>
                <a:spcPct val="90000"/>
              </a:lnSpc>
              <a:spcBef>
                <a:spcPct val="0"/>
              </a:spcBef>
            </a:pPr>
            <a:r>
              <a:rPr lang="en-US" sz="5400" kern="1200" spc="-10">
                <a:solidFill>
                  <a:schemeClr val="tx1"/>
                </a:solidFill>
                <a:latin typeface="+mj-lt"/>
                <a:ea typeface="+mj-ea"/>
                <a:cs typeface="+mj-cs"/>
              </a:rPr>
              <a:t>Goals</a:t>
            </a:r>
            <a:r>
              <a:rPr lang="en-US" sz="5400" kern="1200" spc="-200">
                <a:solidFill>
                  <a:schemeClr val="tx1"/>
                </a:solidFill>
                <a:latin typeface="+mj-lt"/>
                <a:ea typeface="+mj-ea"/>
                <a:cs typeface="+mj-cs"/>
              </a:rPr>
              <a:t> </a:t>
            </a:r>
            <a:r>
              <a:rPr lang="en-US" sz="5400" kern="1200">
                <a:solidFill>
                  <a:schemeClr val="tx1"/>
                </a:solidFill>
                <a:latin typeface="+mj-lt"/>
                <a:ea typeface="+mj-ea"/>
                <a:cs typeface="+mj-cs"/>
              </a:rPr>
              <a:t>and</a:t>
            </a:r>
            <a:r>
              <a:rPr lang="en-US" sz="5400" kern="1200" spc="-195">
                <a:solidFill>
                  <a:schemeClr val="tx1"/>
                </a:solidFill>
                <a:latin typeface="+mj-lt"/>
                <a:ea typeface="+mj-ea"/>
                <a:cs typeface="+mj-cs"/>
              </a:rPr>
              <a:t> </a:t>
            </a:r>
            <a:r>
              <a:rPr lang="en-US" sz="5400" kern="1200" spc="-20">
                <a:solidFill>
                  <a:schemeClr val="tx1"/>
                </a:solidFill>
                <a:latin typeface="+mj-lt"/>
                <a:ea typeface="+mj-ea"/>
                <a:cs typeface="+mj-cs"/>
              </a:rPr>
              <a:t>Benefits</a:t>
            </a:r>
          </a:p>
        </p:txBody>
      </p:sp>
      <p:sp>
        <p:nvSpPr>
          <p:cNvPr id="92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57200" y="2807208"/>
            <a:ext cx="4197096" cy="3410712"/>
          </a:xfrm>
          <a:prstGeom prst="rect">
            <a:avLst/>
          </a:prstGeom>
        </p:spPr>
        <p:txBody>
          <a:bodyPr vert="horz" lIns="91440" tIns="45720" rIns="91440" bIns="45720" rtlCol="0" anchor="t">
            <a:normAutofit lnSpcReduction="10000"/>
          </a:bodyPr>
          <a:lstStyle/>
          <a:p>
            <a:pPr marL="240029" indent="-228600" algn="l" rtl="0">
              <a:lnSpc>
                <a:spcPct val="90000"/>
              </a:lnSpc>
              <a:spcBef>
                <a:spcPts val="385"/>
              </a:spcBef>
              <a:buFont typeface="Arial" panose="020B0604020202020204" pitchFamily="34" charset="0"/>
              <a:buChar char="•"/>
              <a:tabLst>
                <a:tab pos="240029" algn="l"/>
              </a:tabLst>
            </a:pPr>
            <a:r>
              <a:rPr lang="en-US" sz="1600" b="1" kern="1200" dirty="0">
                <a:solidFill>
                  <a:schemeClr val="tx1"/>
                </a:solidFill>
                <a:latin typeface="+mn-lt"/>
                <a:ea typeface="+mn-ea"/>
                <a:cs typeface="+mn-cs"/>
              </a:rPr>
              <a:t>Reduced</a:t>
            </a:r>
            <a:r>
              <a:rPr lang="en-US" sz="1600" b="1" kern="1200" spc="-75" dirty="0">
                <a:solidFill>
                  <a:schemeClr val="tx1"/>
                </a:solidFill>
                <a:latin typeface="+mn-lt"/>
                <a:ea typeface="+mn-ea"/>
                <a:cs typeface="+mn-cs"/>
              </a:rPr>
              <a:t> </a:t>
            </a:r>
            <a:r>
              <a:rPr lang="en-US" sz="1600" b="1" kern="1200" spc="-10" dirty="0">
                <a:solidFill>
                  <a:schemeClr val="tx1"/>
                </a:solidFill>
                <a:latin typeface="+mn-lt"/>
                <a:ea typeface="+mn-ea"/>
                <a:cs typeface="+mn-cs"/>
              </a:rPr>
              <a:t>Investments</a:t>
            </a:r>
            <a:r>
              <a:rPr lang="en-US" sz="1600" b="1" kern="1200" spc="-65" dirty="0">
                <a:solidFill>
                  <a:schemeClr val="tx1"/>
                </a:solidFill>
                <a:latin typeface="+mn-lt"/>
                <a:ea typeface="+mn-ea"/>
                <a:cs typeface="+mn-cs"/>
              </a:rPr>
              <a:t> </a:t>
            </a:r>
            <a:r>
              <a:rPr lang="en-US" sz="1600" b="1" kern="1200" dirty="0">
                <a:solidFill>
                  <a:schemeClr val="tx1"/>
                </a:solidFill>
                <a:latin typeface="+mn-lt"/>
                <a:ea typeface="+mn-ea"/>
                <a:cs typeface="+mn-cs"/>
              </a:rPr>
              <a:t>and</a:t>
            </a:r>
            <a:r>
              <a:rPr lang="en-US" sz="1600" b="1" kern="1200" spc="-80" dirty="0">
                <a:solidFill>
                  <a:schemeClr val="tx1"/>
                </a:solidFill>
                <a:latin typeface="+mn-lt"/>
                <a:ea typeface="+mn-ea"/>
                <a:cs typeface="+mn-cs"/>
              </a:rPr>
              <a:t> </a:t>
            </a:r>
            <a:r>
              <a:rPr lang="en-US" sz="1600" b="1" kern="1200" dirty="0">
                <a:solidFill>
                  <a:schemeClr val="tx1"/>
                </a:solidFill>
                <a:latin typeface="+mn-lt"/>
                <a:ea typeface="+mn-ea"/>
                <a:cs typeface="+mn-cs"/>
              </a:rPr>
              <a:t>Proportional</a:t>
            </a:r>
            <a:r>
              <a:rPr lang="en-US" sz="1600" b="1" kern="1200" spc="-75" dirty="0">
                <a:solidFill>
                  <a:schemeClr val="tx1"/>
                </a:solidFill>
                <a:latin typeface="+mn-lt"/>
                <a:ea typeface="+mn-ea"/>
                <a:cs typeface="+mn-cs"/>
              </a:rPr>
              <a:t> </a:t>
            </a:r>
            <a:r>
              <a:rPr lang="en-US" sz="1600" b="1" kern="1200" spc="-10" dirty="0">
                <a:solidFill>
                  <a:schemeClr val="tx1"/>
                </a:solidFill>
                <a:latin typeface="+mn-lt"/>
                <a:ea typeface="+mn-ea"/>
                <a:cs typeface="+mn-cs"/>
              </a:rPr>
              <a:t>Costs</a:t>
            </a:r>
            <a:endParaRPr lang="en-US" sz="1600" kern="1200" dirty="0">
              <a:solidFill>
                <a:schemeClr val="tx1"/>
              </a:solidFill>
              <a:latin typeface="+mn-lt"/>
              <a:ea typeface="+mn-ea"/>
              <a:cs typeface="+mn-cs"/>
            </a:endParaRPr>
          </a:p>
          <a:p>
            <a:pPr marL="697230" marR="887730" lvl="1" indent="-228600" algn="l" rtl="0">
              <a:lnSpc>
                <a:spcPct val="90000"/>
              </a:lnSpc>
              <a:spcBef>
                <a:spcPts val="575"/>
              </a:spcBef>
              <a:buFont typeface="Arial" panose="020B0604020202020204" pitchFamily="34" charset="0"/>
              <a:buChar char="•"/>
              <a:tabLst>
                <a:tab pos="698500" algn="l"/>
              </a:tabLst>
            </a:pPr>
            <a:r>
              <a:rPr lang="en-US" sz="1600" kern="1200" dirty="0">
                <a:solidFill>
                  <a:schemeClr val="tx1"/>
                </a:solidFill>
                <a:latin typeface="+mn-lt"/>
                <a:ea typeface="+mn-ea"/>
                <a:cs typeface="+mn-cs"/>
              </a:rPr>
              <a:t>Cloud</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services</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enable</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businesses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minimize</a:t>
            </a:r>
            <a:r>
              <a:rPr lang="en-US" sz="1600" kern="1200" spc="-75" dirty="0">
                <a:solidFill>
                  <a:schemeClr val="tx1"/>
                </a:solidFill>
                <a:latin typeface="+mn-lt"/>
                <a:ea typeface="+mn-ea"/>
                <a:cs typeface="+mn-cs"/>
              </a:rPr>
              <a:t> </a:t>
            </a:r>
            <a:r>
              <a:rPr lang="en-US" sz="1600" kern="1200" spc="-10" dirty="0">
                <a:solidFill>
                  <a:schemeClr val="tx1"/>
                </a:solidFill>
                <a:latin typeface="+mn-lt"/>
                <a:ea typeface="+mn-ea"/>
                <a:cs typeface="+mn-cs"/>
              </a:rPr>
              <a:t>upfront</a:t>
            </a:r>
            <a:r>
              <a:rPr lang="en-US" sz="1600" kern="1200" spc="-55" dirty="0">
                <a:solidFill>
                  <a:schemeClr val="tx1"/>
                </a:solidFill>
                <a:latin typeface="+mn-lt"/>
                <a:ea typeface="+mn-ea"/>
                <a:cs typeface="+mn-cs"/>
              </a:rPr>
              <a:t> </a:t>
            </a:r>
            <a:r>
              <a:rPr lang="en-US" sz="1600" kern="1200" spc="-10" dirty="0">
                <a:solidFill>
                  <a:schemeClr val="tx1"/>
                </a:solidFill>
                <a:latin typeface="+mn-lt"/>
                <a:ea typeface="+mn-ea"/>
                <a:cs typeface="+mn-cs"/>
              </a:rPr>
              <a:t>investments</a:t>
            </a:r>
            <a:r>
              <a:rPr lang="en-US" sz="1600" kern="1200" spc="-75" dirty="0">
                <a:solidFill>
                  <a:schemeClr val="tx1"/>
                </a:solidFill>
                <a:latin typeface="+mn-lt"/>
                <a:ea typeface="+mn-ea"/>
                <a:cs typeface="+mn-cs"/>
              </a:rPr>
              <a:t> </a:t>
            </a:r>
            <a:r>
              <a:rPr lang="en-US" sz="1600" kern="1200" spc="-25" dirty="0">
                <a:solidFill>
                  <a:schemeClr val="tx1"/>
                </a:solidFill>
                <a:latin typeface="+mn-lt"/>
                <a:ea typeface="+mn-ea"/>
                <a:cs typeface="+mn-cs"/>
              </a:rPr>
              <a:t>in 	</a:t>
            </a:r>
            <a:r>
              <a:rPr lang="en-US" sz="1600" kern="1200" spc="-10" dirty="0">
                <a:solidFill>
                  <a:schemeClr val="tx1"/>
                </a:solidFill>
                <a:latin typeface="+mn-lt"/>
                <a:ea typeface="+mn-ea"/>
                <a:cs typeface="+mn-cs"/>
              </a:rPr>
              <a:t>hardware</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70" dirty="0">
                <a:solidFill>
                  <a:schemeClr val="tx1"/>
                </a:solidFill>
                <a:latin typeface="+mn-lt"/>
                <a:ea typeface="+mn-ea"/>
                <a:cs typeface="+mn-cs"/>
              </a:rPr>
              <a:t> </a:t>
            </a:r>
            <a:r>
              <a:rPr lang="en-US" sz="1600" kern="1200" spc="-10" dirty="0">
                <a:solidFill>
                  <a:schemeClr val="tx1"/>
                </a:solidFill>
                <a:latin typeface="+mn-lt"/>
                <a:ea typeface="+mn-ea"/>
                <a:cs typeface="+mn-cs"/>
              </a:rPr>
              <a:t>infrastructure</a:t>
            </a:r>
            <a:endParaRPr lang="en-US" sz="1600" kern="1200" dirty="0">
              <a:solidFill>
                <a:schemeClr val="tx1"/>
              </a:solidFill>
              <a:latin typeface="+mn-lt"/>
              <a:ea typeface="+mn-ea"/>
              <a:cs typeface="+mn-cs"/>
            </a:endParaRPr>
          </a:p>
          <a:p>
            <a:pPr marL="240029" indent="-228600" algn="l" rtl="0">
              <a:lnSpc>
                <a:spcPct val="90000"/>
              </a:lnSpc>
              <a:spcBef>
                <a:spcPts val="595"/>
              </a:spcBef>
              <a:buFont typeface="Arial" panose="020B0604020202020204" pitchFamily="34" charset="0"/>
              <a:buChar char="•"/>
              <a:tabLst>
                <a:tab pos="240029" algn="l"/>
              </a:tabLst>
            </a:pPr>
            <a:r>
              <a:rPr lang="en-US" sz="1600" b="1" kern="1200" dirty="0">
                <a:solidFill>
                  <a:schemeClr val="tx1"/>
                </a:solidFill>
                <a:latin typeface="+mn-lt"/>
                <a:ea typeface="+mn-ea"/>
                <a:cs typeface="+mn-cs"/>
              </a:rPr>
              <a:t>Increased</a:t>
            </a:r>
            <a:r>
              <a:rPr lang="en-US" sz="1600" b="1" kern="1200" spc="-120" dirty="0">
                <a:solidFill>
                  <a:schemeClr val="tx1"/>
                </a:solidFill>
                <a:latin typeface="+mn-lt"/>
                <a:ea typeface="+mn-ea"/>
                <a:cs typeface="+mn-cs"/>
              </a:rPr>
              <a:t> </a:t>
            </a:r>
            <a:r>
              <a:rPr lang="en-US" sz="1600" b="1" kern="1200" spc="-10" dirty="0">
                <a:solidFill>
                  <a:schemeClr val="tx1"/>
                </a:solidFill>
                <a:latin typeface="+mn-lt"/>
                <a:ea typeface="+mn-ea"/>
                <a:cs typeface="+mn-cs"/>
              </a:rPr>
              <a:t>Scalability</a:t>
            </a:r>
            <a:endParaRPr lang="en-US" sz="1600" kern="1200" dirty="0">
              <a:solidFill>
                <a:schemeClr val="tx1"/>
              </a:solidFill>
              <a:latin typeface="+mn-lt"/>
              <a:ea typeface="+mn-ea"/>
              <a:cs typeface="+mn-cs"/>
            </a:endParaRPr>
          </a:p>
          <a:p>
            <a:pPr marL="697230" marR="5080" lvl="1" indent="-228600" algn="l" rtl="0">
              <a:lnSpc>
                <a:spcPct val="90000"/>
              </a:lnSpc>
              <a:spcBef>
                <a:spcPts val="575"/>
              </a:spcBef>
              <a:buFont typeface="Arial" panose="020B0604020202020204" pitchFamily="34" charset="0"/>
              <a:buChar char="•"/>
              <a:tabLst>
                <a:tab pos="698500" algn="l"/>
              </a:tabLst>
            </a:pPr>
            <a:r>
              <a:rPr lang="en-US" sz="1600" kern="1200" dirty="0">
                <a:solidFill>
                  <a:schemeClr val="tx1"/>
                </a:solidFill>
                <a:latin typeface="+mn-lt"/>
                <a:ea typeface="+mn-ea"/>
                <a:cs typeface="+mn-cs"/>
              </a:rPr>
              <a:t>Cloud</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computing</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allows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for</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seamless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scaling</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resources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up</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or</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down</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based 	</a:t>
            </a:r>
            <a:r>
              <a:rPr lang="en-US" sz="1600" kern="1200" dirty="0">
                <a:solidFill>
                  <a:schemeClr val="tx1"/>
                </a:solidFill>
                <a:latin typeface="+mn-lt"/>
                <a:ea typeface="+mn-ea"/>
                <a:cs typeface="+mn-cs"/>
              </a:rPr>
              <a:t>on</a:t>
            </a:r>
            <a:r>
              <a:rPr lang="en-US" sz="1600" kern="1200" spc="-15" dirty="0">
                <a:solidFill>
                  <a:schemeClr val="tx1"/>
                </a:solidFill>
                <a:latin typeface="+mn-lt"/>
                <a:ea typeface="+mn-ea"/>
                <a:cs typeface="+mn-cs"/>
              </a:rPr>
              <a:t> </a:t>
            </a:r>
            <a:r>
              <a:rPr lang="en-US" sz="1600" kern="1200" spc="-10" dirty="0">
                <a:solidFill>
                  <a:schemeClr val="tx1"/>
                </a:solidFill>
                <a:latin typeface="+mn-lt"/>
                <a:ea typeface="+mn-ea"/>
                <a:cs typeface="+mn-cs"/>
              </a:rPr>
              <a:t>demand</a:t>
            </a:r>
            <a:endParaRPr lang="en-US" sz="1600" kern="1200" dirty="0">
              <a:solidFill>
                <a:schemeClr val="tx1"/>
              </a:solidFill>
              <a:latin typeface="+mn-lt"/>
              <a:ea typeface="+mn-ea"/>
              <a:cs typeface="+mn-cs"/>
            </a:endParaRPr>
          </a:p>
          <a:p>
            <a:pPr marL="240029" indent="-228600" algn="l" rtl="0">
              <a:lnSpc>
                <a:spcPct val="90000"/>
              </a:lnSpc>
              <a:spcBef>
                <a:spcPts val="595"/>
              </a:spcBef>
              <a:buFont typeface="Arial" panose="020B0604020202020204" pitchFamily="34" charset="0"/>
              <a:buChar char="•"/>
              <a:tabLst>
                <a:tab pos="240029" algn="l"/>
              </a:tabLst>
            </a:pPr>
            <a:r>
              <a:rPr lang="en-US" sz="1600" b="1" kern="1200" dirty="0">
                <a:solidFill>
                  <a:schemeClr val="tx1"/>
                </a:solidFill>
                <a:latin typeface="+mn-lt"/>
                <a:ea typeface="+mn-ea"/>
                <a:cs typeface="+mn-cs"/>
              </a:rPr>
              <a:t>Increased</a:t>
            </a:r>
            <a:r>
              <a:rPr lang="en-US" sz="1600" b="1" kern="1200" spc="-80" dirty="0">
                <a:solidFill>
                  <a:schemeClr val="tx1"/>
                </a:solidFill>
                <a:latin typeface="+mn-lt"/>
                <a:ea typeface="+mn-ea"/>
                <a:cs typeface="+mn-cs"/>
              </a:rPr>
              <a:t> </a:t>
            </a:r>
            <a:r>
              <a:rPr lang="en-US" sz="1600" b="1" kern="1200" spc="-10" dirty="0">
                <a:solidFill>
                  <a:schemeClr val="tx1"/>
                </a:solidFill>
                <a:latin typeface="+mn-lt"/>
                <a:ea typeface="+mn-ea"/>
                <a:cs typeface="+mn-cs"/>
              </a:rPr>
              <a:t>Availability</a:t>
            </a:r>
            <a:r>
              <a:rPr lang="en-US" sz="1600" b="1" kern="1200" spc="-65" dirty="0">
                <a:solidFill>
                  <a:schemeClr val="tx1"/>
                </a:solidFill>
                <a:latin typeface="+mn-lt"/>
                <a:ea typeface="+mn-ea"/>
                <a:cs typeface="+mn-cs"/>
              </a:rPr>
              <a:t> </a:t>
            </a:r>
            <a:r>
              <a:rPr lang="en-US" sz="1600" b="1" kern="1200" dirty="0">
                <a:solidFill>
                  <a:schemeClr val="tx1"/>
                </a:solidFill>
                <a:latin typeface="+mn-lt"/>
                <a:ea typeface="+mn-ea"/>
                <a:cs typeface="+mn-cs"/>
              </a:rPr>
              <a:t>and</a:t>
            </a:r>
            <a:r>
              <a:rPr lang="en-US" sz="1600" b="1" kern="1200" spc="-100" dirty="0">
                <a:solidFill>
                  <a:schemeClr val="tx1"/>
                </a:solidFill>
                <a:latin typeface="+mn-lt"/>
                <a:ea typeface="+mn-ea"/>
                <a:cs typeface="+mn-cs"/>
              </a:rPr>
              <a:t> </a:t>
            </a:r>
            <a:r>
              <a:rPr lang="en-US" sz="1600" b="1" kern="1200" spc="-10" dirty="0">
                <a:solidFill>
                  <a:schemeClr val="tx1"/>
                </a:solidFill>
                <a:latin typeface="+mn-lt"/>
                <a:ea typeface="+mn-ea"/>
                <a:cs typeface="+mn-cs"/>
              </a:rPr>
              <a:t>Reliability</a:t>
            </a:r>
            <a:endParaRPr lang="en-US" sz="1600" kern="1200" dirty="0">
              <a:solidFill>
                <a:schemeClr val="tx1"/>
              </a:solidFill>
              <a:latin typeface="+mn-lt"/>
              <a:ea typeface="+mn-ea"/>
              <a:cs typeface="+mn-cs"/>
            </a:endParaRPr>
          </a:p>
          <a:p>
            <a:pPr marL="697230" marR="700405" lvl="1" indent="-228600" algn="l" rtl="0">
              <a:lnSpc>
                <a:spcPct val="90000"/>
              </a:lnSpc>
              <a:spcBef>
                <a:spcPts val="575"/>
              </a:spcBef>
              <a:buFont typeface="Arial" panose="020B0604020202020204" pitchFamily="34" charset="0"/>
              <a:buChar char="•"/>
              <a:tabLst>
                <a:tab pos="698500" algn="l"/>
              </a:tabLst>
            </a:pPr>
            <a:r>
              <a:rPr lang="en-US" sz="1600" kern="1200" dirty="0">
                <a:solidFill>
                  <a:schemeClr val="tx1"/>
                </a:solidFill>
                <a:latin typeface="+mn-lt"/>
                <a:ea typeface="+mn-ea"/>
                <a:cs typeface="+mn-cs"/>
              </a:rPr>
              <a:t>Cloud</a:t>
            </a:r>
            <a:r>
              <a:rPr lang="en-US" sz="1600" kern="1200" spc="-80" dirty="0">
                <a:solidFill>
                  <a:schemeClr val="tx1"/>
                </a:solidFill>
                <a:latin typeface="+mn-lt"/>
                <a:ea typeface="+mn-ea"/>
                <a:cs typeface="+mn-cs"/>
              </a:rPr>
              <a:t> </a:t>
            </a:r>
            <a:r>
              <a:rPr lang="en-US" sz="1600" kern="1200" spc="-10" dirty="0">
                <a:solidFill>
                  <a:schemeClr val="tx1"/>
                </a:solidFill>
                <a:latin typeface="+mn-lt"/>
                <a:ea typeface="+mn-ea"/>
                <a:cs typeface="+mn-cs"/>
              </a:rPr>
              <a:t>providers</a:t>
            </a:r>
            <a:r>
              <a:rPr lang="en-US" sz="1600" kern="1200" spc="-60" dirty="0">
                <a:solidFill>
                  <a:schemeClr val="tx1"/>
                </a:solidFill>
                <a:latin typeface="+mn-lt"/>
                <a:ea typeface="+mn-ea"/>
                <a:cs typeface="+mn-cs"/>
              </a:rPr>
              <a:t> </a:t>
            </a:r>
            <a:r>
              <a:rPr lang="en-US" sz="1600" kern="1200" spc="-10" dirty="0">
                <a:solidFill>
                  <a:schemeClr val="tx1"/>
                </a:solidFill>
                <a:latin typeface="+mn-lt"/>
                <a:ea typeface="+mn-ea"/>
                <a:cs typeface="+mn-cs"/>
              </a:rPr>
              <a:t>offer</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robust</a:t>
            </a:r>
            <a:r>
              <a:rPr lang="en-US" sz="1600" kern="1200" spc="-60" dirty="0">
                <a:solidFill>
                  <a:schemeClr val="tx1"/>
                </a:solidFill>
                <a:latin typeface="+mn-lt"/>
                <a:ea typeface="+mn-ea"/>
                <a:cs typeface="+mn-cs"/>
              </a:rPr>
              <a:t> </a:t>
            </a:r>
            <a:r>
              <a:rPr lang="en-US" sz="1600" kern="1200" spc="-10" dirty="0">
                <a:solidFill>
                  <a:schemeClr val="tx1"/>
                </a:solidFill>
                <a:latin typeface="+mn-lt"/>
                <a:ea typeface="+mn-ea"/>
                <a:cs typeface="+mn-cs"/>
              </a:rPr>
              <a:t>infrastructure</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65" dirty="0">
                <a:solidFill>
                  <a:schemeClr val="tx1"/>
                </a:solidFill>
                <a:latin typeface="+mn-lt"/>
                <a:ea typeface="+mn-ea"/>
                <a:cs typeface="+mn-cs"/>
              </a:rPr>
              <a:t> </a:t>
            </a:r>
            <a:r>
              <a:rPr lang="en-US" sz="1600" kern="1200" spc="-10" dirty="0">
                <a:solidFill>
                  <a:schemeClr val="tx1"/>
                </a:solidFill>
                <a:latin typeface="+mn-lt"/>
                <a:ea typeface="+mn-ea"/>
                <a:cs typeface="+mn-cs"/>
              </a:rPr>
              <a:t>redundancy</a:t>
            </a:r>
            <a:r>
              <a:rPr lang="en-US" sz="1600" kern="1200" spc="-70" dirty="0">
                <a:solidFill>
                  <a:schemeClr val="tx1"/>
                </a:solidFill>
                <a:latin typeface="+mn-lt"/>
                <a:ea typeface="+mn-ea"/>
                <a:cs typeface="+mn-cs"/>
              </a:rPr>
              <a:t> </a:t>
            </a:r>
            <a:r>
              <a:rPr lang="en-US" sz="1600" kern="1200" spc="-10" dirty="0">
                <a:solidFill>
                  <a:schemeClr val="tx1"/>
                </a:solidFill>
                <a:latin typeface="+mn-lt"/>
                <a:ea typeface="+mn-ea"/>
                <a:cs typeface="+mn-cs"/>
              </a:rPr>
              <a:t>measures, </a:t>
            </a:r>
            <a:r>
              <a:rPr lang="en-US" sz="1600" kern="1200" dirty="0">
                <a:solidFill>
                  <a:schemeClr val="tx1"/>
                </a:solidFill>
                <a:latin typeface="+mn-lt"/>
                <a:ea typeface="+mn-ea"/>
                <a:cs typeface="+mn-cs"/>
              </a:rPr>
              <a:t>ensuring</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high</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availability</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reliability</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70" dirty="0">
                <a:solidFill>
                  <a:schemeClr val="tx1"/>
                </a:solidFill>
                <a:latin typeface="+mn-lt"/>
                <a:ea typeface="+mn-ea"/>
                <a:cs typeface="+mn-cs"/>
              </a:rPr>
              <a:t> </a:t>
            </a:r>
            <a:r>
              <a:rPr lang="en-US" sz="1600" kern="1200" spc="-10" dirty="0">
                <a:solidFill>
                  <a:schemeClr val="tx1"/>
                </a:solidFill>
                <a:latin typeface="+mn-lt"/>
                <a:ea typeface="+mn-ea"/>
                <a:cs typeface="+mn-cs"/>
              </a:rPr>
              <a:t>services</a:t>
            </a:r>
            <a:endParaRPr lang="en-US" sz="1600" kern="1200" dirty="0">
              <a:solidFill>
                <a:schemeClr val="tx1"/>
              </a:solidFill>
              <a:latin typeface="+mn-lt"/>
              <a:ea typeface="+mn-ea"/>
              <a:cs typeface="+mn-cs"/>
            </a:endParaRPr>
          </a:p>
        </p:txBody>
      </p:sp>
      <p:pic>
        <p:nvPicPr>
          <p:cNvPr id="9218" name="Picture 2" descr="Benefits of Cloud Computing | Insys Technologies, Thane, Mumbai">
            <a:extLst>
              <a:ext uri="{FF2B5EF4-FFF2-40B4-BE49-F238E27FC236}">
                <a16:creationId xmlns:a16="http://schemas.microsoft.com/office/drawing/2014/main" id="{0C6575A2-C335-8666-66C9-42880031E7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8072" y="2358592"/>
            <a:ext cx="6260442" cy="3147136"/>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13</a:t>
            </a:fld>
            <a:endParaRPr lang="en-US" kern="1200" spc="-25">
              <a:solidFill>
                <a:schemeClr val="tx1">
                  <a:tint val="75000"/>
                </a:schemeClr>
              </a:solidFill>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32892"/>
            <a:ext cx="6839584" cy="697230"/>
          </a:xfrm>
          <a:prstGeom prst="rect">
            <a:avLst/>
          </a:prstGeom>
        </p:spPr>
        <p:txBody>
          <a:bodyPr vert="horz" wrap="square" lIns="0" tIns="13335" rIns="0" bIns="0" rtlCol="0">
            <a:spAutoFit/>
          </a:bodyPr>
          <a:lstStyle/>
          <a:p>
            <a:pPr marL="12700">
              <a:lnSpc>
                <a:spcPct val="100000"/>
              </a:lnSpc>
              <a:spcBef>
                <a:spcPts val="105"/>
              </a:spcBef>
            </a:pPr>
            <a:r>
              <a:rPr lang="en-AU" dirty="0"/>
              <a:t>Cloud</a:t>
            </a:r>
            <a:r>
              <a:rPr lang="en-AU" spc="-10" dirty="0"/>
              <a:t> </a:t>
            </a:r>
            <a:r>
              <a:rPr lang="en-AU" dirty="0"/>
              <a:t>Computing </a:t>
            </a:r>
            <a:r>
              <a:rPr lang="en-AU" spc="-10" dirty="0"/>
              <a:t>Architecture</a:t>
            </a:r>
          </a:p>
        </p:txBody>
      </p:sp>
      <p:sp>
        <p:nvSpPr>
          <p:cNvPr id="3" name="object 3"/>
          <p:cNvSpPr txBox="1"/>
          <p:nvPr/>
        </p:nvSpPr>
        <p:spPr>
          <a:xfrm>
            <a:off x="916939" y="1238453"/>
            <a:ext cx="5645150" cy="4833620"/>
          </a:xfrm>
          <a:prstGeom prst="rect">
            <a:avLst/>
          </a:prstGeom>
        </p:spPr>
        <p:txBody>
          <a:bodyPr vert="horz" wrap="square" lIns="0" tIns="97790" rIns="0" bIns="0" rtlCol="0">
            <a:spAutoFit/>
          </a:bodyPr>
          <a:lstStyle/>
          <a:p>
            <a:pPr marL="240029" marR="434975" indent="-227329">
              <a:lnSpc>
                <a:spcPct val="80000"/>
              </a:lnSpc>
              <a:spcBef>
                <a:spcPts val="770"/>
              </a:spcBef>
              <a:buFont typeface="Arial MT"/>
              <a:buChar char="•"/>
              <a:tabLst>
                <a:tab pos="241300" algn="l"/>
              </a:tabLst>
            </a:pPr>
            <a:r>
              <a:rPr lang="en-AU" sz="2800">
                <a:latin typeface="Calibri"/>
                <a:cs typeface="Calibri"/>
              </a:rPr>
              <a:t>The</a:t>
            </a:r>
            <a:r>
              <a:rPr lang="en-AU" sz="2800" spc="-45">
                <a:latin typeface="Calibri"/>
                <a:cs typeface="Calibri"/>
              </a:rPr>
              <a:t> </a:t>
            </a:r>
            <a:r>
              <a:rPr lang="en-AU" sz="2800">
                <a:latin typeface="Calibri"/>
                <a:cs typeface="Calibri"/>
              </a:rPr>
              <a:t>Cloud</a:t>
            </a:r>
            <a:r>
              <a:rPr lang="en-AU" sz="2800" spc="-35">
                <a:latin typeface="Calibri"/>
                <a:cs typeface="Calibri"/>
              </a:rPr>
              <a:t> </a:t>
            </a:r>
            <a:r>
              <a:rPr lang="en-AU" sz="2800">
                <a:latin typeface="Calibri"/>
                <a:cs typeface="Calibri"/>
              </a:rPr>
              <a:t>Computing</a:t>
            </a:r>
            <a:r>
              <a:rPr lang="en-AU" sz="2800" spc="-25">
                <a:latin typeface="Calibri"/>
                <a:cs typeface="Calibri"/>
              </a:rPr>
              <a:t> </a:t>
            </a:r>
            <a:r>
              <a:rPr lang="en-AU" sz="2800" spc="-10">
                <a:latin typeface="Calibri"/>
                <a:cs typeface="Calibri"/>
              </a:rPr>
              <a:t>architecture 	</a:t>
            </a:r>
            <a:r>
              <a:rPr lang="en-AU" sz="2800">
                <a:latin typeface="Calibri"/>
                <a:cs typeface="Calibri"/>
              </a:rPr>
              <a:t>comprises</a:t>
            </a:r>
            <a:r>
              <a:rPr lang="en-AU" sz="2800" spc="-60">
                <a:latin typeface="Calibri"/>
                <a:cs typeface="Calibri"/>
              </a:rPr>
              <a:t> </a:t>
            </a:r>
            <a:r>
              <a:rPr lang="en-AU" sz="2800">
                <a:latin typeface="Calibri"/>
                <a:cs typeface="Calibri"/>
              </a:rPr>
              <a:t>of</a:t>
            </a:r>
            <a:r>
              <a:rPr lang="en-AU" sz="2800" spc="-85">
                <a:latin typeface="Calibri"/>
                <a:cs typeface="Calibri"/>
              </a:rPr>
              <a:t> </a:t>
            </a:r>
            <a:r>
              <a:rPr lang="en-AU" sz="2800">
                <a:latin typeface="Calibri"/>
                <a:cs typeface="Calibri"/>
              </a:rPr>
              <a:t>many</a:t>
            </a:r>
            <a:r>
              <a:rPr lang="en-AU" sz="2800" spc="-85">
                <a:latin typeface="Calibri"/>
                <a:cs typeface="Calibri"/>
              </a:rPr>
              <a:t> </a:t>
            </a:r>
            <a:r>
              <a:rPr lang="en-AU" sz="2800" spc="-10">
                <a:latin typeface="Calibri"/>
                <a:cs typeface="Calibri"/>
              </a:rPr>
              <a:t>cloud 	components,</a:t>
            </a:r>
            <a:r>
              <a:rPr lang="en-AU" sz="2800" spc="-5">
                <a:latin typeface="Calibri"/>
                <a:cs typeface="Calibri"/>
              </a:rPr>
              <a:t> </a:t>
            </a:r>
            <a:r>
              <a:rPr lang="en-AU" sz="2800">
                <a:latin typeface="Calibri"/>
                <a:cs typeface="Calibri"/>
              </a:rPr>
              <a:t>each</a:t>
            </a:r>
            <a:r>
              <a:rPr lang="en-AU" sz="2800" spc="-45">
                <a:latin typeface="Calibri"/>
                <a:cs typeface="Calibri"/>
              </a:rPr>
              <a:t> </a:t>
            </a:r>
            <a:r>
              <a:rPr lang="en-AU" sz="2800">
                <a:latin typeface="Calibri"/>
                <a:cs typeface="Calibri"/>
              </a:rPr>
              <a:t>of</a:t>
            </a:r>
            <a:r>
              <a:rPr lang="en-AU" sz="2800" spc="-45">
                <a:latin typeface="Calibri"/>
                <a:cs typeface="Calibri"/>
              </a:rPr>
              <a:t> </a:t>
            </a:r>
            <a:r>
              <a:rPr lang="en-AU" sz="2800">
                <a:latin typeface="Calibri"/>
                <a:cs typeface="Calibri"/>
              </a:rPr>
              <a:t>them</a:t>
            </a:r>
            <a:r>
              <a:rPr lang="en-AU" sz="2800" spc="-40">
                <a:latin typeface="Calibri"/>
                <a:cs typeface="Calibri"/>
              </a:rPr>
              <a:t> </a:t>
            </a:r>
            <a:r>
              <a:rPr lang="en-AU" sz="2800" spc="-25">
                <a:latin typeface="Calibri"/>
                <a:cs typeface="Calibri"/>
              </a:rPr>
              <a:t>are 	</a:t>
            </a:r>
            <a:r>
              <a:rPr lang="en-AU" sz="2800">
                <a:latin typeface="Calibri"/>
                <a:cs typeface="Calibri"/>
              </a:rPr>
              <a:t>loosely</a:t>
            </a:r>
            <a:r>
              <a:rPr lang="en-AU" sz="2800" spc="-70">
                <a:latin typeface="Calibri"/>
                <a:cs typeface="Calibri"/>
              </a:rPr>
              <a:t> </a:t>
            </a:r>
            <a:r>
              <a:rPr lang="en-AU" sz="2800">
                <a:latin typeface="Calibri"/>
                <a:cs typeface="Calibri"/>
              </a:rPr>
              <a:t>coupled.</a:t>
            </a:r>
            <a:r>
              <a:rPr lang="en-AU" sz="2800" spc="-50">
                <a:latin typeface="Calibri"/>
                <a:cs typeface="Calibri"/>
              </a:rPr>
              <a:t> </a:t>
            </a:r>
            <a:r>
              <a:rPr lang="en-AU" sz="2800">
                <a:latin typeface="Calibri"/>
                <a:cs typeface="Calibri"/>
              </a:rPr>
              <a:t>We</a:t>
            </a:r>
            <a:r>
              <a:rPr lang="en-AU" sz="2800" spc="-75">
                <a:latin typeface="Calibri"/>
                <a:cs typeface="Calibri"/>
              </a:rPr>
              <a:t> </a:t>
            </a:r>
            <a:r>
              <a:rPr lang="en-AU" sz="2800">
                <a:latin typeface="Calibri"/>
                <a:cs typeface="Calibri"/>
              </a:rPr>
              <a:t>can</a:t>
            </a:r>
            <a:r>
              <a:rPr lang="en-AU" sz="2800" spc="-60">
                <a:latin typeface="Calibri"/>
                <a:cs typeface="Calibri"/>
              </a:rPr>
              <a:t> </a:t>
            </a:r>
            <a:r>
              <a:rPr lang="en-AU" sz="2800" spc="-10">
                <a:latin typeface="Calibri"/>
                <a:cs typeface="Calibri"/>
              </a:rPr>
              <a:t>broadly 	</a:t>
            </a:r>
            <a:r>
              <a:rPr lang="en-AU" sz="2800">
                <a:latin typeface="Calibri"/>
                <a:cs typeface="Calibri"/>
              </a:rPr>
              <a:t>divide</a:t>
            </a:r>
            <a:r>
              <a:rPr lang="en-AU" sz="2800" spc="-20">
                <a:latin typeface="Calibri"/>
                <a:cs typeface="Calibri"/>
              </a:rPr>
              <a:t> </a:t>
            </a:r>
            <a:r>
              <a:rPr lang="en-AU" sz="2800">
                <a:latin typeface="Calibri"/>
                <a:cs typeface="Calibri"/>
              </a:rPr>
              <a:t>the</a:t>
            </a:r>
            <a:r>
              <a:rPr lang="en-AU" sz="2800" spc="-25">
                <a:latin typeface="Calibri"/>
                <a:cs typeface="Calibri"/>
              </a:rPr>
              <a:t> </a:t>
            </a:r>
            <a:r>
              <a:rPr lang="en-AU" sz="2800">
                <a:latin typeface="Calibri"/>
                <a:cs typeface="Calibri"/>
              </a:rPr>
              <a:t>cloud</a:t>
            </a:r>
            <a:r>
              <a:rPr lang="en-AU" sz="2800" spc="-15">
                <a:latin typeface="Calibri"/>
                <a:cs typeface="Calibri"/>
              </a:rPr>
              <a:t> </a:t>
            </a:r>
            <a:r>
              <a:rPr lang="en-AU" sz="2800" spc="-10">
                <a:latin typeface="Calibri"/>
                <a:cs typeface="Calibri"/>
              </a:rPr>
              <a:t>architecture</a:t>
            </a:r>
            <a:r>
              <a:rPr lang="en-AU" sz="2800" spc="-35">
                <a:latin typeface="Calibri"/>
                <a:cs typeface="Calibri"/>
              </a:rPr>
              <a:t> </a:t>
            </a:r>
            <a:r>
              <a:rPr lang="en-AU" sz="2800" spc="-20">
                <a:latin typeface="Calibri"/>
                <a:cs typeface="Calibri"/>
              </a:rPr>
              <a:t>into 	</a:t>
            </a:r>
            <a:r>
              <a:rPr lang="en-AU" sz="2800">
                <a:latin typeface="Calibri"/>
                <a:cs typeface="Calibri"/>
              </a:rPr>
              <a:t>two</a:t>
            </a:r>
            <a:r>
              <a:rPr lang="en-AU" sz="2800" spc="-55">
                <a:latin typeface="Calibri"/>
                <a:cs typeface="Calibri"/>
              </a:rPr>
              <a:t> </a:t>
            </a:r>
            <a:r>
              <a:rPr lang="en-AU" sz="2800" spc="-10">
                <a:latin typeface="Calibri"/>
                <a:cs typeface="Calibri"/>
              </a:rPr>
              <a:t>parts:</a:t>
            </a:r>
            <a:endParaRPr lang="en-AU" sz="2800">
              <a:latin typeface="Calibri"/>
              <a:cs typeface="Calibri"/>
            </a:endParaRPr>
          </a:p>
          <a:p>
            <a:pPr marL="697230" lvl="1" indent="-227329">
              <a:lnSpc>
                <a:spcPts val="2780"/>
              </a:lnSpc>
              <a:buFont typeface="Arial MT"/>
              <a:buChar char="•"/>
              <a:tabLst>
                <a:tab pos="697230" algn="l"/>
              </a:tabLst>
            </a:pPr>
            <a:r>
              <a:rPr lang="en-AU" sz="2400">
                <a:latin typeface="Calibri"/>
                <a:cs typeface="Calibri"/>
              </a:rPr>
              <a:t>Front</a:t>
            </a:r>
            <a:r>
              <a:rPr lang="en-AU" sz="2400" spc="-85">
                <a:latin typeface="Calibri"/>
                <a:cs typeface="Calibri"/>
              </a:rPr>
              <a:t> </a:t>
            </a:r>
            <a:r>
              <a:rPr lang="en-AU" sz="2400" spc="-25">
                <a:latin typeface="Calibri"/>
                <a:cs typeface="Calibri"/>
              </a:rPr>
              <a:t>End</a:t>
            </a:r>
            <a:endParaRPr lang="en-AU" sz="2400">
              <a:latin typeface="Calibri"/>
              <a:cs typeface="Calibri"/>
            </a:endParaRPr>
          </a:p>
          <a:p>
            <a:pPr marL="697230" lvl="1" indent="-227329">
              <a:lnSpc>
                <a:spcPts val="2840"/>
              </a:lnSpc>
              <a:buFont typeface="Arial MT"/>
              <a:buChar char="•"/>
              <a:tabLst>
                <a:tab pos="697230" algn="l"/>
              </a:tabLst>
            </a:pPr>
            <a:r>
              <a:rPr lang="en-AU" sz="2400">
                <a:latin typeface="Calibri"/>
                <a:cs typeface="Calibri"/>
              </a:rPr>
              <a:t>Back</a:t>
            </a:r>
            <a:r>
              <a:rPr lang="en-AU" sz="2400" spc="-25">
                <a:latin typeface="Calibri"/>
                <a:cs typeface="Calibri"/>
              </a:rPr>
              <a:t> End</a:t>
            </a:r>
            <a:endParaRPr lang="en-AU" sz="2400">
              <a:latin typeface="Calibri"/>
              <a:cs typeface="Calibri"/>
            </a:endParaRPr>
          </a:p>
          <a:p>
            <a:pPr marL="240029" marR="861694" indent="-227329">
              <a:lnSpc>
                <a:spcPts val="2690"/>
              </a:lnSpc>
              <a:spcBef>
                <a:spcPts val="969"/>
              </a:spcBef>
              <a:buFont typeface="Arial MT"/>
              <a:buChar char="•"/>
              <a:tabLst>
                <a:tab pos="241300" algn="l"/>
              </a:tabLst>
            </a:pPr>
            <a:r>
              <a:rPr lang="en-AU" sz="2800">
                <a:latin typeface="Calibri"/>
                <a:cs typeface="Calibri"/>
              </a:rPr>
              <a:t>Each</a:t>
            </a:r>
            <a:r>
              <a:rPr lang="en-AU" sz="2800" spc="-50">
                <a:latin typeface="Calibri"/>
                <a:cs typeface="Calibri"/>
              </a:rPr>
              <a:t> </a:t>
            </a:r>
            <a:r>
              <a:rPr lang="en-AU" sz="2800">
                <a:latin typeface="Calibri"/>
                <a:cs typeface="Calibri"/>
              </a:rPr>
              <a:t>of</a:t>
            </a:r>
            <a:r>
              <a:rPr lang="en-AU" sz="2800" spc="-50">
                <a:latin typeface="Calibri"/>
                <a:cs typeface="Calibri"/>
              </a:rPr>
              <a:t> </a:t>
            </a:r>
            <a:r>
              <a:rPr lang="en-AU" sz="2800">
                <a:latin typeface="Calibri"/>
                <a:cs typeface="Calibri"/>
              </a:rPr>
              <a:t>the</a:t>
            </a:r>
            <a:r>
              <a:rPr lang="en-AU" sz="2800" spc="-25">
                <a:latin typeface="Calibri"/>
                <a:cs typeface="Calibri"/>
              </a:rPr>
              <a:t> </a:t>
            </a:r>
            <a:r>
              <a:rPr lang="en-AU" sz="2800">
                <a:latin typeface="Calibri"/>
                <a:cs typeface="Calibri"/>
              </a:rPr>
              <a:t>ends</a:t>
            </a:r>
            <a:r>
              <a:rPr lang="en-AU" sz="2800" spc="-20">
                <a:latin typeface="Calibri"/>
                <a:cs typeface="Calibri"/>
              </a:rPr>
              <a:t> </a:t>
            </a:r>
            <a:r>
              <a:rPr lang="en-AU" sz="2800">
                <a:latin typeface="Calibri"/>
                <a:cs typeface="Calibri"/>
              </a:rPr>
              <a:t>are</a:t>
            </a:r>
            <a:r>
              <a:rPr lang="en-AU" sz="2800" spc="-45">
                <a:latin typeface="Calibri"/>
                <a:cs typeface="Calibri"/>
              </a:rPr>
              <a:t> </a:t>
            </a:r>
            <a:r>
              <a:rPr lang="en-AU" sz="2800" spc="-10">
                <a:latin typeface="Calibri"/>
                <a:cs typeface="Calibri"/>
              </a:rPr>
              <a:t>connected 	</a:t>
            </a:r>
            <a:r>
              <a:rPr lang="en-AU" sz="2800">
                <a:latin typeface="Calibri"/>
                <a:cs typeface="Calibri"/>
              </a:rPr>
              <a:t>through</a:t>
            </a:r>
            <a:r>
              <a:rPr lang="en-AU" sz="2800" spc="-55">
                <a:latin typeface="Calibri"/>
                <a:cs typeface="Calibri"/>
              </a:rPr>
              <a:t> </a:t>
            </a:r>
            <a:r>
              <a:rPr lang="en-AU" sz="2800">
                <a:latin typeface="Calibri"/>
                <a:cs typeface="Calibri"/>
              </a:rPr>
              <a:t>a</a:t>
            </a:r>
            <a:r>
              <a:rPr lang="en-AU" sz="2800" spc="-90">
                <a:latin typeface="Calibri"/>
                <a:cs typeface="Calibri"/>
              </a:rPr>
              <a:t> </a:t>
            </a:r>
            <a:r>
              <a:rPr lang="en-AU" sz="2800">
                <a:latin typeface="Calibri"/>
                <a:cs typeface="Calibri"/>
              </a:rPr>
              <a:t>network,</a:t>
            </a:r>
            <a:r>
              <a:rPr lang="en-AU" sz="2800" spc="-70">
                <a:latin typeface="Calibri"/>
                <a:cs typeface="Calibri"/>
              </a:rPr>
              <a:t> </a:t>
            </a:r>
            <a:r>
              <a:rPr lang="en-AU" sz="2800">
                <a:latin typeface="Calibri"/>
                <a:cs typeface="Calibri"/>
              </a:rPr>
              <a:t>usually</a:t>
            </a:r>
            <a:r>
              <a:rPr lang="en-AU" sz="2800" spc="-55">
                <a:latin typeface="Calibri"/>
                <a:cs typeface="Calibri"/>
              </a:rPr>
              <a:t> </a:t>
            </a:r>
            <a:r>
              <a:rPr lang="en-AU" sz="2800" spc="-25">
                <a:latin typeface="Calibri"/>
                <a:cs typeface="Calibri"/>
              </a:rPr>
              <a:t>via 	</a:t>
            </a:r>
            <a:r>
              <a:rPr lang="en-AU" sz="2800" spc="-10">
                <a:latin typeface="Calibri"/>
                <a:cs typeface="Calibri"/>
              </a:rPr>
              <a:t>Internet.</a:t>
            </a:r>
            <a:endParaRPr lang="en-AU" sz="2800">
              <a:latin typeface="Calibri"/>
              <a:cs typeface="Calibri"/>
            </a:endParaRPr>
          </a:p>
          <a:p>
            <a:pPr marL="240029" marR="5080" indent="-227329">
              <a:lnSpc>
                <a:spcPts val="2690"/>
              </a:lnSpc>
              <a:spcBef>
                <a:spcPts val="990"/>
              </a:spcBef>
              <a:buFont typeface="Arial MT"/>
              <a:buChar char="•"/>
              <a:tabLst>
                <a:tab pos="241300" algn="l"/>
              </a:tabLst>
            </a:pPr>
            <a:r>
              <a:rPr lang="en-AU" sz="2800">
                <a:latin typeface="Calibri"/>
                <a:cs typeface="Calibri"/>
              </a:rPr>
              <a:t>The</a:t>
            </a:r>
            <a:r>
              <a:rPr lang="en-AU" sz="2800" spc="-35">
                <a:latin typeface="Calibri"/>
                <a:cs typeface="Calibri"/>
              </a:rPr>
              <a:t> </a:t>
            </a:r>
            <a:r>
              <a:rPr lang="en-AU" sz="2800">
                <a:latin typeface="Calibri"/>
                <a:cs typeface="Calibri"/>
              </a:rPr>
              <a:t>diagram</a:t>
            </a:r>
            <a:r>
              <a:rPr lang="en-AU" sz="2800" spc="-25">
                <a:latin typeface="Calibri"/>
                <a:cs typeface="Calibri"/>
              </a:rPr>
              <a:t> </a:t>
            </a:r>
            <a:r>
              <a:rPr lang="en-AU" sz="2800">
                <a:latin typeface="Calibri"/>
                <a:cs typeface="Calibri"/>
              </a:rPr>
              <a:t>shows</a:t>
            </a:r>
            <a:r>
              <a:rPr lang="en-AU" sz="2800" spc="-15">
                <a:latin typeface="Calibri"/>
                <a:cs typeface="Calibri"/>
              </a:rPr>
              <a:t> </a:t>
            </a:r>
            <a:r>
              <a:rPr lang="en-AU" sz="2800">
                <a:latin typeface="Calibri"/>
                <a:cs typeface="Calibri"/>
              </a:rPr>
              <a:t>the</a:t>
            </a:r>
            <a:r>
              <a:rPr lang="en-AU" sz="2800" spc="-40">
                <a:latin typeface="Calibri"/>
                <a:cs typeface="Calibri"/>
              </a:rPr>
              <a:t> </a:t>
            </a:r>
            <a:r>
              <a:rPr lang="en-AU" sz="2800" spc="-10">
                <a:latin typeface="Calibri"/>
                <a:cs typeface="Calibri"/>
              </a:rPr>
              <a:t>graphical 	</a:t>
            </a:r>
            <a:r>
              <a:rPr lang="en-AU" sz="2800">
                <a:latin typeface="Calibri"/>
                <a:cs typeface="Calibri"/>
              </a:rPr>
              <a:t>view</a:t>
            </a:r>
            <a:r>
              <a:rPr lang="en-AU" sz="2800" spc="-60">
                <a:latin typeface="Calibri"/>
                <a:cs typeface="Calibri"/>
              </a:rPr>
              <a:t> </a:t>
            </a:r>
            <a:r>
              <a:rPr lang="en-AU" sz="2800">
                <a:latin typeface="Calibri"/>
                <a:cs typeface="Calibri"/>
              </a:rPr>
              <a:t>of</a:t>
            </a:r>
            <a:r>
              <a:rPr lang="en-AU" sz="2800" spc="-70">
                <a:latin typeface="Calibri"/>
                <a:cs typeface="Calibri"/>
              </a:rPr>
              <a:t> </a:t>
            </a:r>
            <a:r>
              <a:rPr lang="en-AU" sz="2800">
                <a:latin typeface="Calibri"/>
                <a:cs typeface="Calibri"/>
              </a:rPr>
              <a:t>cloud</a:t>
            </a:r>
            <a:r>
              <a:rPr lang="en-AU" sz="2800" spc="-40">
                <a:latin typeface="Calibri"/>
                <a:cs typeface="Calibri"/>
              </a:rPr>
              <a:t> </a:t>
            </a:r>
            <a:r>
              <a:rPr lang="en-AU" sz="2800">
                <a:latin typeface="Calibri"/>
                <a:cs typeface="Calibri"/>
              </a:rPr>
              <a:t>computing</a:t>
            </a:r>
            <a:r>
              <a:rPr lang="en-AU" sz="2800" spc="-30">
                <a:latin typeface="Calibri"/>
                <a:cs typeface="Calibri"/>
              </a:rPr>
              <a:t> </a:t>
            </a:r>
            <a:r>
              <a:rPr lang="en-AU" sz="2800" spc="-10">
                <a:latin typeface="Calibri"/>
                <a:cs typeface="Calibri"/>
              </a:rPr>
              <a:t>architecture</a:t>
            </a:r>
            <a:endParaRPr lang="en-AU" sz="2800">
              <a:latin typeface="Calibri"/>
              <a:cs typeface="Calibri"/>
            </a:endParaRPr>
          </a:p>
        </p:txBody>
      </p:sp>
      <p:pic>
        <p:nvPicPr>
          <p:cNvPr id="4" name="object 4"/>
          <p:cNvPicPr/>
          <p:nvPr/>
        </p:nvPicPr>
        <p:blipFill>
          <a:blip r:embed="rId2" cstate="print"/>
          <a:stretch>
            <a:fillRect/>
          </a:stretch>
        </p:blipFill>
        <p:spPr>
          <a:xfrm>
            <a:off x="6851956" y="1347216"/>
            <a:ext cx="5206912" cy="464823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lang="en-AU" spc="-25" smtClean="0"/>
              <a:t>14</a:t>
            </a:fld>
            <a:endParaRPr lang="en-AU"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0080" y="329184"/>
            <a:ext cx="6894576" cy="1783080"/>
          </a:xfrm>
          <a:prstGeom prst="rect">
            <a:avLst/>
          </a:prstGeom>
        </p:spPr>
        <p:txBody>
          <a:bodyPr vert="horz" lIns="0" tIns="13335" rIns="0" bIns="0" rtlCol="0" anchor="b">
            <a:normAutofit/>
          </a:bodyPr>
          <a:lstStyle/>
          <a:p>
            <a:pPr marL="12700">
              <a:spcBef>
                <a:spcPts val="105"/>
              </a:spcBef>
            </a:pPr>
            <a:r>
              <a:rPr lang="en-AU" sz="5400"/>
              <a:t>Cloud</a:t>
            </a:r>
            <a:r>
              <a:rPr lang="en-AU" sz="5400" spc="-10"/>
              <a:t> </a:t>
            </a:r>
            <a:r>
              <a:rPr lang="en-AU" sz="5400"/>
              <a:t>Computing </a:t>
            </a:r>
            <a:r>
              <a:rPr lang="en-AU" sz="5400" spc="-10"/>
              <a:t>Architecture (Cont.…)</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body" idx="1"/>
          </p:nvPr>
        </p:nvSpPr>
        <p:spPr>
          <a:xfrm>
            <a:off x="640080" y="2706624"/>
            <a:ext cx="6894576" cy="3483864"/>
          </a:xfrm>
          <a:prstGeom prst="rect">
            <a:avLst/>
          </a:prstGeom>
        </p:spPr>
        <p:txBody>
          <a:bodyPr vert="horz" lIns="0" tIns="13335" rIns="0" bIns="0" rtlCol="0">
            <a:normAutofit/>
          </a:bodyPr>
          <a:lstStyle/>
          <a:p>
            <a:pPr marL="241300" indent="-228600">
              <a:lnSpc>
                <a:spcPct val="90000"/>
              </a:lnSpc>
              <a:spcBef>
                <a:spcPts val="105"/>
              </a:spcBef>
              <a:buFont typeface="Arial MT"/>
              <a:buChar char="•"/>
              <a:tabLst>
                <a:tab pos="241300" algn="l"/>
              </a:tabLst>
            </a:pPr>
            <a:r>
              <a:rPr lang="en-AU" sz="1700" b="1" dirty="0">
                <a:latin typeface="Calibri"/>
                <a:cs typeface="Calibri"/>
              </a:rPr>
              <a:t>Front</a:t>
            </a:r>
            <a:r>
              <a:rPr lang="en-AU" sz="1700" b="1" spc="-40" dirty="0">
                <a:latin typeface="Calibri"/>
                <a:cs typeface="Calibri"/>
              </a:rPr>
              <a:t> </a:t>
            </a:r>
            <a:r>
              <a:rPr lang="en-AU" sz="1700" b="1" dirty="0">
                <a:latin typeface="Calibri"/>
                <a:cs typeface="Calibri"/>
              </a:rPr>
              <a:t>End</a:t>
            </a:r>
            <a:r>
              <a:rPr lang="en-AU" sz="1700" b="1" spc="-70" dirty="0">
                <a:latin typeface="Calibri"/>
                <a:cs typeface="Calibri"/>
              </a:rPr>
              <a:t> </a:t>
            </a:r>
            <a:r>
              <a:rPr lang="en-AU" sz="1700" spc="-20" dirty="0"/>
              <a:t>refers</a:t>
            </a:r>
            <a:r>
              <a:rPr lang="en-AU" sz="1700" spc="-60" dirty="0"/>
              <a:t> </a:t>
            </a:r>
            <a:r>
              <a:rPr lang="en-AU" sz="1700" dirty="0"/>
              <a:t>to</a:t>
            </a:r>
            <a:r>
              <a:rPr lang="en-AU" sz="1700" spc="-40" dirty="0"/>
              <a:t> </a:t>
            </a:r>
            <a:r>
              <a:rPr lang="en-AU" sz="1700" dirty="0"/>
              <a:t>the</a:t>
            </a:r>
            <a:r>
              <a:rPr lang="en-AU" sz="1700" spc="-60" dirty="0"/>
              <a:t> </a:t>
            </a:r>
            <a:r>
              <a:rPr lang="en-AU" sz="1700" dirty="0"/>
              <a:t>client</a:t>
            </a:r>
            <a:r>
              <a:rPr lang="en-AU" sz="1700" spc="-60" dirty="0"/>
              <a:t> </a:t>
            </a:r>
            <a:r>
              <a:rPr lang="en-AU" sz="1700" dirty="0"/>
              <a:t>part</a:t>
            </a:r>
            <a:r>
              <a:rPr lang="en-AU" sz="1700" spc="-40" dirty="0"/>
              <a:t> </a:t>
            </a:r>
            <a:r>
              <a:rPr lang="en-AU" sz="1700" dirty="0"/>
              <a:t>of</a:t>
            </a:r>
            <a:r>
              <a:rPr lang="en-AU" sz="1700" spc="-40" dirty="0"/>
              <a:t> </a:t>
            </a:r>
            <a:r>
              <a:rPr lang="en-AU" sz="1700" dirty="0"/>
              <a:t>cloud</a:t>
            </a:r>
            <a:r>
              <a:rPr lang="en-AU" sz="1700" spc="-50" dirty="0"/>
              <a:t> </a:t>
            </a:r>
            <a:r>
              <a:rPr lang="en-AU" sz="1700" dirty="0"/>
              <a:t>computing</a:t>
            </a:r>
            <a:r>
              <a:rPr lang="en-AU" sz="1700" spc="-55" dirty="0"/>
              <a:t> </a:t>
            </a:r>
            <a:r>
              <a:rPr lang="en-AU" sz="1700" spc="-10" dirty="0"/>
              <a:t>system.</a:t>
            </a:r>
            <a:r>
              <a:rPr lang="en-AU" sz="1700" spc="-60" dirty="0"/>
              <a:t> </a:t>
            </a:r>
            <a:r>
              <a:rPr lang="en-AU" sz="1700" dirty="0"/>
              <a:t>It</a:t>
            </a:r>
            <a:r>
              <a:rPr lang="en-AU" sz="1700" spc="-40" dirty="0"/>
              <a:t> </a:t>
            </a:r>
            <a:r>
              <a:rPr lang="en-AU" sz="1700" dirty="0"/>
              <a:t>consists</a:t>
            </a:r>
            <a:r>
              <a:rPr lang="en-AU" sz="1700" spc="-75" dirty="0"/>
              <a:t> </a:t>
            </a:r>
            <a:r>
              <a:rPr lang="en-AU" sz="1700" spc="-25" dirty="0"/>
              <a:t>of</a:t>
            </a:r>
          </a:p>
          <a:p>
            <a:pPr marL="241300" marR="5080">
              <a:lnSpc>
                <a:spcPct val="90000"/>
              </a:lnSpc>
              <a:spcBef>
                <a:spcPts val="470"/>
              </a:spcBef>
            </a:pPr>
            <a:r>
              <a:rPr lang="en-AU" sz="1700" spc="-10" dirty="0"/>
              <a:t>interfaces</a:t>
            </a:r>
            <a:r>
              <a:rPr lang="en-AU" sz="1700" spc="-85" dirty="0"/>
              <a:t> </a:t>
            </a:r>
            <a:r>
              <a:rPr lang="en-AU" sz="1700" dirty="0"/>
              <a:t>and</a:t>
            </a:r>
            <a:r>
              <a:rPr lang="en-AU" sz="1700" spc="-30" dirty="0"/>
              <a:t> </a:t>
            </a:r>
            <a:r>
              <a:rPr lang="en-AU" sz="1700" spc="-10" dirty="0"/>
              <a:t>applications</a:t>
            </a:r>
            <a:r>
              <a:rPr lang="en-AU" sz="1700" spc="-65" dirty="0"/>
              <a:t> </a:t>
            </a:r>
            <a:r>
              <a:rPr lang="en-AU" sz="1700" dirty="0"/>
              <a:t>that</a:t>
            </a:r>
            <a:r>
              <a:rPr lang="en-AU" sz="1700" spc="-35" dirty="0"/>
              <a:t> </a:t>
            </a:r>
            <a:r>
              <a:rPr lang="en-AU" sz="1700" dirty="0"/>
              <a:t>are</a:t>
            </a:r>
            <a:r>
              <a:rPr lang="en-AU" sz="1700" spc="-50" dirty="0"/>
              <a:t> </a:t>
            </a:r>
            <a:r>
              <a:rPr lang="en-AU" sz="1700" dirty="0"/>
              <a:t>required</a:t>
            </a:r>
            <a:r>
              <a:rPr lang="en-AU" sz="1700" spc="-60" dirty="0"/>
              <a:t> </a:t>
            </a:r>
            <a:r>
              <a:rPr lang="en-AU" sz="1700" dirty="0"/>
              <a:t>to</a:t>
            </a:r>
            <a:r>
              <a:rPr lang="en-AU" sz="1700" spc="-45" dirty="0"/>
              <a:t> </a:t>
            </a:r>
            <a:r>
              <a:rPr lang="en-AU" sz="1700" dirty="0"/>
              <a:t>access</a:t>
            </a:r>
            <a:r>
              <a:rPr lang="en-AU" sz="1700" spc="-55" dirty="0"/>
              <a:t> </a:t>
            </a:r>
            <a:r>
              <a:rPr lang="en-AU" sz="1700" dirty="0"/>
              <a:t>the</a:t>
            </a:r>
            <a:r>
              <a:rPr lang="en-AU" sz="1700" spc="-65" dirty="0"/>
              <a:t> </a:t>
            </a:r>
            <a:r>
              <a:rPr lang="en-AU" sz="1700" dirty="0"/>
              <a:t>cloud</a:t>
            </a:r>
            <a:r>
              <a:rPr lang="en-AU" sz="1700" spc="-30" dirty="0"/>
              <a:t> </a:t>
            </a:r>
            <a:r>
              <a:rPr lang="en-AU" sz="1700" spc="-10" dirty="0"/>
              <a:t>computing </a:t>
            </a:r>
            <a:r>
              <a:rPr lang="en-AU" sz="1700" dirty="0"/>
              <a:t>platforms,</a:t>
            </a:r>
            <a:r>
              <a:rPr lang="en-AU" sz="1700" spc="-65" dirty="0"/>
              <a:t> </a:t>
            </a:r>
            <a:r>
              <a:rPr lang="en-AU" sz="1700" dirty="0"/>
              <a:t>e.g.,</a:t>
            </a:r>
            <a:r>
              <a:rPr lang="en-AU" sz="1700" spc="-60" dirty="0"/>
              <a:t> </a:t>
            </a:r>
            <a:r>
              <a:rPr lang="en-AU" sz="1700" dirty="0"/>
              <a:t>Web</a:t>
            </a:r>
            <a:r>
              <a:rPr lang="en-AU" sz="1700" spc="-70" dirty="0"/>
              <a:t> </a:t>
            </a:r>
            <a:r>
              <a:rPr lang="en-AU" sz="1700" spc="-10" dirty="0"/>
              <a:t>Browser.</a:t>
            </a:r>
          </a:p>
          <a:p>
            <a:pPr marL="241300" indent="-228600">
              <a:lnSpc>
                <a:spcPct val="90000"/>
              </a:lnSpc>
              <a:spcBef>
                <a:spcPts val="60"/>
              </a:spcBef>
              <a:buFont typeface="Arial MT"/>
              <a:buChar char="•"/>
              <a:tabLst>
                <a:tab pos="241300" algn="l"/>
              </a:tabLst>
            </a:pPr>
            <a:r>
              <a:rPr lang="en-AU" sz="1700" b="1" dirty="0">
                <a:latin typeface="Calibri"/>
                <a:cs typeface="Calibri"/>
              </a:rPr>
              <a:t>Back</a:t>
            </a:r>
            <a:r>
              <a:rPr lang="en-AU" sz="1700" b="1" spc="-40" dirty="0">
                <a:latin typeface="Calibri"/>
                <a:cs typeface="Calibri"/>
              </a:rPr>
              <a:t> </a:t>
            </a:r>
            <a:r>
              <a:rPr lang="en-AU" sz="1700" b="1" dirty="0">
                <a:latin typeface="Calibri"/>
                <a:cs typeface="Calibri"/>
              </a:rPr>
              <a:t>End</a:t>
            </a:r>
            <a:r>
              <a:rPr lang="en-AU" sz="1700" b="1" spc="-50" dirty="0">
                <a:latin typeface="Calibri"/>
                <a:cs typeface="Calibri"/>
              </a:rPr>
              <a:t> </a:t>
            </a:r>
            <a:r>
              <a:rPr lang="en-AU" sz="1700" spc="-20" dirty="0"/>
              <a:t>refers</a:t>
            </a:r>
            <a:r>
              <a:rPr lang="en-AU" sz="1700" spc="-55" dirty="0"/>
              <a:t> </a:t>
            </a:r>
            <a:r>
              <a:rPr lang="en-AU" sz="1700" dirty="0"/>
              <a:t>to</a:t>
            </a:r>
            <a:r>
              <a:rPr lang="en-AU" sz="1700" spc="-40" dirty="0"/>
              <a:t> </a:t>
            </a:r>
            <a:r>
              <a:rPr lang="en-AU" sz="1700" dirty="0"/>
              <a:t>the</a:t>
            </a:r>
            <a:r>
              <a:rPr lang="en-AU" sz="1700" spc="-60" dirty="0"/>
              <a:t> </a:t>
            </a:r>
            <a:r>
              <a:rPr lang="en-AU" sz="1700" dirty="0"/>
              <a:t>cloud</a:t>
            </a:r>
            <a:r>
              <a:rPr lang="en-AU" sz="1700" spc="-40" dirty="0"/>
              <a:t> </a:t>
            </a:r>
            <a:r>
              <a:rPr lang="en-AU" sz="1700" spc="-20" dirty="0"/>
              <a:t>itself.</a:t>
            </a:r>
            <a:r>
              <a:rPr lang="en-AU" sz="1700" spc="-60" dirty="0"/>
              <a:t> </a:t>
            </a:r>
            <a:r>
              <a:rPr lang="en-AU" sz="1700" dirty="0"/>
              <a:t>It</a:t>
            </a:r>
            <a:r>
              <a:rPr lang="en-AU" sz="1700" spc="-35" dirty="0"/>
              <a:t> </a:t>
            </a:r>
            <a:r>
              <a:rPr lang="en-AU" sz="1700" dirty="0"/>
              <a:t>consists</a:t>
            </a:r>
            <a:r>
              <a:rPr lang="en-AU" sz="1700" spc="-70" dirty="0"/>
              <a:t> </a:t>
            </a:r>
            <a:r>
              <a:rPr lang="en-AU" sz="1700" dirty="0"/>
              <a:t>of</a:t>
            </a:r>
            <a:r>
              <a:rPr lang="en-AU" sz="1700" spc="-35" dirty="0"/>
              <a:t> </a:t>
            </a:r>
            <a:r>
              <a:rPr lang="en-AU" sz="1700" dirty="0"/>
              <a:t>all</a:t>
            </a:r>
            <a:r>
              <a:rPr lang="en-AU" sz="1700" spc="-35" dirty="0"/>
              <a:t> </a:t>
            </a:r>
            <a:r>
              <a:rPr lang="en-AU" sz="1700" dirty="0"/>
              <a:t>the</a:t>
            </a:r>
            <a:r>
              <a:rPr lang="en-AU" sz="1700" spc="-50" dirty="0"/>
              <a:t> </a:t>
            </a:r>
            <a:r>
              <a:rPr lang="en-AU" sz="1700" dirty="0"/>
              <a:t>resources</a:t>
            </a:r>
            <a:r>
              <a:rPr lang="en-AU" sz="1700" spc="-70" dirty="0"/>
              <a:t> </a:t>
            </a:r>
            <a:r>
              <a:rPr lang="en-AU" sz="1700" spc="-10" dirty="0"/>
              <a:t>required</a:t>
            </a:r>
          </a:p>
          <a:p>
            <a:pPr marL="241300">
              <a:lnSpc>
                <a:spcPct val="90000"/>
              </a:lnSpc>
            </a:pPr>
            <a:r>
              <a:rPr lang="en-AU" sz="1700" dirty="0"/>
              <a:t>to</a:t>
            </a:r>
            <a:r>
              <a:rPr lang="en-AU" sz="1700" spc="-40" dirty="0"/>
              <a:t> </a:t>
            </a:r>
            <a:r>
              <a:rPr lang="en-AU" sz="1700" dirty="0"/>
              <a:t>provide</a:t>
            </a:r>
            <a:r>
              <a:rPr lang="en-AU" sz="1700" spc="-50" dirty="0"/>
              <a:t> </a:t>
            </a:r>
            <a:r>
              <a:rPr lang="en-AU" sz="1700" dirty="0"/>
              <a:t>cloud</a:t>
            </a:r>
            <a:r>
              <a:rPr lang="en-AU" sz="1700" spc="-35" dirty="0"/>
              <a:t> </a:t>
            </a:r>
            <a:r>
              <a:rPr lang="en-AU" sz="1700" dirty="0"/>
              <a:t>computing</a:t>
            </a:r>
            <a:r>
              <a:rPr lang="en-AU" sz="1700" spc="-50" dirty="0"/>
              <a:t> </a:t>
            </a:r>
            <a:r>
              <a:rPr lang="en-AU" sz="1700" dirty="0"/>
              <a:t>services.</a:t>
            </a:r>
            <a:r>
              <a:rPr lang="en-AU" sz="1700" spc="-70" dirty="0"/>
              <a:t> </a:t>
            </a:r>
            <a:r>
              <a:rPr lang="en-AU" sz="1700" dirty="0"/>
              <a:t>It</a:t>
            </a:r>
            <a:r>
              <a:rPr lang="en-AU" sz="1700" spc="-40" dirty="0"/>
              <a:t> </a:t>
            </a:r>
            <a:r>
              <a:rPr lang="en-AU" sz="1700" dirty="0"/>
              <a:t>comprises</a:t>
            </a:r>
            <a:r>
              <a:rPr lang="en-AU" sz="1700" spc="-60" dirty="0"/>
              <a:t> </a:t>
            </a:r>
            <a:r>
              <a:rPr lang="en-AU" sz="1700" dirty="0"/>
              <a:t>of</a:t>
            </a:r>
            <a:r>
              <a:rPr lang="en-AU" sz="1700" spc="-35" dirty="0"/>
              <a:t> </a:t>
            </a:r>
            <a:r>
              <a:rPr lang="en-AU" sz="1700" dirty="0"/>
              <a:t>huge</a:t>
            </a:r>
            <a:r>
              <a:rPr lang="en-AU" sz="1700" spc="-130" dirty="0"/>
              <a:t> </a:t>
            </a:r>
            <a:r>
              <a:rPr lang="en-AU" sz="1700" b="1" dirty="0">
                <a:latin typeface="Calibri"/>
                <a:cs typeface="Calibri"/>
              </a:rPr>
              <a:t>data</a:t>
            </a:r>
            <a:r>
              <a:rPr lang="en-AU" sz="1700" b="1" spc="-40" dirty="0">
                <a:latin typeface="Calibri"/>
                <a:cs typeface="Calibri"/>
              </a:rPr>
              <a:t> </a:t>
            </a:r>
            <a:r>
              <a:rPr lang="en-AU" sz="1700" b="1" spc="-10" dirty="0">
                <a:latin typeface="Calibri"/>
                <a:cs typeface="Calibri"/>
              </a:rPr>
              <a:t>storage,</a:t>
            </a:r>
          </a:p>
          <a:p>
            <a:pPr marL="241300" marR="677545">
              <a:lnSpc>
                <a:spcPct val="90000"/>
              </a:lnSpc>
              <a:spcBef>
                <a:spcPts val="470"/>
              </a:spcBef>
            </a:pPr>
            <a:r>
              <a:rPr lang="en-AU" sz="1700" b="1" dirty="0">
                <a:latin typeface="Calibri"/>
                <a:cs typeface="Calibri"/>
              </a:rPr>
              <a:t>virtual</a:t>
            </a:r>
            <a:r>
              <a:rPr lang="en-AU" sz="1700" b="1" spc="-60" dirty="0">
                <a:latin typeface="Calibri"/>
                <a:cs typeface="Calibri"/>
              </a:rPr>
              <a:t> </a:t>
            </a:r>
            <a:r>
              <a:rPr lang="en-AU" sz="1700" b="1" dirty="0">
                <a:latin typeface="Calibri"/>
                <a:cs typeface="Calibri"/>
              </a:rPr>
              <a:t>machines,</a:t>
            </a:r>
            <a:r>
              <a:rPr lang="en-AU" sz="1700" b="1" spc="-40" dirty="0">
                <a:latin typeface="Calibri"/>
                <a:cs typeface="Calibri"/>
              </a:rPr>
              <a:t> </a:t>
            </a:r>
            <a:r>
              <a:rPr lang="en-AU" sz="1700" b="1" dirty="0">
                <a:latin typeface="Calibri"/>
                <a:cs typeface="Calibri"/>
              </a:rPr>
              <a:t>security</a:t>
            </a:r>
            <a:r>
              <a:rPr lang="en-AU" sz="1700" b="1" spc="-55" dirty="0">
                <a:latin typeface="Calibri"/>
                <a:cs typeface="Calibri"/>
              </a:rPr>
              <a:t> </a:t>
            </a:r>
            <a:r>
              <a:rPr lang="en-AU" sz="1700" b="1" dirty="0">
                <a:latin typeface="Calibri"/>
                <a:cs typeface="Calibri"/>
              </a:rPr>
              <a:t>mechanism,</a:t>
            </a:r>
            <a:r>
              <a:rPr lang="en-AU" sz="1700" b="1" spc="-55" dirty="0">
                <a:latin typeface="Calibri"/>
                <a:cs typeface="Calibri"/>
              </a:rPr>
              <a:t> </a:t>
            </a:r>
            <a:r>
              <a:rPr lang="en-AU" sz="1700" b="1" dirty="0">
                <a:latin typeface="Calibri"/>
                <a:cs typeface="Calibri"/>
              </a:rPr>
              <a:t>services,</a:t>
            </a:r>
            <a:r>
              <a:rPr lang="en-AU" sz="1700" b="1" spc="-75" dirty="0">
                <a:latin typeface="Calibri"/>
                <a:cs typeface="Calibri"/>
              </a:rPr>
              <a:t> </a:t>
            </a:r>
            <a:r>
              <a:rPr lang="en-AU" sz="1700" b="1" dirty="0">
                <a:latin typeface="Calibri"/>
                <a:cs typeface="Calibri"/>
              </a:rPr>
              <a:t>deployment</a:t>
            </a:r>
            <a:r>
              <a:rPr lang="en-AU" sz="1700" b="1" spc="-35" dirty="0">
                <a:latin typeface="Calibri"/>
                <a:cs typeface="Calibri"/>
              </a:rPr>
              <a:t> </a:t>
            </a:r>
            <a:r>
              <a:rPr lang="en-AU" sz="1700" b="1" spc="-10" dirty="0">
                <a:latin typeface="Calibri"/>
                <a:cs typeface="Calibri"/>
              </a:rPr>
              <a:t>models, </a:t>
            </a:r>
            <a:r>
              <a:rPr lang="en-AU" sz="1700" b="1" dirty="0">
                <a:latin typeface="Calibri"/>
                <a:cs typeface="Calibri"/>
              </a:rPr>
              <a:t>servers</a:t>
            </a:r>
            <a:r>
              <a:rPr lang="en-AU" sz="1700" dirty="0"/>
              <a:t>,</a:t>
            </a:r>
            <a:r>
              <a:rPr lang="en-AU" sz="1700" spc="-120" dirty="0"/>
              <a:t> </a:t>
            </a:r>
            <a:r>
              <a:rPr lang="en-AU" sz="1700" spc="-20" dirty="0"/>
              <a:t>etc.</a:t>
            </a:r>
          </a:p>
          <a:p>
            <a:pPr marL="241300" indent="-228600">
              <a:lnSpc>
                <a:spcPct val="90000"/>
              </a:lnSpc>
              <a:spcBef>
                <a:spcPts val="60"/>
              </a:spcBef>
              <a:buFont typeface="Arial MT"/>
              <a:buChar char="•"/>
              <a:tabLst>
                <a:tab pos="241300" algn="l"/>
              </a:tabLst>
            </a:pPr>
            <a:r>
              <a:rPr lang="en-AU" sz="1700" dirty="0"/>
              <a:t>Points</a:t>
            </a:r>
            <a:r>
              <a:rPr lang="en-AU" sz="1700" spc="-85" dirty="0"/>
              <a:t> </a:t>
            </a:r>
            <a:r>
              <a:rPr lang="en-AU" sz="1700" dirty="0"/>
              <a:t>to</a:t>
            </a:r>
            <a:r>
              <a:rPr lang="en-AU" sz="1700" spc="-65" dirty="0"/>
              <a:t> </a:t>
            </a:r>
            <a:r>
              <a:rPr lang="en-AU" sz="1700" spc="-10" dirty="0"/>
              <a:t>consider</a:t>
            </a:r>
          </a:p>
          <a:p>
            <a:pPr marL="698500" lvl="1" indent="-228600">
              <a:lnSpc>
                <a:spcPct val="90000"/>
              </a:lnSpc>
              <a:buFont typeface="Arial MT"/>
              <a:buChar char="•"/>
              <a:tabLst>
                <a:tab pos="698500" algn="l"/>
              </a:tabLst>
            </a:pPr>
            <a:r>
              <a:rPr lang="en-AU" sz="1700" dirty="0">
                <a:latin typeface="Calibri"/>
                <a:cs typeface="Calibri"/>
              </a:rPr>
              <a:t>It</a:t>
            </a:r>
            <a:r>
              <a:rPr lang="en-AU" sz="1700" spc="-30" dirty="0">
                <a:latin typeface="Calibri"/>
                <a:cs typeface="Calibri"/>
              </a:rPr>
              <a:t> </a:t>
            </a:r>
            <a:r>
              <a:rPr lang="en-AU" sz="1700" dirty="0">
                <a:latin typeface="Calibri"/>
                <a:cs typeface="Calibri"/>
              </a:rPr>
              <a:t>is</a:t>
            </a:r>
            <a:r>
              <a:rPr lang="en-AU" sz="1700" spc="-25" dirty="0">
                <a:latin typeface="Calibri"/>
                <a:cs typeface="Calibri"/>
              </a:rPr>
              <a:t> </a:t>
            </a:r>
            <a:r>
              <a:rPr lang="en-AU" sz="1700" dirty="0">
                <a:latin typeface="Calibri"/>
                <a:cs typeface="Calibri"/>
              </a:rPr>
              <a:t>the</a:t>
            </a:r>
            <a:r>
              <a:rPr lang="en-AU" sz="1700" spc="-10" dirty="0">
                <a:latin typeface="Calibri"/>
                <a:cs typeface="Calibri"/>
              </a:rPr>
              <a:t> responsibility</a:t>
            </a:r>
            <a:r>
              <a:rPr lang="en-AU" sz="1700" spc="-45" dirty="0">
                <a:latin typeface="Calibri"/>
                <a:cs typeface="Calibri"/>
              </a:rPr>
              <a:t> </a:t>
            </a:r>
            <a:r>
              <a:rPr lang="en-AU" sz="1700" dirty="0">
                <a:latin typeface="Calibri"/>
                <a:cs typeface="Calibri"/>
              </a:rPr>
              <a:t>of</a:t>
            </a:r>
            <a:r>
              <a:rPr lang="en-AU" sz="1700" spc="-15" dirty="0">
                <a:latin typeface="Calibri"/>
                <a:cs typeface="Calibri"/>
              </a:rPr>
              <a:t> </a:t>
            </a:r>
            <a:r>
              <a:rPr lang="en-AU" sz="1700" dirty="0">
                <a:latin typeface="Calibri"/>
                <a:cs typeface="Calibri"/>
              </a:rPr>
              <a:t>the</a:t>
            </a:r>
            <a:r>
              <a:rPr lang="en-AU" sz="1700" spc="-20" dirty="0">
                <a:latin typeface="Calibri"/>
                <a:cs typeface="Calibri"/>
              </a:rPr>
              <a:t> </a:t>
            </a:r>
            <a:r>
              <a:rPr lang="en-AU" sz="1700" dirty="0">
                <a:latin typeface="Calibri"/>
                <a:cs typeface="Calibri"/>
              </a:rPr>
              <a:t>back</a:t>
            </a:r>
            <a:r>
              <a:rPr lang="en-AU" sz="1700" spc="-25" dirty="0">
                <a:latin typeface="Calibri"/>
                <a:cs typeface="Calibri"/>
              </a:rPr>
              <a:t> </a:t>
            </a:r>
            <a:r>
              <a:rPr lang="en-AU" sz="1700" dirty="0">
                <a:latin typeface="Calibri"/>
                <a:cs typeface="Calibri"/>
              </a:rPr>
              <a:t>end</a:t>
            </a:r>
            <a:r>
              <a:rPr lang="en-AU" sz="1700" spc="-25" dirty="0">
                <a:latin typeface="Calibri"/>
                <a:cs typeface="Calibri"/>
              </a:rPr>
              <a:t> </a:t>
            </a:r>
            <a:r>
              <a:rPr lang="en-AU" sz="1700" dirty="0">
                <a:latin typeface="Calibri"/>
                <a:cs typeface="Calibri"/>
              </a:rPr>
              <a:t>to</a:t>
            </a:r>
            <a:r>
              <a:rPr lang="en-AU" sz="1700" spc="-15" dirty="0">
                <a:latin typeface="Calibri"/>
                <a:cs typeface="Calibri"/>
              </a:rPr>
              <a:t> </a:t>
            </a:r>
            <a:r>
              <a:rPr lang="en-AU" sz="1700" dirty="0">
                <a:latin typeface="Calibri"/>
                <a:cs typeface="Calibri"/>
              </a:rPr>
              <a:t>provide</a:t>
            </a:r>
            <a:r>
              <a:rPr lang="en-AU" sz="1700" spc="-30" dirty="0">
                <a:latin typeface="Calibri"/>
                <a:cs typeface="Calibri"/>
              </a:rPr>
              <a:t> </a:t>
            </a:r>
            <a:r>
              <a:rPr lang="en-AU" sz="1700" spc="-10" dirty="0">
                <a:latin typeface="Calibri"/>
                <a:cs typeface="Calibri"/>
              </a:rPr>
              <a:t>built-</a:t>
            </a:r>
            <a:r>
              <a:rPr lang="en-AU" sz="1700" dirty="0">
                <a:latin typeface="Calibri"/>
                <a:cs typeface="Calibri"/>
              </a:rPr>
              <a:t>in</a:t>
            </a:r>
            <a:r>
              <a:rPr lang="en-AU" sz="1700" spc="-45" dirty="0">
                <a:latin typeface="Calibri"/>
                <a:cs typeface="Calibri"/>
              </a:rPr>
              <a:t> </a:t>
            </a:r>
            <a:r>
              <a:rPr lang="en-AU" sz="1700" dirty="0">
                <a:latin typeface="Calibri"/>
                <a:cs typeface="Calibri"/>
              </a:rPr>
              <a:t>security</a:t>
            </a:r>
            <a:r>
              <a:rPr lang="en-AU" sz="1700" spc="-10" dirty="0">
                <a:latin typeface="Calibri"/>
                <a:cs typeface="Calibri"/>
              </a:rPr>
              <a:t> </a:t>
            </a:r>
            <a:r>
              <a:rPr lang="en-AU" sz="1700" dirty="0">
                <a:latin typeface="Calibri"/>
                <a:cs typeface="Calibri"/>
              </a:rPr>
              <a:t>mechanism,</a:t>
            </a:r>
            <a:r>
              <a:rPr lang="en-AU" sz="1700" spc="-20" dirty="0">
                <a:latin typeface="Calibri"/>
                <a:cs typeface="Calibri"/>
              </a:rPr>
              <a:t> </a:t>
            </a:r>
            <a:r>
              <a:rPr lang="en-AU" sz="1700" spc="-10" dirty="0">
                <a:latin typeface="Calibri"/>
                <a:cs typeface="Calibri"/>
              </a:rPr>
              <a:t>traffic </a:t>
            </a:r>
            <a:r>
              <a:rPr lang="en-AU" sz="1700" dirty="0"/>
              <a:t>control</a:t>
            </a:r>
            <a:r>
              <a:rPr lang="en-AU" sz="1700" spc="-65" dirty="0"/>
              <a:t> </a:t>
            </a:r>
            <a:r>
              <a:rPr lang="en-AU" sz="1700" dirty="0"/>
              <a:t>and</a:t>
            </a:r>
            <a:r>
              <a:rPr lang="en-AU" sz="1700" spc="-70" dirty="0"/>
              <a:t> </a:t>
            </a:r>
            <a:r>
              <a:rPr lang="en-AU" sz="1700" spc="-10" dirty="0"/>
              <a:t>protocols.</a:t>
            </a:r>
            <a:endParaRPr lang="en-AU" sz="1700" dirty="0"/>
          </a:p>
          <a:p>
            <a:pPr marL="698500" marR="408940" lvl="1" indent="-228600">
              <a:lnSpc>
                <a:spcPct val="90000"/>
              </a:lnSpc>
              <a:spcBef>
                <a:spcPts val="645"/>
              </a:spcBef>
              <a:buFont typeface="Arial MT"/>
              <a:buChar char="•"/>
              <a:tabLst>
                <a:tab pos="698500" algn="l"/>
              </a:tabLst>
            </a:pPr>
            <a:r>
              <a:rPr lang="en-AU" sz="1700" dirty="0">
                <a:latin typeface="Calibri"/>
                <a:cs typeface="Calibri"/>
              </a:rPr>
              <a:t>The</a:t>
            </a:r>
            <a:r>
              <a:rPr lang="en-AU" sz="1700" spc="-55" dirty="0">
                <a:latin typeface="Calibri"/>
                <a:cs typeface="Calibri"/>
              </a:rPr>
              <a:t> </a:t>
            </a:r>
            <a:r>
              <a:rPr lang="en-AU" sz="1700" dirty="0">
                <a:latin typeface="Calibri"/>
                <a:cs typeface="Calibri"/>
              </a:rPr>
              <a:t>server</a:t>
            </a:r>
            <a:r>
              <a:rPr lang="en-AU" sz="1700" spc="-70" dirty="0">
                <a:latin typeface="Calibri"/>
                <a:cs typeface="Calibri"/>
              </a:rPr>
              <a:t> </a:t>
            </a:r>
            <a:r>
              <a:rPr lang="en-AU" sz="1700" dirty="0">
                <a:latin typeface="Calibri"/>
                <a:cs typeface="Calibri"/>
              </a:rPr>
              <a:t>employs</a:t>
            </a:r>
            <a:r>
              <a:rPr lang="en-AU" sz="1700" spc="-45" dirty="0">
                <a:latin typeface="Calibri"/>
                <a:cs typeface="Calibri"/>
              </a:rPr>
              <a:t> </a:t>
            </a:r>
            <a:r>
              <a:rPr lang="en-AU" sz="1700" dirty="0">
                <a:latin typeface="Calibri"/>
                <a:cs typeface="Calibri"/>
              </a:rPr>
              <a:t>certain</a:t>
            </a:r>
            <a:r>
              <a:rPr lang="en-AU" sz="1700" spc="-65" dirty="0">
                <a:latin typeface="Calibri"/>
                <a:cs typeface="Calibri"/>
              </a:rPr>
              <a:t> </a:t>
            </a:r>
            <a:r>
              <a:rPr lang="en-AU" sz="1700" spc="-10" dirty="0">
                <a:latin typeface="Calibri"/>
                <a:cs typeface="Calibri"/>
              </a:rPr>
              <a:t>protocols,</a:t>
            </a:r>
            <a:r>
              <a:rPr lang="en-AU" sz="1700" spc="-60" dirty="0">
                <a:latin typeface="Calibri"/>
                <a:cs typeface="Calibri"/>
              </a:rPr>
              <a:t> </a:t>
            </a:r>
            <a:r>
              <a:rPr lang="en-AU" sz="1700" dirty="0">
                <a:latin typeface="Calibri"/>
                <a:cs typeface="Calibri"/>
              </a:rPr>
              <a:t>known</a:t>
            </a:r>
            <a:r>
              <a:rPr lang="en-AU" sz="1700" spc="-55" dirty="0">
                <a:latin typeface="Calibri"/>
                <a:cs typeface="Calibri"/>
              </a:rPr>
              <a:t> </a:t>
            </a:r>
            <a:r>
              <a:rPr lang="en-AU" sz="1700" dirty="0">
                <a:latin typeface="Calibri"/>
                <a:cs typeface="Calibri"/>
              </a:rPr>
              <a:t>as</a:t>
            </a:r>
            <a:r>
              <a:rPr lang="en-AU" sz="1700" spc="-60" dirty="0">
                <a:latin typeface="Calibri"/>
                <a:cs typeface="Calibri"/>
              </a:rPr>
              <a:t> </a:t>
            </a:r>
            <a:r>
              <a:rPr lang="en-AU" sz="1700" dirty="0">
                <a:latin typeface="Calibri"/>
                <a:cs typeface="Calibri"/>
              </a:rPr>
              <a:t>middleware,</a:t>
            </a:r>
            <a:r>
              <a:rPr lang="en-AU" sz="1700" spc="-60" dirty="0">
                <a:latin typeface="Calibri"/>
                <a:cs typeface="Calibri"/>
              </a:rPr>
              <a:t> </a:t>
            </a:r>
            <a:r>
              <a:rPr lang="en-AU" sz="1700" dirty="0">
                <a:latin typeface="Calibri"/>
                <a:cs typeface="Calibri"/>
              </a:rPr>
              <a:t>helps</a:t>
            </a:r>
            <a:r>
              <a:rPr lang="en-AU" sz="1700" spc="-60" dirty="0">
                <a:latin typeface="Calibri"/>
                <a:cs typeface="Calibri"/>
              </a:rPr>
              <a:t> </a:t>
            </a:r>
            <a:r>
              <a:rPr lang="en-AU" sz="1700" dirty="0">
                <a:latin typeface="Calibri"/>
                <a:cs typeface="Calibri"/>
              </a:rPr>
              <a:t>the</a:t>
            </a:r>
            <a:r>
              <a:rPr lang="en-AU" sz="1700" spc="-55" dirty="0">
                <a:latin typeface="Calibri"/>
                <a:cs typeface="Calibri"/>
              </a:rPr>
              <a:t> </a:t>
            </a:r>
            <a:r>
              <a:rPr lang="en-AU" sz="1700" spc="-10" dirty="0">
                <a:latin typeface="Calibri"/>
                <a:cs typeface="Calibri"/>
              </a:rPr>
              <a:t>connected </a:t>
            </a:r>
            <a:r>
              <a:rPr lang="en-AU" sz="1700" dirty="0">
                <a:latin typeface="Calibri"/>
                <a:cs typeface="Calibri"/>
              </a:rPr>
              <a:t>devices</a:t>
            </a:r>
            <a:r>
              <a:rPr lang="en-AU" sz="1700" spc="-50" dirty="0">
                <a:latin typeface="Calibri"/>
                <a:cs typeface="Calibri"/>
              </a:rPr>
              <a:t> </a:t>
            </a:r>
            <a:r>
              <a:rPr lang="en-AU" sz="1700" dirty="0">
                <a:latin typeface="Calibri"/>
                <a:cs typeface="Calibri"/>
              </a:rPr>
              <a:t>to</a:t>
            </a:r>
            <a:r>
              <a:rPr lang="en-AU" sz="1700" spc="-45" dirty="0">
                <a:latin typeface="Calibri"/>
                <a:cs typeface="Calibri"/>
              </a:rPr>
              <a:t> </a:t>
            </a:r>
            <a:r>
              <a:rPr lang="en-AU" sz="1700" spc="-10" dirty="0">
                <a:latin typeface="Calibri"/>
                <a:cs typeface="Calibri"/>
              </a:rPr>
              <a:t>communicate</a:t>
            </a:r>
            <a:r>
              <a:rPr lang="en-AU" sz="1700" spc="-20" dirty="0">
                <a:latin typeface="Calibri"/>
                <a:cs typeface="Calibri"/>
              </a:rPr>
              <a:t> </a:t>
            </a:r>
            <a:r>
              <a:rPr lang="en-AU" sz="1700" dirty="0">
                <a:latin typeface="Calibri"/>
                <a:cs typeface="Calibri"/>
              </a:rPr>
              <a:t>with</a:t>
            </a:r>
            <a:r>
              <a:rPr lang="en-AU" sz="1700" spc="-50" dirty="0">
                <a:latin typeface="Calibri"/>
                <a:cs typeface="Calibri"/>
              </a:rPr>
              <a:t> </a:t>
            </a:r>
            <a:r>
              <a:rPr lang="en-AU" sz="1700" dirty="0">
                <a:latin typeface="Calibri"/>
                <a:cs typeface="Calibri"/>
              </a:rPr>
              <a:t>each</a:t>
            </a:r>
            <a:r>
              <a:rPr lang="en-AU" sz="1700" spc="-55" dirty="0">
                <a:latin typeface="Calibri"/>
                <a:cs typeface="Calibri"/>
              </a:rPr>
              <a:t> </a:t>
            </a:r>
            <a:r>
              <a:rPr lang="en-AU" sz="1700" spc="-10" dirty="0">
                <a:latin typeface="Calibri"/>
                <a:cs typeface="Calibri"/>
              </a:rPr>
              <a:t>other.</a:t>
            </a:r>
            <a:endParaRPr lang="en-AU" sz="1700" dirty="0">
              <a:latin typeface="Calibri"/>
              <a:cs typeface="Calibri"/>
            </a:endParaRPr>
          </a:p>
        </p:txBody>
      </p:sp>
      <p:pic>
        <p:nvPicPr>
          <p:cNvPr id="4" name="object 4">
            <a:extLst>
              <a:ext uri="{FF2B5EF4-FFF2-40B4-BE49-F238E27FC236}">
                <a16:creationId xmlns:a16="http://schemas.microsoft.com/office/drawing/2014/main" id="{506F4443-4CC4-6382-4621-E78C9F38A0A5}"/>
              </a:ext>
            </a:extLst>
          </p:cNvPr>
          <p:cNvPicPr/>
          <p:nvPr/>
        </p:nvPicPr>
        <p:blipFill>
          <a:blip r:embed="rId2" cstate="print"/>
          <a:stretch>
            <a:fillRect/>
          </a:stretch>
        </p:blipFill>
        <p:spPr>
          <a:xfrm>
            <a:off x="7534657" y="1460953"/>
            <a:ext cx="4446444" cy="4758872"/>
          </a:xfrm>
          <a:prstGeom prst="rect">
            <a:avLst/>
          </a:prstGeom>
        </p:spPr>
      </p:pic>
      <p:sp>
        <p:nvSpPr>
          <p:cNvPr id="5" name="object 5"/>
          <p:cNvSpPr txBox="1">
            <a:spLocks noGrp="1"/>
          </p:cNvSpPr>
          <p:nvPr>
            <p:ph type="sldNum" sz="quarter" idx="7"/>
          </p:nvPr>
        </p:nvSpPr>
        <p:spPr>
          <a:xfrm>
            <a:off x="8610600" y="6356350"/>
            <a:ext cx="2743200" cy="365125"/>
          </a:xfrm>
          <a:prstGeom prst="rect">
            <a:avLst/>
          </a:prstGeom>
        </p:spPr>
        <p:txBody>
          <a:bodyPr vert="horz" lIns="0" tIns="0" rIns="0" bIns="0" rtlCol="0">
            <a:normAutofit/>
          </a:bodyPr>
          <a:lstStyle/>
          <a:p>
            <a:pPr marL="12700">
              <a:spcAft>
                <a:spcPts val="600"/>
              </a:spcAft>
            </a:pPr>
            <a:fld id="{81D60167-4931-47E6-BA6A-407CBD079E47}" type="slidenum">
              <a:rPr lang="en-AU" spc="-25" smtClean="0"/>
              <a:pPr marL="12700">
                <a:spcAft>
                  <a:spcPts val="600"/>
                </a:spcAft>
              </a:pPr>
              <a:t>15</a:t>
            </a:fld>
            <a:endParaRPr lang="en-AU" spc="-2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86834" y="1153572"/>
            <a:ext cx="3200400" cy="4461163"/>
          </a:xfrm>
          <a:prstGeom prst="rect">
            <a:avLst/>
          </a:prstGeom>
        </p:spPr>
        <p:txBody>
          <a:bodyPr vert="horz" lIns="91440" tIns="45720" rIns="91440" bIns="45720" rtlCol="0" anchor="ctr">
            <a:normAutofit/>
          </a:bodyPr>
          <a:lstStyle/>
          <a:p>
            <a:pPr marL="12700" algn="l" rtl="0">
              <a:lnSpc>
                <a:spcPct val="90000"/>
              </a:lnSpc>
              <a:spcBef>
                <a:spcPct val="0"/>
              </a:spcBef>
            </a:pPr>
            <a:r>
              <a:rPr lang="en-US" kern="1200">
                <a:solidFill>
                  <a:srgbClr val="FFFFFF"/>
                </a:solidFill>
                <a:latin typeface="+mj-lt"/>
                <a:ea typeface="+mj-ea"/>
                <a:cs typeface="+mj-cs"/>
              </a:rPr>
              <a:t>The</a:t>
            </a:r>
            <a:r>
              <a:rPr lang="en-US" kern="1200" spc="-50">
                <a:solidFill>
                  <a:srgbClr val="FFFFFF"/>
                </a:solidFill>
                <a:latin typeface="+mj-lt"/>
                <a:ea typeface="+mj-ea"/>
                <a:cs typeface="+mj-cs"/>
              </a:rPr>
              <a:t> </a:t>
            </a:r>
            <a:r>
              <a:rPr lang="en-US" kern="1200">
                <a:solidFill>
                  <a:srgbClr val="FFFFFF"/>
                </a:solidFill>
                <a:latin typeface="+mj-lt"/>
                <a:ea typeface="+mj-ea"/>
                <a:cs typeface="+mj-cs"/>
              </a:rPr>
              <a:t>NIST</a:t>
            </a:r>
            <a:r>
              <a:rPr lang="en-US" kern="1200" spc="-50">
                <a:solidFill>
                  <a:srgbClr val="FFFFFF"/>
                </a:solidFill>
                <a:latin typeface="+mj-lt"/>
                <a:ea typeface="+mj-ea"/>
                <a:cs typeface="+mj-cs"/>
              </a:rPr>
              <a:t> </a:t>
            </a:r>
            <a:r>
              <a:rPr lang="en-US" kern="1200">
                <a:solidFill>
                  <a:srgbClr val="FFFFFF"/>
                </a:solidFill>
                <a:latin typeface="+mj-lt"/>
                <a:ea typeface="+mj-ea"/>
                <a:cs typeface="+mj-cs"/>
              </a:rPr>
              <a:t>Definition</a:t>
            </a:r>
            <a:r>
              <a:rPr lang="en-US" kern="1200" spc="-45">
                <a:solidFill>
                  <a:srgbClr val="FFFFFF"/>
                </a:solidFill>
                <a:latin typeface="+mj-lt"/>
                <a:ea typeface="+mj-ea"/>
                <a:cs typeface="+mj-cs"/>
              </a:rPr>
              <a:t> </a:t>
            </a:r>
            <a:r>
              <a:rPr lang="en-US" kern="1200">
                <a:solidFill>
                  <a:srgbClr val="FFFFFF"/>
                </a:solidFill>
                <a:latin typeface="+mj-lt"/>
                <a:ea typeface="+mj-ea"/>
                <a:cs typeface="+mj-cs"/>
              </a:rPr>
              <a:t>of</a:t>
            </a:r>
            <a:r>
              <a:rPr lang="en-US" kern="1200" spc="-35">
                <a:solidFill>
                  <a:srgbClr val="FFFFFF"/>
                </a:solidFill>
                <a:latin typeface="+mj-lt"/>
                <a:ea typeface="+mj-ea"/>
                <a:cs typeface="+mj-cs"/>
              </a:rPr>
              <a:t> </a:t>
            </a:r>
            <a:r>
              <a:rPr lang="en-US" kern="1200">
                <a:solidFill>
                  <a:srgbClr val="FFFFFF"/>
                </a:solidFill>
                <a:latin typeface="+mj-lt"/>
                <a:ea typeface="+mj-ea"/>
                <a:cs typeface="+mj-cs"/>
              </a:rPr>
              <a:t>Cloud</a:t>
            </a:r>
            <a:r>
              <a:rPr lang="en-US" kern="1200" spc="-45">
                <a:solidFill>
                  <a:srgbClr val="FFFFFF"/>
                </a:solidFill>
                <a:latin typeface="+mj-lt"/>
                <a:ea typeface="+mj-ea"/>
                <a:cs typeface="+mj-cs"/>
              </a:rPr>
              <a:t> </a:t>
            </a:r>
            <a:r>
              <a:rPr lang="en-US" kern="1200" spc="-10">
                <a:solidFill>
                  <a:srgbClr val="FFFFFF"/>
                </a:solidFill>
                <a:latin typeface="+mj-lt"/>
                <a:ea typeface="+mj-ea"/>
                <a:cs typeface="+mj-cs"/>
              </a:rPr>
              <a:t>Computing</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bject 3"/>
          <p:cNvSpPr txBox="1"/>
          <p:nvPr/>
        </p:nvSpPr>
        <p:spPr>
          <a:xfrm>
            <a:off x="4447308" y="591344"/>
            <a:ext cx="6906491" cy="5585619"/>
          </a:xfrm>
          <a:prstGeom prst="rect">
            <a:avLst/>
          </a:prstGeom>
        </p:spPr>
        <p:txBody>
          <a:bodyPr vert="horz" lIns="91440" tIns="45720" rIns="91440" bIns="45720" rtlCol="0" anchor="ctr">
            <a:normAutofit/>
          </a:bodyPr>
          <a:lstStyle/>
          <a:p>
            <a:pPr marL="240029" marR="5080" indent="-228600" algn="just" rtl="0">
              <a:lnSpc>
                <a:spcPct val="90000"/>
              </a:lnSpc>
              <a:spcBef>
                <a:spcPts val="434"/>
              </a:spcBef>
              <a:buFont typeface="Arial" panose="020B0604020202020204" pitchFamily="34" charset="0"/>
              <a:buChar char="•"/>
              <a:tabLst>
                <a:tab pos="241300" algn="l"/>
              </a:tabLst>
            </a:pPr>
            <a:r>
              <a:rPr lang="en-US" sz="2800" kern="1200" dirty="0">
                <a:solidFill>
                  <a:schemeClr val="tx1"/>
                </a:solidFill>
                <a:latin typeface="+mn-lt"/>
                <a:ea typeface="+mn-ea"/>
                <a:cs typeface="+mn-cs"/>
              </a:rPr>
              <a:t>Cloud</a:t>
            </a:r>
            <a:r>
              <a:rPr lang="en-US" sz="2800" kern="1200" spc="-40" dirty="0">
                <a:solidFill>
                  <a:schemeClr val="tx1"/>
                </a:solidFill>
                <a:latin typeface="+mn-lt"/>
                <a:ea typeface="+mn-ea"/>
                <a:cs typeface="+mn-cs"/>
              </a:rPr>
              <a:t> </a:t>
            </a:r>
            <a:r>
              <a:rPr lang="en-US" sz="2800" kern="1200" dirty="0">
                <a:solidFill>
                  <a:schemeClr val="tx1"/>
                </a:solidFill>
                <a:latin typeface="+mn-lt"/>
                <a:ea typeface="+mn-ea"/>
                <a:cs typeface="+mn-cs"/>
              </a:rPr>
              <a:t>computing</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is</a:t>
            </a:r>
            <a:r>
              <a:rPr lang="en-US" sz="2800" kern="1200" spc="-45" dirty="0">
                <a:solidFill>
                  <a:schemeClr val="tx1"/>
                </a:solidFill>
                <a:latin typeface="+mn-lt"/>
                <a:ea typeface="+mn-ea"/>
                <a:cs typeface="+mn-cs"/>
              </a:rPr>
              <a:t> </a:t>
            </a:r>
            <a:r>
              <a:rPr lang="en-US" sz="2800" kern="1200" dirty="0">
                <a:solidFill>
                  <a:schemeClr val="tx1"/>
                </a:solidFill>
                <a:latin typeface="+mn-lt"/>
                <a:ea typeface="+mn-ea"/>
                <a:cs typeface="+mn-cs"/>
              </a:rPr>
              <a:t>a</a:t>
            </a:r>
            <a:r>
              <a:rPr lang="en-US" sz="2800" kern="1200" spc="-55" dirty="0">
                <a:solidFill>
                  <a:schemeClr val="tx1"/>
                </a:solidFill>
                <a:latin typeface="+mn-lt"/>
                <a:ea typeface="+mn-ea"/>
                <a:cs typeface="+mn-cs"/>
              </a:rPr>
              <a:t> </a:t>
            </a:r>
            <a:r>
              <a:rPr lang="en-US" sz="2800" kern="1200" dirty="0">
                <a:solidFill>
                  <a:schemeClr val="tx1"/>
                </a:solidFill>
                <a:latin typeface="+mn-lt"/>
                <a:ea typeface="+mn-ea"/>
                <a:cs typeface="+mn-cs"/>
              </a:rPr>
              <a:t>model</a:t>
            </a:r>
            <a:r>
              <a:rPr lang="en-US" sz="2800" kern="1200" spc="-35" dirty="0">
                <a:solidFill>
                  <a:schemeClr val="tx1"/>
                </a:solidFill>
                <a:latin typeface="+mn-lt"/>
                <a:ea typeface="+mn-ea"/>
                <a:cs typeface="+mn-cs"/>
              </a:rPr>
              <a:t> </a:t>
            </a:r>
            <a:r>
              <a:rPr lang="en-US" sz="2800" kern="1200" dirty="0">
                <a:solidFill>
                  <a:schemeClr val="tx1"/>
                </a:solidFill>
                <a:latin typeface="+mn-lt"/>
                <a:ea typeface="+mn-ea"/>
                <a:cs typeface="+mn-cs"/>
              </a:rPr>
              <a:t>for</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enabling</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ubiquitous,</a:t>
            </a:r>
            <a:r>
              <a:rPr lang="en-US" sz="2800" kern="1200" spc="5" dirty="0">
                <a:solidFill>
                  <a:schemeClr val="tx1"/>
                </a:solidFill>
                <a:latin typeface="+mn-lt"/>
                <a:ea typeface="+mn-ea"/>
                <a:cs typeface="+mn-cs"/>
              </a:rPr>
              <a:t> </a:t>
            </a:r>
            <a:r>
              <a:rPr lang="en-US" sz="2800" kern="1200" spc="-20" dirty="0">
                <a:solidFill>
                  <a:schemeClr val="tx1"/>
                </a:solidFill>
                <a:latin typeface="+mn-lt"/>
                <a:ea typeface="+mn-ea"/>
                <a:cs typeface="+mn-cs"/>
              </a:rPr>
              <a:t>convenient,</a:t>
            </a:r>
            <a:r>
              <a:rPr lang="en-US" sz="2800" kern="1200" spc="-135" dirty="0">
                <a:solidFill>
                  <a:schemeClr val="tx1"/>
                </a:solidFill>
                <a:latin typeface="+mn-lt"/>
                <a:ea typeface="+mn-ea"/>
                <a:cs typeface="+mn-cs"/>
              </a:rPr>
              <a:t> </a:t>
            </a:r>
            <a:r>
              <a:rPr lang="en-US" sz="2800" b="1" kern="1200" spc="-25" dirty="0">
                <a:solidFill>
                  <a:schemeClr val="tx1"/>
                </a:solidFill>
                <a:latin typeface="+mn-lt"/>
                <a:ea typeface="+mn-ea"/>
                <a:cs typeface="+mn-cs"/>
              </a:rPr>
              <a:t>on-</a:t>
            </a:r>
            <a:r>
              <a:rPr lang="en-US" sz="2800" b="1" kern="1200" dirty="0">
                <a:solidFill>
                  <a:schemeClr val="tx1"/>
                </a:solidFill>
                <a:latin typeface="+mn-lt"/>
                <a:ea typeface="+mn-ea"/>
                <a:cs typeface="+mn-cs"/>
              </a:rPr>
              <a:t>demand</a:t>
            </a:r>
            <a:r>
              <a:rPr lang="en-US" sz="2800" b="1" kern="1200" spc="-60" dirty="0">
                <a:solidFill>
                  <a:schemeClr val="tx1"/>
                </a:solidFill>
                <a:latin typeface="+mn-lt"/>
                <a:ea typeface="+mn-ea"/>
                <a:cs typeface="+mn-cs"/>
              </a:rPr>
              <a:t> </a:t>
            </a:r>
            <a:r>
              <a:rPr lang="en-US" sz="2800" b="1" kern="1200" dirty="0">
                <a:solidFill>
                  <a:schemeClr val="tx1"/>
                </a:solidFill>
                <a:latin typeface="+mn-lt"/>
                <a:ea typeface="+mn-ea"/>
                <a:cs typeface="+mn-cs"/>
              </a:rPr>
              <a:t>network</a:t>
            </a:r>
            <a:r>
              <a:rPr lang="en-US" sz="2800" b="1" kern="1200" spc="-40" dirty="0">
                <a:solidFill>
                  <a:schemeClr val="tx1"/>
                </a:solidFill>
                <a:latin typeface="+mn-lt"/>
                <a:ea typeface="+mn-ea"/>
                <a:cs typeface="+mn-cs"/>
              </a:rPr>
              <a:t> </a:t>
            </a:r>
            <a:r>
              <a:rPr lang="en-US" sz="2800" b="1" kern="1200" dirty="0">
                <a:solidFill>
                  <a:schemeClr val="tx1"/>
                </a:solidFill>
                <a:latin typeface="+mn-lt"/>
                <a:ea typeface="+mn-ea"/>
                <a:cs typeface="+mn-cs"/>
              </a:rPr>
              <a:t>access</a:t>
            </a:r>
            <a:r>
              <a:rPr lang="en-US" sz="2800" b="1" kern="1200" spc="-80" dirty="0">
                <a:solidFill>
                  <a:schemeClr val="tx1"/>
                </a:solidFill>
                <a:latin typeface="+mn-lt"/>
                <a:ea typeface="+mn-ea"/>
                <a:cs typeface="+mn-cs"/>
              </a:rPr>
              <a:t> </a:t>
            </a:r>
            <a:r>
              <a:rPr lang="en-US" sz="2800" kern="1200" dirty="0">
                <a:solidFill>
                  <a:schemeClr val="tx1"/>
                </a:solidFill>
                <a:latin typeface="+mn-lt"/>
                <a:ea typeface="+mn-ea"/>
                <a:cs typeface="+mn-cs"/>
              </a:rPr>
              <a:t>to</a:t>
            </a:r>
            <a:r>
              <a:rPr lang="en-US" sz="2800" kern="1200" spc="-75" dirty="0">
                <a:solidFill>
                  <a:schemeClr val="tx1"/>
                </a:solidFill>
                <a:latin typeface="+mn-lt"/>
                <a:ea typeface="+mn-ea"/>
                <a:cs typeface="+mn-cs"/>
              </a:rPr>
              <a:t> </a:t>
            </a:r>
            <a:r>
              <a:rPr lang="en-US" sz="2800" kern="1200" dirty="0">
                <a:solidFill>
                  <a:schemeClr val="tx1"/>
                </a:solidFill>
                <a:latin typeface="+mn-lt"/>
                <a:ea typeface="+mn-ea"/>
                <a:cs typeface="+mn-cs"/>
              </a:rPr>
              <a:t>a</a:t>
            </a:r>
            <a:r>
              <a:rPr lang="en-US" sz="2800" kern="1200" spc="-60" dirty="0">
                <a:solidFill>
                  <a:schemeClr val="tx1"/>
                </a:solidFill>
                <a:latin typeface="+mn-lt"/>
                <a:ea typeface="+mn-ea"/>
                <a:cs typeface="+mn-cs"/>
              </a:rPr>
              <a:t> </a:t>
            </a:r>
            <a:r>
              <a:rPr lang="en-US" sz="2800" b="1" kern="1200" dirty="0">
                <a:solidFill>
                  <a:schemeClr val="tx1"/>
                </a:solidFill>
                <a:latin typeface="+mn-lt"/>
                <a:ea typeface="+mn-ea"/>
                <a:cs typeface="+mn-cs"/>
              </a:rPr>
              <a:t>shared</a:t>
            </a:r>
            <a:r>
              <a:rPr lang="en-US" sz="2800" b="1" kern="1200" spc="-65" dirty="0">
                <a:solidFill>
                  <a:schemeClr val="tx1"/>
                </a:solidFill>
                <a:latin typeface="+mn-lt"/>
                <a:ea typeface="+mn-ea"/>
                <a:cs typeface="+mn-cs"/>
              </a:rPr>
              <a:t> </a:t>
            </a:r>
            <a:r>
              <a:rPr lang="en-US" sz="2800" b="1" kern="1200" dirty="0">
                <a:solidFill>
                  <a:schemeClr val="tx1"/>
                </a:solidFill>
                <a:latin typeface="+mn-lt"/>
                <a:ea typeface="+mn-ea"/>
                <a:cs typeface="+mn-cs"/>
              </a:rPr>
              <a:t>pool</a:t>
            </a:r>
            <a:r>
              <a:rPr lang="en-US" sz="2800" b="1" kern="1200" spc="-70" dirty="0">
                <a:solidFill>
                  <a:schemeClr val="tx1"/>
                </a:solidFill>
                <a:latin typeface="+mn-lt"/>
                <a:ea typeface="+mn-ea"/>
                <a:cs typeface="+mn-cs"/>
              </a:rPr>
              <a:t> </a:t>
            </a:r>
            <a:r>
              <a:rPr lang="en-US" sz="2800" b="1" kern="1200" dirty="0">
                <a:solidFill>
                  <a:schemeClr val="tx1"/>
                </a:solidFill>
                <a:latin typeface="+mn-lt"/>
                <a:ea typeface="+mn-ea"/>
                <a:cs typeface="+mn-cs"/>
              </a:rPr>
              <a:t>of</a:t>
            </a:r>
            <a:r>
              <a:rPr lang="en-US" sz="2800" b="1" kern="1200" spc="-75" dirty="0">
                <a:solidFill>
                  <a:schemeClr val="tx1"/>
                </a:solidFill>
                <a:latin typeface="+mn-lt"/>
                <a:ea typeface="+mn-ea"/>
                <a:cs typeface="+mn-cs"/>
              </a:rPr>
              <a:t> </a:t>
            </a:r>
            <a:r>
              <a:rPr lang="en-US" sz="2800" b="1" kern="1200" spc="-10" dirty="0">
                <a:solidFill>
                  <a:schemeClr val="tx1"/>
                </a:solidFill>
                <a:latin typeface="+mn-lt"/>
                <a:ea typeface="+mn-ea"/>
                <a:cs typeface="+mn-cs"/>
              </a:rPr>
              <a:t>configurable</a:t>
            </a:r>
            <a:r>
              <a:rPr lang="en-US" sz="2800" b="1" kern="1200" spc="-60" dirty="0">
                <a:solidFill>
                  <a:schemeClr val="tx1"/>
                </a:solidFill>
                <a:latin typeface="+mn-lt"/>
                <a:ea typeface="+mn-ea"/>
                <a:cs typeface="+mn-cs"/>
              </a:rPr>
              <a:t> </a:t>
            </a:r>
            <a:r>
              <a:rPr lang="en-US" sz="2800" b="1" kern="1200" spc="-10" dirty="0">
                <a:solidFill>
                  <a:schemeClr val="tx1"/>
                </a:solidFill>
                <a:latin typeface="+mn-lt"/>
                <a:ea typeface="+mn-ea"/>
                <a:cs typeface="+mn-cs"/>
              </a:rPr>
              <a:t>computing resources</a:t>
            </a:r>
            <a:r>
              <a:rPr lang="en-US" sz="2800" b="1" kern="1200" spc="-75" dirty="0">
                <a:solidFill>
                  <a:schemeClr val="tx1"/>
                </a:solidFill>
                <a:latin typeface="+mn-lt"/>
                <a:ea typeface="+mn-ea"/>
                <a:cs typeface="+mn-cs"/>
              </a:rPr>
              <a:t> </a:t>
            </a:r>
            <a:r>
              <a:rPr lang="en-US" sz="2800" kern="1200" dirty="0">
                <a:solidFill>
                  <a:schemeClr val="tx1"/>
                </a:solidFill>
                <a:latin typeface="+mn-lt"/>
                <a:ea typeface="+mn-ea"/>
                <a:cs typeface="+mn-cs"/>
              </a:rPr>
              <a:t>(e.g.,</a:t>
            </a:r>
            <a:r>
              <a:rPr lang="en-US" sz="2800" kern="1200" spc="-85" dirty="0">
                <a:solidFill>
                  <a:schemeClr val="tx1"/>
                </a:solidFill>
                <a:latin typeface="+mn-lt"/>
                <a:ea typeface="+mn-ea"/>
                <a:cs typeface="+mn-cs"/>
              </a:rPr>
              <a:t> </a:t>
            </a:r>
            <a:r>
              <a:rPr lang="en-US" sz="2800" kern="1200" spc="-10" dirty="0">
                <a:solidFill>
                  <a:schemeClr val="tx1"/>
                </a:solidFill>
                <a:latin typeface="+mn-lt"/>
                <a:ea typeface="+mn-ea"/>
                <a:cs typeface="+mn-cs"/>
              </a:rPr>
              <a:t>networks,</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servers,</a:t>
            </a:r>
            <a:r>
              <a:rPr lang="en-US" sz="2800" kern="1200" spc="-65" dirty="0">
                <a:solidFill>
                  <a:schemeClr val="tx1"/>
                </a:solidFill>
                <a:latin typeface="+mn-lt"/>
                <a:ea typeface="+mn-ea"/>
                <a:cs typeface="+mn-cs"/>
              </a:rPr>
              <a:t> </a:t>
            </a:r>
            <a:r>
              <a:rPr lang="en-US" sz="2800" kern="1200" spc="-10" dirty="0">
                <a:solidFill>
                  <a:schemeClr val="tx1"/>
                </a:solidFill>
                <a:latin typeface="+mn-lt"/>
                <a:ea typeface="+mn-ea"/>
                <a:cs typeface="+mn-cs"/>
              </a:rPr>
              <a:t>storage,</a:t>
            </a:r>
            <a:r>
              <a:rPr lang="en-US" sz="2800" kern="1200" spc="-85" dirty="0">
                <a:solidFill>
                  <a:schemeClr val="tx1"/>
                </a:solidFill>
                <a:latin typeface="+mn-lt"/>
                <a:ea typeface="+mn-ea"/>
                <a:cs typeface="+mn-cs"/>
              </a:rPr>
              <a:t> </a:t>
            </a:r>
            <a:r>
              <a:rPr lang="en-US" sz="2800" kern="1200" spc="-10" dirty="0">
                <a:solidFill>
                  <a:schemeClr val="tx1"/>
                </a:solidFill>
                <a:latin typeface="+mn-lt"/>
                <a:ea typeface="+mn-ea"/>
                <a:cs typeface="+mn-cs"/>
              </a:rPr>
              <a:t>applications,</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and</a:t>
            </a:r>
            <a:r>
              <a:rPr lang="en-US" sz="2800" kern="1200" spc="-65" dirty="0">
                <a:solidFill>
                  <a:schemeClr val="tx1"/>
                </a:solidFill>
                <a:latin typeface="+mn-lt"/>
                <a:ea typeface="+mn-ea"/>
                <a:cs typeface="+mn-cs"/>
              </a:rPr>
              <a:t> </a:t>
            </a:r>
            <a:r>
              <a:rPr lang="en-US" sz="2800" kern="1200" spc="-10" dirty="0">
                <a:solidFill>
                  <a:schemeClr val="tx1"/>
                </a:solidFill>
                <a:latin typeface="+mn-lt"/>
                <a:ea typeface="+mn-ea"/>
                <a:cs typeface="+mn-cs"/>
              </a:rPr>
              <a:t>services) 	</a:t>
            </a:r>
            <a:r>
              <a:rPr lang="en-US" sz="2800" kern="1200" dirty="0">
                <a:solidFill>
                  <a:schemeClr val="tx1"/>
                </a:solidFill>
                <a:latin typeface="+mn-lt"/>
                <a:ea typeface="+mn-ea"/>
                <a:cs typeface="+mn-cs"/>
              </a:rPr>
              <a:t>that</a:t>
            </a:r>
            <a:r>
              <a:rPr lang="en-US" sz="2800" kern="1200" spc="-65" dirty="0">
                <a:solidFill>
                  <a:schemeClr val="tx1"/>
                </a:solidFill>
                <a:latin typeface="+mn-lt"/>
                <a:ea typeface="+mn-ea"/>
                <a:cs typeface="+mn-cs"/>
              </a:rPr>
              <a:t> </a:t>
            </a:r>
            <a:r>
              <a:rPr lang="en-US" sz="2800" kern="1200" dirty="0">
                <a:solidFill>
                  <a:schemeClr val="tx1"/>
                </a:solidFill>
                <a:latin typeface="+mn-lt"/>
                <a:ea typeface="+mn-ea"/>
                <a:cs typeface="+mn-cs"/>
              </a:rPr>
              <a:t>can</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be</a:t>
            </a:r>
            <a:r>
              <a:rPr lang="en-US" sz="2800" kern="1200" spc="-85" dirty="0">
                <a:solidFill>
                  <a:schemeClr val="tx1"/>
                </a:solidFill>
                <a:latin typeface="+mn-lt"/>
                <a:ea typeface="+mn-ea"/>
                <a:cs typeface="+mn-cs"/>
              </a:rPr>
              <a:t> </a:t>
            </a:r>
            <a:r>
              <a:rPr lang="en-US" sz="2800" b="1" kern="1200" dirty="0">
                <a:solidFill>
                  <a:schemeClr val="tx1"/>
                </a:solidFill>
                <a:latin typeface="+mn-lt"/>
                <a:ea typeface="+mn-ea"/>
                <a:cs typeface="+mn-cs"/>
              </a:rPr>
              <a:t>rapidly</a:t>
            </a:r>
            <a:r>
              <a:rPr lang="en-US" sz="2800" b="1" kern="1200" spc="-65" dirty="0">
                <a:solidFill>
                  <a:schemeClr val="tx1"/>
                </a:solidFill>
                <a:latin typeface="+mn-lt"/>
                <a:ea typeface="+mn-ea"/>
                <a:cs typeface="+mn-cs"/>
              </a:rPr>
              <a:t> </a:t>
            </a:r>
            <a:r>
              <a:rPr lang="en-US" sz="2800" b="1" kern="1200" dirty="0">
                <a:solidFill>
                  <a:schemeClr val="tx1"/>
                </a:solidFill>
                <a:latin typeface="+mn-lt"/>
                <a:ea typeface="+mn-ea"/>
                <a:cs typeface="+mn-cs"/>
              </a:rPr>
              <a:t>provisioned</a:t>
            </a:r>
            <a:r>
              <a:rPr lang="en-US" sz="2800" b="1" kern="1200" spc="-75" dirty="0">
                <a:solidFill>
                  <a:schemeClr val="tx1"/>
                </a:solidFill>
                <a:latin typeface="+mn-lt"/>
                <a:ea typeface="+mn-ea"/>
                <a:cs typeface="+mn-cs"/>
              </a:rPr>
              <a:t> </a:t>
            </a:r>
            <a:r>
              <a:rPr lang="en-US" sz="2800" b="1" kern="1200" dirty="0">
                <a:solidFill>
                  <a:schemeClr val="tx1"/>
                </a:solidFill>
                <a:latin typeface="+mn-lt"/>
                <a:ea typeface="+mn-ea"/>
                <a:cs typeface="+mn-cs"/>
              </a:rPr>
              <a:t>and</a:t>
            </a:r>
            <a:r>
              <a:rPr lang="en-US" sz="2800" b="1" kern="1200" spc="-75" dirty="0">
                <a:solidFill>
                  <a:schemeClr val="tx1"/>
                </a:solidFill>
                <a:latin typeface="+mn-lt"/>
                <a:ea typeface="+mn-ea"/>
                <a:cs typeface="+mn-cs"/>
              </a:rPr>
              <a:t> </a:t>
            </a:r>
            <a:r>
              <a:rPr lang="en-US" sz="2800" b="1" kern="1200" dirty="0">
                <a:solidFill>
                  <a:schemeClr val="tx1"/>
                </a:solidFill>
                <a:latin typeface="+mn-lt"/>
                <a:ea typeface="+mn-ea"/>
                <a:cs typeface="+mn-cs"/>
              </a:rPr>
              <a:t>released</a:t>
            </a:r>
            <a:r>
              <a:rPr lang="en-US" sz="2800" b="1" kern="1200" spc="-45" dirty="0">
                <a:solidFill>
                  <a:schemeClr val="tx1"/>
                </a:solidFill>
                <a:latin typeface="+mn-lt"/>
                <a:ea typeface="+mn-ea"/>
                <a:cs typeface="+mn-cs"/>
              </a:rPr>
              <a:t> </a:t>
            </a:r>
            <a:r>
              <a:rPr lang="en-US" sz="2800" kern="1200" dirty="0">
                <a:solidFill>
                  <a:schemeClr val="tx1"/>
                </a:solidFill>
                <a:latin typeface="+mn-lt"/>
                <a:ea typeface="+mn-ea"/>
                <a:cs typeface="+mn-cs"/>
              </a:rPr>
              <a:t>with</a:t>
            </a:r>
            <a:r>
              <a:rPr lang="en-US" sz="2800" kern="1200" spc="-80" dirty="0">
                <a:solidFill>
                  <a:schemeClr val="tx1"/>
                </a:solidFill>
                <a:latin typeface="+mn-lt"/>
                <a:ea typeface="+mn-ea"/>
                <a:cs typeface="+mn-cs"/>
              </a:rPr>
              <a:t> </a:t>
            </a:r>
            <a:r>
              <a:rPr lang="en-US" sz="2800" kern="1200" spc="-10" dirty="0">
                <a:solidFill>
                  <a:schemeClr val="tx1"/>
                </a:solidFill>
                <a:latin typeface="+mn-lt"/>
                <a:ea typeface="+mn-ea"/>
                <a:cs typeface="+mn-cs"/>
              </a:rPr>
              <a:t>minimal 	management</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effort</a:t>
            </a:r>
            <a:r>
              <a:rPr lang="en-US" sz="2800" kern="1200" spc="-70" dirty="0">
                <a:solidFill>
                  <a:schemeClr val="tx1"/>
                </a:solidFill>
                <a:latin typeface="+mn-lt"/>
                <a:ea typeface="+mn-ea"/>
                <a:cs typeface="+mn-cs"/>
              </a:rPr>
              <a:t> </a:t>
            </a:r>
            <a:r>
              <a:rPr lang="en-US" sz="2800" kern="1200" dirty="0">
                <a:solidFill>
                  <a:schemeClr val="tx1"/>
                </a:solidFill>
                <a:latin typeface="+mn-lt"/>
                <a:ea typeface="+mn-ea"/>
                <a:cs typeface="+mn-cs"/>
              </a:rPr>
              <a:t>or</a:t>
            </a:r>
            <a:r>
              <a:rPr lang="en-US" sz="2800" kern="1200" spc="-70" dirty="0">
                <a:solidFill>
                  <a:schemeClr val="tx1"/>
                </a:solidFill>
                <a:latin typeface="+mn-lt"/>
                <a:ea typeface="+mn-ea"/>
                <a:cs typeface="+mn-cs"/>
              </a:rPr>
              <a:t> </a:t>
            </a:r>
            <a:r>
              <a:rPr lang="en-US" sz="2800" kern="1200" dirty="0">
                <a:solidFill>
                  <a:schemeClr val="tx1"/>
                </a:solidFill>
                <a:latin typeface="+mn-lt"/>
                <a:ea typeface="+mn-ea"/>
                <a:cs typeface="+mn-cs"/>
              </a:rPr>
              <a:t>service</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provider</a:t>
            </a:r>
            <a:r>
              <a:rPr lang="en-US" sz="2800" kern="1200" spc="-45" dirty="0">
                <a:solidFill>
                  <a:schemeClr val="tx1"/>
                </a:solidFill>
                <a:latin typeface="+mn-lt"/>
                <a:ea typeface="+mn-ea"/>
                <a:cs typeface="+mn-cs"/>
              </a:rPr>
              <a:t> </a:t>
            </a:r>
            <a:r>
              <a:rPr lang="en-US" sz="2800" kern="1200" spc="-10" dirty="0">
                <a:solidFill>
                  <a:schemeClr val="tx1"/>
                </a:solidFill>
                <a:latin typeface="+mn-lt"/>
                <a:ea typeface="+mn-ea"/>
                <a:cs typeface="+mn-cs"/>
              </a:rPr>
              <a:t>interaction.</a:t>
            </a:r>
          </a:p>
          <a:p>
            <a:pPr marL="240029" marR="5080" indent="-228600" algn="just" rtl="0">
              <a:lnSpc>
                <a:spcPct val="90000"/>
              </a:lnSpc>
              <a:spcBef>
                <a:spcPts val="434"/>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a:p>
            <a:pPr marL="240029" marR="272415" indent="-228600" algn="just" rtl="0">
              <a:lnSpc>
                <a:spcPct val="90000"/>
              </a:lnSpc>
              <a:spcBef>
                <a:spcPts val="1055"/>
              </a:spcBef>
              <a:buFont typeface="Arial" panose="020B0604020202020204" pitchFamily="34" charset="0"/>
              <a:buChar char="•"/>
              <a:tabLst>
                <a:tab pos="241300" algn="l"/>
              </a:tabLst>
            </a:pPr>
            <a:r>
              <a:rPr lang="en-US" sz="2800" kern="1200" dirty="0">
                <a:solidFill>
                  <a:schemeClr val="tx1"/>
                </a:solidFill>
                <a:latin typeface="+mn-lt"/>
                <a:ea typeface="+mn-ea"/>
                <a:cs typeface="+mn-cs"/>
              </a:rPr>
              <a:t>This</a:t>
            </a:r>
            <a:r>
              <a:rPr lang="en-US" sz="2800" kern="1200" spc="-65" dirty="0">
                <a:solidFill>
                  <a:schemeClr val="tx1"/>
                </a:solidFill>
                <a:latin typeface="+mn-lt"/>
                <a:ea typeface="+mn-ea"/>
                <a:cs typeface="+mn-cs"/>
              </a:rPr>
              <a:t> </a:t>
            </a:r>
            <a:r>
              <a:rPr lang="en-US" sz="2800" kern="1200" dirty="0">
                <a:solidFill>
                  <a:schemeClr val="tx1"/>
                </a:solidFill>
                <a:latin typeface="+mn-lt"/>
                <a:ea typeface="+mn-ea"/>
                <a:cs typeface="+mn-cs"/>
              </a:rPr>
              <a:t>cloud</a:t>
            </a:r>
            <a:r>
              <a:rPr lang="en-US" sz="2800" kern="1200" spc="-40" dirty="0">
                <a:solidFill>
                  <a:schemeClr val="tx1"/>
                </a:solidFill>
                <a:latin typeface="+mn-lt"/>
                <a:ea typeface="+mn-ea"/>
                <a:cs typeface="+mn-cs"/>
              </a:rPr>
              <a:t> </a:t>
            </a:r>
            <a:r>
              <a:rPr lang="en-US" sz="2800" kern="1200" dirty="0">
                <a:solidFill>
                  <a:schemeClr val="tx1"/>
                </a:solidFill>
                <a:latin typeface="+mn-lt"/>
                <a:ea typeface="+mn-ea"/>
                <a:cs typeface="+mn-cs"/>
              </a:rPr>
              <a:t>model</a:t>
            </a:r>
            <a:r>
              <a:rPr lang="en-US" sz="2800" kern="1200" spc="-45" dirty="0">
                <a:solidFill>
                  <a:schemeClr val="tx1"/>
                </a:solidFill>
                <a:latin typeface="+mn-lt"/>
                <a:ea typeface="+mn-ea"/>
                <a:cs typeface="+mn-cs"/>
              </a:rPr>
              <a:t> </a:t>
            </a:r>
            <a:r>
              <a:rPr lang="en-US" sz="2800" kern="1200" dirty="0">
                <a:solidFill>
                  <a:schemeClr val="tx1"/>
                </a:solidFill>
                <a:latin typeface="+mn-lt"/>
                <a:ea typeface="+mn-ea"/>
                <a:cs typeface="+mn-cs"/>
              </a:rPr>
              <a:t>is</a:t>
            </a:r>
            <a:r>
              <a:rPr lang="en-US" sz="2800" kern="1200" spc="-70" dirty="0">
                <a:solidFill>
                  <a:schemeClr val="tx1"/>
                </a:solidFill>
                <a:latin typeface="+mn-lt"/>
                <a:ea typeface="+mn-ea"/>
                <a:cs typeface="+mn-cs"/>
              </a:rPr>
              <a:t> </a:t>
            </a:r>
            <a:r>
              <a:rPr lang="en-US" sz="2800" kern="1200" dirty="0">
                <a:solidFill>
                  <a:schemeClr val="tx1"/>
                </a:solidFill>
                <a:latin typeface="+mn-lt"/>
                <a:ea typeface="+mn-ea"/>
                <a:cs typeface="+mn-cs"/>
              </a:rPr>
              <a:t>composed</a:t>
            </a:r>
            <a:r>
              <a:rPr lang="en-US" sz="2800" kern="1200" spc="-35" dirty="0">
                <a:solidFill>
                  <a:schemeClr val="tx1"/>
                </a:solidFill>
                <a:latin typeface="+mn-lt"/>
                <a:ea typeface="+mn-ea"/>
                <a:cs typeface="+mn-cs"/>
              </a:rPr>
              <a:t> </a:t>
            </a:r>
            <a:r>
              <a:rPr lang="en-US" sz="2800" kern="1200" dirty="0">
                <a:solidFill>
                  <a:schemeClr val="tx1"/>
                </a:solidFill>
                <a:latin typeface="+mn-lt"/>
                <a:ea typeface="+mn-ea"/>
                <a:cs typeface="+mn-cs"/>
              </a:rPr>
              <a:t>of</a:t>
            </a:r>
            <a:r>
              <a:rPr lang="en-US" sz="2800" kern="1200" spc="-65" dirty="0">
                <a:solidFill>
                  <a:schemeClr val="tx1"/>
                </a:solidFill>
                <a:latin typeface="+mn-lt"/>
                <a:ea typeface="+mn-ea"/>
                <a:cs typeface="+mn-cs"/>
              </a:rPr>
              <a:t> </a:t>
            </a:r>
            <a:r>
              <a:rPr lang="en-US" sz="2800" kern="1200" dirty="0">
                <a:solidFill>
                  <a:schemeClr val="tx1"/>
                </a:solidFill>
                <a:latin typeface="+mn-lt"/>
                <a:ea typeface="+mn-ea"/>
                <a:cs typeface="+mn-cs"/>
              </a:rPr>
              <a:t>five</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essential</a:t>
            </a:r>
            <a:r>
              <a:rPr lang="en-US" sz="2800" kern="1200" spc="-60" dirty="0">
                <a:solidFill>
                  <a:schemeClr val="tx1"/>
                </a:solidFill>
                <a:latin typeface="+mn-lt"/>
                <a:ea typeface="+mn-ea"/>
                <a:cs typeface="+mn-cs"/>
              </a:rPr>
              <a:t> </a:t>
            </a:r>
            <a:r>
              <a:rPr lang="en-US" sz="2800" kern="1200" spc="-10" dirty="0">
                <a:solidFill>
                  <a:schemeClr val="tx1"/>
                </a:solidFill>
                <a:latin typeface="+mn-lt"/>
                <a:ea typeface="+mn-ea"/>
                <a:cs typeface="+mn-cs"/>
              </a:rPr>
              <a:t>characteristics,</a:t>
            </a:r>
            <a:r>
              <a:rPr lang="en-US" sz="2800" kern="1200" spc="-40" dirty="0">
                <a:solidFill>
                  <a:schemeClr val="tx1"/>
                </a:solidFill>
                <a:latin typeface="+mn-lt"/>
                <a:ea typeface="+mn-ea"/>
                <a:cs typeface="+mn-cs"/>
              </a:rPr>
              <a:t> </a:t>
            </a:r>
            <a:r>
              <a:rPr lang="en-US" sz="2800" kern="1200" spc="-10" dirty="0">
                <a:solidFill>
                  <a:schemeClr val="tx1"/>
                </a:solidFill>
                <a:latin typeface="+mn-lt"/>
                <a:ea typeface="+mn-ea"/>
                <a:cs typeface="+mn-cs"/>
              </a:rPr>
              <a:t>three 	</a:t>
            </a:r>
            <a:r>
              <a:rPr lang="en-US" sz="2800" kern="1200" dirty="0">
                <a:solidFill>
                  <a:schemeClr val="tx1"/>
                </a:solidFill>
                <a:latin typeface="+mn-lt"/>
                <a:ea typeface="+mn-ea"/>
                <a:cs typeface="+mn-cs"/>
              </a:rPr>
              <a:t>service</a:t>
            </a:r>
            <a:r>
              <a:rPr lang="en-US" sz="2800" kern="1200" spc="-70" dirty="0">
                <a:solidFill>
                  <a:schemeClr val="tx1"/>
                </a:solidFill>
                <a:latin typeface="+mn-lt"/>
                <a:ea typeface="+mn-ea"/>
                <a:cs typeface="+mn-cs"/>
              </a:rPr>
              <a:t> </a:t>
            </a:r>
            <a:r>
              <a:rPr lang="en-US" sz="2800" kern="1200" dirty="0">
                <a:solidFill>
                  <a:schemeClr val="tx1"/>
                </a:solidFill>
                <a:latin typeface="+mn-lt"/>
                <a:ea typeface="+mn-ea"/>
                <a:cs typeface="+mn-cs"/>
              </a:rPr>
              <a:t>models,</a:t>
            </a:r>
            <a:r>
              <a:rPr lang="en-US" sz="2800" kern="1200" spc="-55" dirty="0">
                <a:solidFill>
                  <a:schemeClr val="tx1"/>
                </a:solidFill>
                <a:latin typeface="+mn-lt"/>
                <a:ea typeface="+mn-ea"/>
                <a:cs typeface="+mn-cs"/>
              </a:rPr>
              <a:t> </a:t>
            </a:r>
            <a:r>
              <a:rPr lang="en-US" sz="2800" kern="1200" dirty="0">
                <a:solidFill>
                  <a:schemeClr val="tx1"/>
                </a:solidFill>
                <a:latin typeface="+mn-lt"/>
                <a:ea typeface="+mn-ea"/>
                <a:cs typeface="+mn-cs"/>
              </a:rPr>
              <a:t>and</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four</a:t>
            </a:r>
            <a:r>
              <a:rPr lang="en-US" sz="2800" kern="1200" spc="-65" dirty="0">
                <a:solidFill>
                  <a:schemeClr val="tx1"/>
                </a:solidFill>
                <a:latin typeface="+mn-lt"/>
                <a:ea typeface="+mn-ea"/>
                <a:cs typeface="+mn-cs"/>
              </a:rPr>
              <a:t> </a:t>
            </a:r>
            <a:r>
              <a:rPr lang="en-US" sz="2800" kern="1200" dirty="0">
                <a:solidFill>
                  <a:schemeClr val="tx1"/>
                </a:solidFill>
                <a:latin typeface="+mn-lt"/>
                <a:ea typeface="+mn-ea"/>
                <a:cs typeface="+mn-cs"/>
              </a:rPr>
              <a:t>deployment</a:t>
            </a:r>
            <a:r>
              <a:rPr lang="en-US" sz="2800" kern="1200" spc="-45" dirty="0">
                <a:solidFill>
                  <a:schemeClr val="tx1"/>
                </a:solidFill>
                <a:latin typeface="+mn-lt"/>
                <a:ea typeface="+mn-ea"/>
                <a:cs typeface="+mn-cs"/>
              </a:rPr>
              <a:t> </a:t>
            </a:r>
            <a:r>
              <a:rPr lang="en-US" sz="2800" kern="1200" spc="-10" dirty="0">
                <a:solidFill>
                  <a:schemeClr val="tx1"/>
                </a:solidFill>
                <a:latin typeface="+mn-lt"/>
                <a:ea typeface="+mn-ea"/>
                <a:cs typeface="+mn-cs"/>
              </a:rPr>
              <a:t>models.</a:t>
            </a:r>
            <a:endParaRPr lang="en-US" sz="2800" kern="1200" dirty="0">
              <a:solidFill>
                <a:schemeClr val="tx1"/>
              </a:solidFill>
              <a:latin typeface="+mn-lt"/>
              <a:ea typeface="+mn-ea"/>
              <a:cs typeface="+mn-cs"/>
            </a:endParaRPr>
          </a:p>
        </p:txBody>
      </p:sp>
      <p:sp>
        <p:nvSpPr>
          <p:cNvPr id="5" name="object 5"/>
          <p:cNvSpPr txBox="1">
            <a:spLocks noGrp="1"/>
          </p:cNvSpPr>
          <p:nvPr>
            <p:ph type="sldNum" sz="quarter" idx="7"/>
          </p:nvPr>
        </p:nvSpPr>
        <p:spPr>
          <a:xfrm>
            <a:off x="9541564" y="6356350"/>
            <a:ext cx="1812235"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16</a:t>
            </a:fld>
            <a:endParaRPr lang="en-US" kern="1200" spc="-25">
              <a:solidFill>
                <a:schemeClr val="tx1">
                  <a:tint val="75000"/>
                </a:schemeClr>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459863"/>
            <a:ext cx="10515600" cy="1004594"/>
          </a:xfrm>
          <a:prstGeom prst="rect">
            <a:avLst/>
          </a:prstGeom>
        </p:spPr>
        <p:txBody>
          <a:bodyPr vert="horz" lIns="91440" tIns="45720" rIns="91440" bIns="45720" rtlCol="0" anchor="ctr">
            <a:normAutofit/>
          </a:bodyPr>
          <a:lstStyle/>
          <a:p>
            <a:pPr marL="12700" algn="ctr" rtl="0">
              <a:lnSpc>
                <a:spcPct val="90000"/>
              </a:lnSpc>
              <a:spcBef>
                <a:spcPct val="0"/>
              </a:spcBef>
            </a:pPr>
            <a:r>
              <a:rPr lang="en-US" kern="1200" spc="-10">
                <a:solidFill>
                  <a:srgbClr val="FFFFFF"/>
                </a:solidFill>
                <a:latin typeface="+mj-lt"/>
                <a:ea typeface="+mj-ea"/>
                <a:cs typeface="+mj-cs"/>
              </a:rPr>
              <a:t>Cloud</a:t>
            </a:r>
            <a:r>
              <a:rPr lang="en-US" kern="1200" spc="-220">
                <a:solidFill>
                  <a:srgbClr val="FFFFFF"/>
                </a:solidFill>
                <a:latin typeface="+mj-lt"/>
                <a:ea typeface="+mj-ea"/>
                <a:cs typeface="+mj-cs"/>
              </a:rPr>
              <a:t> </a:t>
            </a:r>
            <a:r>
              <a:rPr lang="en-US" kern="1200" spc="-40">
                <a:solidFill>
                  <a:srgbClr val="FFFFFF"/>
                </a:solidFill>
                <a:latin typeface="+mj-lt"/>
                <a:ea typeface="+mj-ea"/>
                <a:cs typeface="+mj-cs"/>
              </a:rPr>
              <a:t>Characteristics</a:t>
            </a: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rgbClr val="FFFFFF"/>
                </a:solidFill>
                <a:latin typeface="+mn-lt"/>
                <a:ea typeface="+mn-ea"/>
                <a:cs typeface="+mn-cs"/>
              </a:rPr>
              <a:pPr algn="r" rtl="0">
                <a:spcAft>
                  <a:spcPts val="600"/>
                </a:spcAft>
              </a:pPr>
              <a:t>17</a:t>
            </a:fld>
            <a:endParaRPr lang="en-US" kern="1200" spc="-25">
              <a:solidFill>
                <a:srgbClr val="FFFFFF"/>
              </a:solidFill>
              <a:latin typeface="+mn-lt"/>
              <a:ea typeface="+mn-ea"/>
              <a:cs typeface="+mn-cs"/>
            </a:endParaRPr>
          </a:p>
        </p:txBody>
      </p:sp>
      <p:graphicFrame>
        <p:nvGraphicFramePr>
          <p:cNvPr id="7" name="object 3">
            <a:extLst>
              <a:ext uri="{FF2B5EF4-FFF2-40B4-BE49-F238E27FC236}">
                <a16:creationId xmlns:a16="http://schemas.microsoft.com/office/drawing/2014/main" id="{4107B7CF-438D-0453-41D4-ED6773FFF6CB}"/>
              </a:ext>
            </a:extLst>
          </p:cNvPr>
          <p:cNvGraphicFramePr/>
          <p:nvPr>
            <p:extLst>
              <p:ext uri="{D42A27DB-BD31-4B8C-83A1-F6EECF244321}">
                <p14:modId xmlns:p14="http://schemas.microsoft.com/office/powerpoint/2010/main" val="359823932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bject 2"/>
          <p:cNvSpPr txBox="1">
            <a:spLocks noGrp="1"/>
          </p:cNvSpPr>
          <p:nvPr>
            <p:ph type="title"/>
          </p:nvPr>
        </p:nvSpPr>
        <p:spPr>
          <a:xfrm>
            <a:off x="5894962" y="479493"/>
            <a:ext cx="5458838" cy="1325563"/>
          </a:xfrm>
          <a:prstGeom prst="rect">
            <a:avLst/>
          </a:prstGeom>
        </p:spPr>
        <p:txBody>
          <a:bodyPr vert="horz" lIns="0" tIns="13335" rIns="0" bIns="0" rtlCol="0">
            <a:normAutofit/>
          </a:bodyPr>
          <a:lstStyle/>
          <a:p>
            <a:pPr marL="12700">
              <a:spcBef>
                <a:spcPts val="105"/>
              </a:spcBef>
            </a:pPr>
            <a:r>
              <a:rPr spc="-10" dirty="0"/>
              <a:t>Cont.…</a:t>
            </a:r>
            <a:endParaRPr lang="en-AU" spc="-10"/>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ject 4" descr="Diagram of cloud service&#10;&#10;AI-generated content may be incorrect."/>
          <p:cNvPicPr/>
          <p:nvPr/>
        </p:nvPicPr>
        <p:blipFill>
          <a:blip r:embed="rId2" cstate="print"/>
          <a:stretch>
            <a:fillRect/>
          </a:stretch>
        </p:blipFill>
        <p:spPr>
          <a:xfrm>
            <a:off x="703182" y="2288412"/>
            <a:ext cx="4777381" cy="21114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object 6"/>
          <p:cNvSpPr txBox="1">
            <a:spLocks noGrp="1"/>
          </p:cNvSpPr>
          <p:nvPr>
            <p:ph type="sldNum" sz="quarter" idx="7"/>
          </p:nvPr>
        </p:nvSpPr>
        <p:spPr>
          <a:xfrm>
            <a:off x="8610600" y="6356350"/>
            <a:ext cx="2743200" cy="365125"/>
          </a:xfrm>
          <a:prstGeom prst="rect">
            <a:avLst/>
          </a:prstGeom>
        </p:spPr>
        <p:txBody>
          <a:bodyPr vert="horz" lIns="0" tIns="0" rIns="0" bIns="0" rtlCol="0">
            <a:normAutofit/>
          </a:bodyPr>
          <a:lstStyle/>
          <a:p>
            <a:pPr marL="12700">
              <a:spcAft>
                <a:spcPts val="600"/>
              </a:spcAft>
            </a:pPr>
            <a:fld id="{81D60167-4931-47E6-BA6A-407CBD079E47}" type="slidenum">
              <a:rPr spc="-25" dirty="0"/>
              <a:pPr marL="12700">
                <a:spcAft>
                  <a:spcPts val="600"/>
                </a:spcAft>
              </a:pPr>
              <a:t>18</a:t>
            </a:fld>
            <a:endParaRPr lang="en-AU" spc="-25"/>
          </a:p>
        </p:txBody>
      </p:sp>
      <p:graphicFrame>
        <p:nvGraphicFramePr>
          <p:cNvPr id="8" name="object 3">
            <a:extLst>
              <a:ext uri="{FF2B5EF4-FFF2-40B4-BE49-F238E27FC236}">
                <a16:creationId xmlns:a16="http://schemas.microsoft.com/office/drawing/2014/main" id="{C9E279C7-D7AC-CE7F-2F2D-4BB39DE64588}"/>
              </a:ext>
            </a:extLst>
          </p:cNvPr>
          <p:cNvGraphicFramePr/>
          <p:nvPr>
            <p:extLst>
              <p:ext uri="{D42A27DB-BD31-4B8C-83A1-F6EECF244321}">
                <p14:modId xmlns:p14="http://schemas.microsoft.com/office/powerpoint/2010/main" val="3133251327"/>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4" name="Rectangle 10263">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65" name="Freeform: Shape 10255">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66" name="Freeform: Shape 10257">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438913" y="859536"/>
            <a:ext cx="4832802" cy="1243584"/>
          </a:xfrm>
          <a:prstGeom prst="rect">
            <a:avLst/>
          </a:prstGeom>
        </p:spPr>
        <p:txBody>
          <a:bodyPr vert="horz" lIns="91440" tIns="45720" rIns="91440" bIns="45720" rtlCol="0" anchor="ctr">
            <a:normAutofit/>
          </a:bodyPr>
          <a:lstStyle/>
          <a:p>
            <a:pPr marL="12700" algn="l" rtl="0">
              <a:lnSpc>
                <a:spcPct val="90000"/>
              </a:lnSpc>
              <a:spcBef>
                <a:spcPct val="0"/>
              </a:spcBef>
            </a:pPr>
            <a:r>
              <a:rPr lang="en-US" sz="3400" kern="1200">
                <a:latin typeface="+mj-lt"/>
                <a:cs typeface="+mj-cs"/>
              </a:rPr>
              <a:t>Cloud</a:t>
            </a:r>
            <a:r>
              <a:rPr lang="en-US" sz="3400" kern="1200" spc="-20">
                <a:latin typeface="+mj-lt"/>
                <a:cs typeface="+mj-cs"/>
              </a:rPr>
              <a:t> </a:t>
            </a:r>
            <a:r>
              <a:rPr lang="en-US" sz="3400" kern="1200">
                <a:latin typeface="+mj-lt"/>
                <a:cs typeface="+mj-cs"/>
              </a:rPr>
              <a:t>Service</a:t>
            </a:r>
            <a:r>
              <a:rPr lang="en-US" sz="3400" kern="1200" spc="-30">
                <a:latin typeface="+mj-lt"/>
                <a:cs typeface="+mj-cs"/>
              </a:rPr>
              <a:t> </a:t>
            </a:r>
            <a:r>
              <a:rPr lang="en-US" sz="3400" kern="1200" spc="-10">
                <a:latin typeface="+mj-lt"/>
                <a:cs typeface="+mj-cs"/>
              </a:rPr>
              <a:t>Models</a:t>
            </a:r>
          </a:p>
        </p:txBody>
      </p:sp>
      <p:sp>
        <p:nvSpPr>
          <p:cNvPr id="10267" name="Rectangle 1026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68" name="Rectangle 1026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p:nvPr/>
        </p:nvSpPr>
        <p:spPr>
          <a:xfrm>
            <a:off x="438912" y="2512611"/>
            <a:ext cx="4832803" cy="3664351"/>
          </a:xfrm>
          <a:prstGeom prst="rect">
            <a:avLst/>
          </a:prstGeom>
        </p:spPr>
        <p:txBody>
          <a:bodyPr vert="horz" lIns="91440" tIns="45720" rIns="91440" bIns="45720" rtlCol="0">
            <a:normAutofit/>
          </a:bodyPr>
          <a:lstStyle/>
          <a:p>
            <a:pPr marL="241300" marR="1031875" indent="-228600" algn="l" rtl="0">
              <a:lnSpc>
                <a:spcPct val="90000"/>
              </a:lnSpc>
              <a:spcBef>
                <a:spcPts val="705"/>
              </a:spcBef>
              <a:buFont typeface="Arial" panose="020B0604020202020204" pitchFamily="34" charset="0"/>
              <a:buChar char="•"/>
              <a:tabLst>
                <a:tab pos="241300" algn="l"/>
              </a:tabLst>
            </a:pPr>
            <a:r>
              <a:rPr lang="en-US" sz="1500" kern="1200">
                <a:solidFill>
                  <a:schemeClr val="tx1"/>
                </a:solidFill>
                <a:latin typeface="+mn-lt"/>
                <a:ea typeface="+mn-ea"/>
                <a:cs typeface="+mn-cs"/>
              </a:rPr>
              <a:t>A</a:t>
            </a:r>
            <a:r>
              <a:rPr lang="en-US" sz="1500" kern="1200" spc="-35">
                <a:solidFill>
                  <a:schemeClr val="tx1"/>
                </a:solidFill>
                <a:latin typeface="+mn-lt"/>
                <a:ea typeface="+mn-ea"/>
                <a:cs typeface="+mn-cs"/>
              </a:rPr>
              <a:t> </a:t>
            </a:r>
            <a:r>
              <a:rPr lang="en-US" sz="1500" b="1" i="1" kern="1200">
                <a:solidFill>
                  <a:schemeClr val="tx1"/>
                </a:solidFill>
                <a:latin typeface="+mn-lt"/>
                <a:ea typeface="+mn-ea"/>
                <a:cs typeface="+mn-cs"/>
              </a:rPr>
              <a:t>cloud</a:t>
            </a:r>
            <a:r>
              <a:rPr lang="en-US" sz="1500" b="1" i="1" kern="1200" spc="-10">
                <a:solidFill>
                  <a:schemeClr val="tx1"/>
                </a:solidFill>
                <a:latin typeface="+mn-lt"/>
                <a:ea typeface="+mn-ea"/>
                <a:cs typeface="+mn-cs"/>
              </a:rPr>
              <a:t> </a:t>
            </a:r>
            <a:r>
              <a:rPr lang="en-US" sz="1500" b="1" i="1" kern="1200">
                <a:solidFill>
                  <a:schemeClr val="tx1"/>
                </a:solidFill>
                <a:latin typeface="+mn-lt"/>
                <a:ea typeface="+mn-ea"/>
                <a:cs typeface="+mn-cs"/>
              </a:rPr>
              <a:t>service/delivery</a:t>
            </a:r>
            <a:r>
              <a:rPr lang="en-US" sz="1500" b="1" i="1" kern="1200" spc="-35">
                <a:solidFill>
                  <a:schemeClr val="tx1"/>
                </a:solidFill>
                <a:latin typeface="+mn-lt"/>
                <a:ea typeface="+mn-ea"/>
                <a:cs typeface="+mn-cs"/>
              </a:rPr>
              <a:t> </a:t>
            </a:r>
            <a:r>
              <a:rPr lang="en-US" sz="1500" i="1" kern="1200">
                <a:solidFill>
                  <a:schemeClr val="tx1"/>
                </a:solidFill>
                <a:latin typeface="+mn-lt"/>
                <a:ea typeface="+mn-ea"/>
                <a:cs typeface="+mn-cs"/>
              </a:rPr>
              <a:t>model</a:t>
            </a:r>
            <a:r>
              <a:rPr lang="en-US" sz="1500" i="1" kern="1200" spc="-35">
                <a:solidFill>
                  <a:schemeClr val="tx1"/>
                </a:solidFill>
                <a:latin typeface="+mn-lt"/>
                <a:ea typeface="+mn-ea"/>
                <a:cs typeface="+mn-cs"/>
              </a:rPr>
              <a:t> </a:t>
            </a:r>
            <a:r>
              <a:rPr lang="en-US" sz="1500" kern="1200" spc="-10">
                <a:solidFill>
                  <a:schemeClr val="tx1"/>
                </a:solidFill>
                <a:latin typeface="+mn-lt"/>
                <a:ea typeface="+mn-ea"/>
                <a:cs typeface="+mn-cs"/>
              </a:rPr>
              <a:t>represents</a:t>
            </a:r>
            <a:r>
              <a:rPr lang="en-US" sz="1500" kern="1200" spc="-65">
                <a:solidFill>
                  <a:schemeClr val="tx1"/>
                </a:solidFill>
                <a:latin typeface="+mn-lt"/>
                <a:ea typeface="+mn-ea"/>
                <a:cs typeface="+mn-cs"/>
              </a:rPr>
              <a:t> </a:t>
            </a:r>
            <a:r>
              <a:rPr lang="en-US" sz="1500" kern="1200">
                <a:solidFill>
                  <a:schemeClr val="tx1"/>
                </a:solidFill>
                <a:latin typeface="+mn-lt"/>
                <a:ea typeface="+mn-ea"/>
                <a:cs typeface="+mn-cs"/>
              </a:rPr>
              <a:t>a</a:t>
            </a:r>
            <a:r>
              <a:rPr lang="en-US" sz="1500" kern="1200" spc="-15">
                <a:solidFill>
                  <a:schemeClr val="tx1"/>
                </a:solidFill>
                <a:latin typeface="+mn-lt"/>
                <a:ea typeface="+mn-ea"/>
                <a:cs typeface="+mn-cs"/>
              </a:rPr>
              <a:t> </a:t>
            </a:r>
            <a:r>
              <a:rPr lang="en-US" sz="1500" b="1" kern="1200">
                <a:solidFill>
                  <a:schemeClr val="tx1"/>
                </a:solidFill>
                <a:latin typeface="+mn-lt"/>
                <a:ea typeface="+mn-ea"/>
                <a:cs typeface="+mn-cs"/>
              </a:rPr>
              <a:t>specific,</a:t>
            </a:r>
            <a:r>
              <a:rPr lang="en-US" sz="1500" b="1" kern="1200" spc="-20">
                <a:solidFill>
                  <a:schemeClr val="tx1"/>
                </a:solidFill>
                <a:latin typeface="+mn-lt"/>
                <a:ea typeface="+mn-ea"/>
                <a:cs typeface="+mn-cs"/>
              </a:rPr>
              <a:t> </a:t>
            </a:r>
            <a:r>
              <a:rPr lang="en-US" sz="1500" b="1" kern="1200" spc="-30">
                <a:solidFill>
                  <a:schemeClr val="tx1"/>
                </a:solidFill>
                <a:latin typeface="+mn-lt"/>
                <a:ea typeface="+mn-ea"/>
                <a:cs typeface="+mn-cs"/>
              </a:rPr>
              <a:t>pre-</a:t>
            </a:r>
            <a:r>
              <a:rPr lang="en-US" sz="1500" b="1" kern="1200" spc="-10">
                <a:solidFill>
                  <a:schemeClr val="tx1"/>
                </a:solidFill>
                <a:latin typeface="+mn-lt"/>
                <a:ea typeface="+mn-ea"/>
                <a:cs typeface="+mn-cs"/>
              </a:rPr>
              <a:t>packaged </a:t>
            </a:r>
            <a:r>
              <a:rPr lang="en-US" sz="1500" b="1" kern="1200">
                <a:solidFill>
                  <a:schemeClr val="tx1"/>
                </a:solidFill>
                <a:latin typeface="+mn-lt"/>
                <a:ea typeface="+mn-ea"/>
                <a:cs typeface="+mn-cs"/>
              </a:rPr>
              <a:t>combination</a:t>
            </a:r>
            <a:r>
              <a:rPr lang="en-US" sz="1500" b="1" kern="1200" spc="-60">
                <a:solidFill>
                  <a:schemeClr val="tx1"/>
                </a:solidFill>
                <a:latin typeface="+mn-lt"/>
                <a:ea typeface="+mn-ea"/>
                <a:cs typeface="+mn-cs"/>
              </a:rPr>
              <a:t> </a:t>
            </a:r>
            <a:r>
              <a:rPr lang="en-US" sz="1500" kern="1200">
                <a:solidFill>
                  <a:schemeClr val="tx1"/>
                </a:solidFill>
                <a:latin typeface="+mn-lt"/>
                <a:ea typeface="+mn-ea"/>
                <a:cs typeface="+mn-cs"/>
              </a:rPr>
              <a:t>of</a:t>
            </a:r>
            <a:r>
              <a:rPr lang="en-US" sz="1500" kern="1200" spc="-40">
                <a:solidFill>
                  <a:schemeClr val="tx1"/>
                </a:solidFill>
                <a:latin typeface="+mn-lt"/>
                <a:ea typeface="+mn-ea"/>
                <a:cs typeface="+mn-cs"/>
              </a:rPr>
              <a:t> </a:t>
            </a:r>
            <a:r>
              <a:rPr lang="en-US" sz="1500" kern="1200">
                <a:solidFill>
                  <a:schemeClr val="tx1"/>
                </a:solidFill>
                <a:latin typeface="+mn-lt"/>
                <a:ea typeface="+mn-ea"/>
                <a:cs typeface="+mn-cs"/>
              </a:rPr>
              <a:t>IT</a:t>
            </a:r>
            <a:r>
              <a:rPr lang="en-US" sz="1500" kern="1200" spc="-65">
                <a:solidFill>
                  <a:schemeClr val="tx1"/>
                </a:solidFill>
                <a:latin typeface="+mn-lt"/>
                <a:ea typeface="+mn-ea"/>
                <a:cs typeface="+mn-cs"/>
              </a:rPr>
              <a:t> </a:t>
            </a:r>
            <a:r>
              <a:rPr lang="en-US" sz="1500" kern="1200">
                <a:solidFill>
                  <a:schemeClr val="tx1"/>
                </a:solidFill>
                <a:latin typeface="+mn-lt"/>
                <a:ea typeface="+mn-ea"/>
                <a:cs typeface="+mn-cs"/>
              </a:rPr>
              <a:t>resources</a:t>
            </a:r>
            <a:r>
              <a:rPr lang="en-US" sz="1500" kern="1200" spc="-70">
                <a:solidFill>
                  <a:schemeClr val="tx1"/>
                </a:solidFill>
                <a:latin typeface="+mn-lt"/>
                <a:ea typeface="+mn-ea"/>
                <a:cs typeface="+mn-cs"/>
              </a:rPr>
              <a:t> </a:t>
            </a:r>
            <a:r>
              <a:rPr lang="en-US" sz="1500" kern="1200" spc="-10">
                <a:solidFill>
                  <a:schemeClr val="tx1"/>
                </a:solidFill>
                <a:latin typeface="+mn-lt"/>
                <a:ea typeface="+mn-ea"/>
                <a:cs typeface="+mn-cs"/>
              </a:rPr>
              <a:t>offered</a:t>
            </a:r>
            <a:r>
              <a:rPr lang="en-US" sz="1500" kern="1200" spc="-65">
                <a:solidFill>
                  <a:schemeClr val="tx1"/>
                </a:solidFill>
                <a:latin typeface="+mn-lt"/>
                <a:ea typeface="+mn-ea"/>
                <a:cs typeface="+mn-cs"/>
              </a:rPr>
              <a:t> </a:t>
            </a:r>
            <a:r>
              <a:rPr lang="en-US" sz="1500" kern="1200">
                <a:solidFill>
                  <a:schemeClr val="tx1"/>
                </a:solidFill>
                <a:latin typeface="+mn-lt"/>
                <a:ea typeface="+mn-ea"/>
                <a:cs typeface="+mn-cs"/>
              </a:rPr>
              <a:t>by</a:t>
            </a:r>
            <a:r>
              <a:rPr lang="en-US" sz="1500" kern="1200" spc="-55">
                <a:solidFill>
                  <a:schemeClr val="tx1"/>
                </a:solidFill>
                <a:latin typeface="+mn-lt"/>
                <a:ea typeface="+mn-ea"/>
                <a:cs typeface="+mn-cs"/>
              </a:rPr>
              <a:t> </a:t>
            </a:r>
            <a:r>
              <a:rPr lang="en-US" sz="1500" kern="1200">
                <a:solidFill>
                  <a:schemeClr val="tx1"/>
                </a:solidFill>
                <a:latin typeface="+mn-lt"/>
                <a:ea typeface="+mn-ea"/>
                <a:cs typeface="+mn-cs"/>
              </a:rPr>
              <a:t>a</a:t>
            </a:r>
            <a:r>
              <a:rPr lang="en-US" sz="1500" kern="1200" spc="-40">
                <a:solidFill>
                  <a:schemeClr val="tx1"/>
                </a:solidFill>
                <a:latin typeface="+mn-lt"/>
                <a:ea typeface="+mn-ea"/>
                <a:cs typeface="+mn-cs"/>
              </a:rPr>
              <a:t> </a:t>
            </a:r>
            <a:r>
              <a:rPr lang="en-US" sz="1500" kern="1200">
                <a:solidFill>
                  <a:schemeClr val="tx1"/>
                </a:solidFill>
                <a:latin typeface="+mn-lt"/>
                <a:ea typeface="+mn-ea"/>
                <a:cs typeface="+mn-cs"/>
              </a:rPr>
              <a:t>cloud</a:t>
            </a:r>
            <a:r>
              <a:rPr lang="en-US" sz="1500" kern="1200" spc="-50">
                <a:solidFill>
                  <a:schemeClr val="tx1"/>
                </a:solidFill>
                <a:latin typeface="+mn-lt"/>
                <a:ea typeface="+mn-ea"/>
                <a:cs typeface="+mn-cs"/>
              </a:rPr>
              <a:t> </a:t>
            </a:r>
            <a:r>
              <a:rPr lang="en-US" sz="1500" kern="1200" spc="-10">
                <a:solidFill>
                  <a:schemeClr val="tx1"/>
                </a:solidFill>
                <a:latin typeface="+mn-lt"/>
                <a:ea typeface="+mn-ea"/>
                <a:cs typeface="+mn-cs"/>
              </a:rPr>
              <a:t>provider.</a:t>
            </a:r>
            <a:endParaRPr lang="en-US" sz="1500" kern="1200">
              <a:solidFill>
                <a:schemeClr val="tx1"/>
              </a:solidFill>
              <a:latin typeface="+mn-lt"/>
              <a:ea typeface="+mn-ea"/>
              <a:cs typeface="+mn-cs"/>
            </a:endParaRPr>
          </a:p>
          <a:p>
            <a:pPr marL="241300" marR="5080" indent="-228600" algn="l" rtl="0">
              <a:lnSpc>
                <a:spcPct val="90000"/>
              </a:lnSpc>
              <a:spcBef>
                <a:spcPts val="1015"/>
              </a:spcBef>
              <a:buFont typeface="Arial" panose="020B0604020202020204" pitchFamily="34" charset="0"/>
              <a:buChar char="•"/>
              <a:tabLst>
                <a:tab pos="241300" algn="l"/>
              </a:tabLst>
            </a:pPr>
            <a:r>
              <a:rPr lang="en-US" sz="1500" kern="1200">
                <a:solidFill>
                  <a:schemeClr val="tx1"/>
                </a:solidFill>
                <a:latin typeface="+mn-lt"/>
                <a:ea typeface="+mn-ea"/>
                <a:cs typeface="+mn-cs"/>
              </a:rPr>
              <a:t>Three</a:t>
            </a:r>
            <a:r>
              <a:rPr lang="en-US" sz="1500" kern="1200" spc="-70">
                <a:solidFill>
                  <a:schemeClr val="tx1"/>
                </a:solidFill>
                <a:latin typeface="+mn-lt"/>
                <a:ea typeface="+mn-ea"/>
                <a:cs typeface="+mn-cs"/>
              </a:rPr>
              <a:t> </a:t>
            </a:r>
            <a:r>
              <a:rPr lang="en-US" sz="1500" kern="1200">
                <a:solidFill>
                  <a:schemeClr val="tx1"/>
                </a:solidFill>
                <a:latin typeface="+mn-lt"/>
                <a:ea typeface="+mn-ea"/>
                <a:cs typeface="+mn-cs"/>
              </a:rPr>
              <a:t>common</a:t>
            </a:r>
            <a:r>
              <a:rPr lang="en-US" sz="1500" kern="1200" spc="-30">
                <a:solidFill>
                  <a:schemeClr val="tx1"/>
                </a:solidFill>
                <a:latin typeface="+mn-lt"/>
                <a:ea typeface="+mn-ea"/>
                <a:cs typeface="+mn-cs"/>
              </a:rPr>
              <a:t> </a:t>
            </a:r>
            <a:r>
              <a:rPr lang="en-US" sz="1500" kern="1200">
                <a:solidFill>
                  <a:schemeClr val="tx1"/>
                </a:solidFill>
                <a:latin typeface="+mn-lt"/>
                <a:ea typeface="+mn-ea"/>
                <a:cs typeface="+mn-cs"/>
              </a:rPr>
              <a:t>cloud</a:t>
            </a:r>
            <a:r>
              <a:rPr lang="en-US" sz="1500" kern="1200" spc="-45">
                <a:solidFill>
                  <a:schemeClr val="tx1"/>
                </a:solidFill>
                <a:latin typeface="+mn-lt"/>
                <a:ea typeface="+mn-ea"/>
                <a:cs typeface="+mn-cs"/>
              </a:rPr>
              <a:t> </a:t>
            </a:r>
            <a:r>
              <a:rPr lang="en-US" sz="1500" kern="1200">
                <a:solidFill>
                  <a:schemeClr val="tx1"/>
                </a:solidFill>
                <a:latin typeface="+mn-lt"/>
                <a:ea typeface="+mn-ea"/>
                <a:cs typeface="+mn-cs"/>
              </a:rPr>
              <a:t>delivery</a:t>
            </a:r>
            <a:r>
              <a:rPr lang="en-US" sz="1500" kern="1200" spc="-60">
                <a:solidFill>
                  <a:schemeClr val="tx1"/>
                </a:solidFill>
                <a:latin typeface="+mn-lt"/>
                <a:ea typeface="+mn-ea"/>
                <a:cs typeface="+mn-cs"/>
              </a:rPr>
              <a:t> </a:t>
            </a:r>
            <a:r>
              <a:rPr lang="en-US" sz="1500" kern="1200">
                <a:solidFill>
                  <a:schemeClr val="tx1"/>
                </a:solidFill>
                <a:latin typeface="+mn-lt"/>
                <a:ea typeface="+mn-ea"/>
                <a:cs typeface="+mn-cs"/>
              </a:rPr>
              <a:t>models</a:t>
            </a:r>
            <a:r>
              <a:rPr lang="en-US" sz="1500" kern="1200" spc="-35">
                <a:solidFill>
                  <a:schemeClr val="tx1"/>
                </a:solidFill>
                <a:latin typeface="+mn-lt"/>
                <a:ea typeface="+mn-ea"/>
                <a:cs typeface="+mn-cs"/>
              </a:rPr>
              <a:t> </a:t>
            </a:r>
            <a:r>
              <a:rPr lang="en-US" sz="1500" kern="1200">
                <a:solidFill>
                  <a:schemeClr val="tx1"/>
                </a:solidFill>
                <a:latin typeface="+mn-lt"/>
                <a:ea typeface="+mn-ea"/>
                <a:cs typeface="+mn-cs"/>
              </a:rPr>
              <a:t>have</a:t>
            </a:r>
            <a:r>
              <a:rPr lang="en-US" sz="1500" kern="1200" spc="-50">
                <a:solidFill>
                  <a:schemeClr val="tx1"/>
                </a:solidFill>
                <a:latin typeface="+mn-lt"/>
                <a:ea typeface="+mn-ea"/>
                <a:cs typeface="+mn-cs"/>
              </a:rPr>
              <a:t> </a:t>
            </a:r>
            <a:r>
              <a:rPr lang="en-US" sz="1500" kern="1200">
                <a:solidFill>
                  <a:schemeClr val="tx1"/>
                </a:solidFill>
                <a:latin typeface="+mn-lt"/>
                <a:ea typeface="+mn-ea"/>
                <a:cs typeface="+mn-cs"/>
              </a:rPr>
              <a:t>become</a:t>
            </a:r>
            <a:r>
              <a:rPr lang="en-US" sz="1500" kern="1200" spc="-60">
                <a:solidFill>
                  <a:schemeClr val="tx1"/>
                </a:solidFill>
                <a:latin typeface="+mn-lt"/>
                <a:ea typeface="+mn-ea"/>
                <a:cs typeface="+mn-cs"/>
              </a:rPr>
              <a:t> </a:t>
            </a:r>
            <a:r>
              <a:rPr lang="en-US" sz="1500" kern="1200">
                <a:solidFill>
                  <a:schemeClr val="tx1"/>
                </a:solidFill>
                <a:latin typeface="+mn-lt"/>
                <a:ea typeface="+mn-ea"/>
                <a:cs typeface="+mn-cs"/>
              </a:rPr>
              <a:t>widely</a:t>
            </a:r>
            <a:r>
              <a:rPr lang="en-US" sz="1500" kern="1200" spc="-35">
                <a:solidFill>
                  <a:schemeClr val="tx1"/>
                </a:solidFill>
                <a:latin typeface="+mn-lt"/>
                <a:ea typeface="+mn-ea"/>
                <a:cs typeface="+mn-cs"/>
              </a:rPr>
              <a:t> </a:t>
            </a:r>
            <a:r>
              <a:rPr lang="en-US" sz="1500" kern="1200">
                <a:solidFill>
                  <a:schemeClr val="tx1"/>
                </a:solidFill>
                <a:latin typeface="+mn-lt"/>
                <a:ea typeface="+mn-ea"/>
                <a:cs typeface="+mn-cs"/>
              </a:rPr>
              <a:t>established</a:t>
            </a:r>
            <a:r>
              <a:rPr lang="en-US" sz="1500" kern="1200" spc="-80">
                <a:solidFill>
                  <a:schemeClr val="tx1"/>
                </a:solidFill>
                <a:latin typeface="+mn-lt"/>
                <a:ea typeface="+mn-ea"/>
                <a:cs typeface="+mn-cs"/>
              </a:rPr>
              <a:t> </a:t>
            </a:r>
            <a:r>
              <a:rPr lang="en-US" sz="1500" kern="1200" spc="-25">
                <a:solidFill>
                  <a:schemeClr val="tx1"/>
                </a:solidFill>
                <a:latin typeface="+mn-lt"/>
                <a:ea typeface="+mn-ea"/>
                <a:cs typeface="+mn-cs"/>
              </a:rPr>
              <a:t>and </a:t>
            </a:r>
            <a:r>
              <a:rPr lang="en-US" sz="1500" kern="1200" spc="-10">
                <a:solidFill>
                  <a:schemeClr val="tx1"/>
                </a:solidFill>
                <a:latin typeface="+mn-lt"/>
                <a:ea typeface="+mn-ea"/>
                <a:cs typeface="+mn-cs"/>
              </a:rPr>
              <a:t>formalized:</a:t>
            </a:r>
            <a:endParaRPr lang="en-US" sz="1500" kern="120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500" b="1" kern="1200" spc="-25">
                <a:solidFill>
                  <a:schemeClr val="tx1"/>
                </a:solidFill>
                <a:latin typeface="+mn-lt"/>
                <a:ea typeface="+mn-ea"/>
                <a:cs typeface="+mn-cs"/>
              </a:rPr>
              <a:t>Infrastructure-</a:t>
            </a:r>
            <a:r>
              <a:rPr lang="en-US" sz="1500" b="1" kern="1200" spc="-20">
                <a:solidFill>
                  <a:schemeClr val="tx1"/>
                </a:solidFill>
                <a:latin typeface="+mn-lt"/>
                <a:ea typeface="+mn-ea"/>
                <a:cs typeface="+mn-cs"/>
              </a:rPr>
              <a:t>as-a-</a:t>
            </a:r>
            <a:r>
              <a:rPr lang="en-US" sz="1500" b="1" kern="1200">
                <a:solidFill>
                  <a:schemeClr val="tx1"/>
                </a:solidFill>
                <a:latin typeface="+mn-lt"/>
                <a:ea typeface="+mn-ea"/>
                <a:cs typeface="+mn-cs"/>
              </a:rPr>
              <a:t>Service</a:t>
            </a:r>
            <a:r>
              <a:rPr lang="en-US" sz="1500" b="1" kern="1200" spc="145">
                <a:solidFill>
                  <a:schemeClr val="tx1"/>
                </a:solidFill>
                <a:latin typeface="+mn-lt"/>
                <a:ea typeface="+mn-ea"/>
                <a:cs typeface="+mn-cs"/>
              </a:rPr>
              <a:t> </a:t>
            </a:r>
            <a:r>
              <a:rPr lang="en-US" sz="1500" b="1" kern="1200" spc="-10">
                <a:solidFill>
                  <a:schemeClr val="tx1"/>
                </a:solidFill>
                <a:latin typeface="+mn-lt"/>
                <a:ea typeface="+mn-ea"/>
                <a:cs typeface="+mn-cs"/>
              </a:rPr>
              <a:t>(IaaS)</a:t>
            </a:r>
            <a:endParaRPr lang="en-US" sz="1500" kern="120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500" b="1" kern="1200" spc="-30">
                <a:solidFill>
                  <a:schemeClr val="tx1"/>
                </a:solidFill>
                <a:latin typeface="+mn-lt"/>
                <a:ea typeface="+mn-ea"/>
                <a:cs typeface="+mn-cs"/>
              </a:rPr>
              <a:t>Platform-</a:t>
            </a:r>
            <a:r>
              <a:rPr lang="en-US" sz="1500" b="1" kern="1200" spc="-10">
                <a:solidFill>
                  <a:schemeClr val="tx1"/>
                </a:solidFill>
                <a:latin typeface="+mn-lt"/>
                <a:ea typeface="+mn-ea"/>
                <a:cs typeface="+mn-cs"/>
              </a:rPr>
              <a:t>as-</a:t>
            </a:r>
            <a:r>
              <a:rPr lang="en-US" sz="1500" b="1" kern="1200" spc="-20">
                <a:solidFill>
                  <a:schemeClr val="tx1"/>
                </a:solidFill>
                <a:latin typeface="+mn-lt"/>
                <a:ea typeface="+mn-ea"/>
                <a:cs typeface="+mn-cs"/>
              </a:rPr>
              <a:t>a-</a:t>
            </a:r>
            <a:r>
              <a:rPr lang="en-US" sz="1500" b="1" kern="1200">
                <a:solidFill>
                  <a:schemeClr val="tx1"/>
                </a:solidFill>
                <a:latin typeface="+mn-lt"/>
                <a:ea typeface="+mn-ea"/>
                <a:cs typeface="+mn-cs"/>
              </a:rPr>
              <a:t>Service</a:t>
            </a:r>
            <a:r>
              <a:rPr lang="en-US" sz="1500" b="1" kern="1200" spc="100">
                <a:solidFill>
                  <a:schemeClr val="tx1"/>
                </a:solidFill>
                <a:latin typeface="+mn-lt"/>
                <a:ea typeface="+mn-ea"/>
                <a:cs typeface="+mn-cs"/>
              </a:rPr>
              <a:t> </a:t>
            </a:r>
            <a:r>
              <a:rPr lang="en-US" sz="1500" b="1" kern="1200" spc="-10">
                <a:solidFill>
                  <a:schemeClr val="tx1"/>
                </a:solidFill>
                <a:latin typeface="+mn-lt"/>
                <a:ea typeface="+mn-ea"/>
                <a:cs typeface="+mn-cs"/>
              </a:rPr>
              <a:t>(PaaS)</a:t>
            </a:r>
            <a:endParaRPr lang="en-US" sz="1500" kern="120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500" b="1" kern="1200" spc="-30">
                <a:solidFill>
                  <a:schemeClr val="tx1"/>
                </a:solidFill>
                <a:latin typeface="+mn-lt"/>
                <a:ea typeface="+mn-ea"/>
                <a:cs typeface="+mn-cs"/>
              </a:rPr>
              <a:t>Software-</a:t>
            </a:r>
            <a:r>
              <a:rPr lang="en-US" sz="1500" b="1" kern="1200" spc="-20">
                <a:solidFill>
                  <a:schemeClr val="tx1"/>
                </a:solidFill>
                <a:latin typeface="+mn-lt"/>
                <a:ea typeface="+mn-ea"/>
                <a:cs typeface="+mn-cs"/>
              </a:rPr>
              <a:t>as-</a:t>
            </a:r>
            <a:r>
              <a:rPr lang="en-US" sz="1500" b="1" kern="1200" spc="-10">
                <a:solidFill>
                  <a:schemeClr val="tx1"/>
                </a:solidFill>
                <a:latin typeface="+mn-lt"/>
                <a:ea typeface="+mn-ea"/>
                <a:cs typeface="+mn-cs"/>
              </a:rPr>
              <a:t>a-</a:t>
            </a:r>
            <a:r>
              <a:rPr lang="en-US" sz="1500" b="1" kern="1200">
                <a:solidFill>
                  <a:schemeClr val="tx1"/>
                </a:solidFill>
                <a:latin typeface="+mn-lt"/>
                <a:ea typeface="+mn-ea"/>
                <a:cs typeface="+mn-cs"/>
              </a:rPr>
              <a:t>Service</a:t>
            </a:r>
            <a:r>
              <a:rPr lang="en-US" sz="1500" b="1" kern="1200" spc="114">
                <a:solidFill>
                  <a:schemeClr val="tx1"/>
                </a:solidFill>
                <a:latin typeface="+mn-lt"/>
                <a:ea typeface="+mn-ea"/>
                <a:cs typeface="+mn-cs"/>
              </a:rPr>
              <a:t> </a:t>
            </a:r>
            <a:r>
              <a:rPr lang="en-US" sz="1500" b="1" kern="1200" spc="-10">
                <a:solidFill>
                  <a:schemeClr val="tx1"/>
                </a:solidFill>
                <a:latin typeface="+mn-lt"/>
                <a:ea typeface="+mn-ea"/>
                <a:cs typeface="+mn-cs"/>
              </a:rPr>
              <a:t>(SaaS)</a:t>
            </a:r>
            <a:endParaRPr lang="en-US" sz="1500" kern="1200">
              <a:solidFill>
                <a:schemeClr val="tx1"/>
              </a:solidFill>
              <a:latin typeface="+mn-lt"/>
              <a:ea typeface="+mn-ea"/>
              <a:cs typeface="+mn-cs"/>
            </a:endParaRPr>
          </a:p>
          <a:p>
            <a:pPr marL="241300" marR="207645" indent="-228600" algn="l" rtl="0">
              <a:lnSpc>
                <a:spcPct val="90000"/>
              </a:lnSpc>
              <a:spcBef>
                <a:spcPts val="990"/>
              </a:spcBef>
              <a:buFont typeface="Arial" panose="020B0604020202020204" pitchFamily="34" charset="0"/>
              <a:buChar char="•"/>
              <a:tabLst>
                <a:tab pos="241300" algn="l"/>
              </a:tabLst>
            </a:pPr>
            <a:r>
              <a:rPr lang="en-US" sz="1500" kern="1200">
                <a:solidFill>
                  <a:schemeClr val="tx1"/>
                </a:solidFill>
                <a:latin typeface="+mn-lt"/>
                <a:ea typeface="+mn-ea"/>
                <a:cs typeface="+mn-cs"/>
              </a:rPr>
              <a:t>Many</a:t>
            </a:r>
            <a:r>
              <a:rPr lang="en-US" sz="1500" kern="1200" spc="-40">
                <a:solidFill>
                  <a:schemeClr val="tx1"/>
                </a:solidFill>
                <a:latin typeface="+mn-lt"/>
                <a:ea typeface="+mn-ea"/>
                <a:cs typeface="+mn-cs"/>
              </a:rPr>
              <a:t> </a:t>
            </a:r>
            <a:r>
              <a:rPr lang="en-US" sz="1500" kern="1200" spc="-10">
                <a:solidFill>
                  <a:schemeClr val="tx1"/>
                </a:solidFill>
                <a:latin typeface="+mn-lt"/>
                <a:ea typeface="+mn-ea"/>
                <a:cs typeface="+mn-cs"/>
              </a:rPr>
              <a:t>specialized</a:t>
            </a:r>
            <a:r>
              <a:rPr lang="en-US" sz="1500" kern="1200" spc="-75">
                <a:solidFill>
                  <a:schemeClr val="tx1"/>
                </a:solidFill>
                <a:latin typeface="+mn-lt"/>
                <a:ea typeface="+mn-ea"/>
                <a:cs typeface="+mn-cs"/>
              </a:rPr>
              <a:t> </a:t>
            </a:r>
            <a:r>
              <a:rPr lang="en-US" sz="1500" kern="1200">
                <a:solidFill>
                  <a:schemeClr val="tx1"/>
                </a:solidFill>
                <a:latin typeface="+mn-lt"/>
                <a:ea typeface="+mn-ea"/>
                <a:cs typeface="+mn-cs"/>
              </a:rPr>
              <a:t>variations</a:t>
            </a:r>
            <a:r>
              <a:rPr lang="en-US" sz="1500" kern="1200" spc="-20">
                <a:solidFill>
                  <a:schemeClr val="tx1"/>
                </a:solidFill>
                <a:latin typeface="+mn-lt"/>
                <a:ea typeface="+mn-ea"/>
                <a:cs typeface="+mn-cs"/>
              </a:rPr>
              <a:t> </a:t>
            </a:r>
            <a:r>
              <a:rPr lang="en-US" sz="1500" kern="1200">
                <a:solidFill>
                  <a:schemeClr val="tx1"/>
                </a:solidFill>
                <a:latin typeface="+mn-lt"/>
                <a:ea typeface="+mn-ea"/>
                <a:cs typeface="+mn-cs"/>
              </a:rPr>
              <a:t>of</a:t>
            </a:r>
            <a:r>
              <a:rPr lang="en-US" sz="1500" kern="1200" spc="-25">
                <a:solidFill>
                  <a:schemeClr val="tx1"/>
                </a:solidFill>
                <a:latin typeface="+mn-lt"/>
                <a:ea typeface="+mn-ea"/>
                <a:cs typeface="+mn-cs"/>
              </a:rPr>
              <a:t> </a:t>
            </a:r>
            <a:r>
              <a:rPr lang="en-US" sz="1500" kern="1200">
                <a:solidFill>
                  <a:schemeClr val="tx1"/>
                </a:solidFill>
                <a:latin typeface="+mn-lt"/>
                <a:ea typeface="+mn-ea"/>
                <a:cs typeface="+mn-cs"/>
              </a:rPr>
              <a:t>the</a:t>
            </a:r>
            <a:r>
              <a:rPr lang="en-US" sz="1500" kern="1200" spc="-35">
                <a:solidFill>
                  <a:schemeClr val="tx1"/>
                </a:solidFill>
                <a:latin typeface="+mn-lt"/>
                <a:ea typeface="+mn-ea"/>
                <a:cs typeface="+mn-cs"/>
              </a:rPr>
              <a:t> </a:t>
            </a:r>
            <a:r>
              <a:rPr lang="en-US" sz="1500" kern="1200">
                <a:solidFill>
                  <a:schemeClr val="tx1"/>
                </a:solidFill>
                <a:latin typeface="+mn-lt"/>
                <a:ea typeface="+mn-ea"/>
                <a:cs typeface="+mn-cs"/>
              </a:rPr>
              <a:t>three</a:t>
            </a:r>
            <a:r>
              <a:rPr lang="en-US" sz="1500" kern="1200" spc="-50">
                <a:solidFill>
                  <a:schemeClr val="tx1"/>
                </a:solidFill>
                <a:latin typeface="+mn-lt"/>
                <a:ea typeface="+mn-ea"/>
                <a:cs typeface="+mn-cs"/>
              </a:rPr>
              <a:t> </a:t>
            </a:r>
            <a:r>
              <a:rPr lang="en-US" sz="1500" kern="1200">
                <a:solidFill>
                  <a:schemeClr val="tx1"/>
                </a:solidFill>
                <a:latin typeface="+mn-lt"/>
                <a:ea typeface="+mn-ea"/>
                <a:cs typeface="+mn-cs"/>
              </a:rPr>
              <a:t>base</a:t>
            </a:r>
            <a:r>
              <a:rPr lang="en-US" sz="1500" kern="1200" spc="-45">
                <a:solidFill>
                  <a:schemeClr val="tx1"/>
                </a:solidFill>
                <a:latin typeface="+mn-lt"/>
                <a:ea typeface="+mn-ea"/>
                <a:cs typeface="+mn-cs"/>
              </a:rPr>
              <a:t> </a:t>
            </a:r>
            <a:r>
              <a:rPr lang="en-US" sz="1500" kern="1200">
                <a:solidFill>
                  <a:schemeClr val="tx1"/>
                </a:solidFill>
                <a:latin typeface="+mn-lt"/>
                <a:ea typeface="+mn-ea"/>
                <a:cs typeface="+mn-cs"/>
              </a:rPr>
              <a:t>cloud</a:t>
            </a:r>
            <a:r>
              <a:rPr lang="en-US" sz="1500" kern="1200" spc="-25">
                <a:solidFill>
                  <a:schemeClr val="tx1"/>
                </a:solidFill>
                <a:latin typeface="+mn-lt"/>
                <a:ea typeface="+mn-ea"/>
                <a:cs typeface="+mn-cs"/>
              </a:rPr>
              <a:t> </a:t>
            </a:r>
            <a:r>
              <a:rPr lang="en-US" sz="1500" kern="1200">
                <a:solidFill>
                  <a:schemeClr val="tx1"/>
                </a:solidFill>
                <a:latin typeface="+mn-lt"/>
                <a:ea typeface="+mn-ea"/>
                <a:cs typeface="+mn-cs"/>
              </a:rPr>
              <a:t>delivery</a:t>
            </a:r>
            <a:r>
              <a:rPr lang="en-US" sz="1500" kern="1200" spc="-65">
                <a:solidFill>
                  <a:schemeClr val="tx1"/>
                </a:solidFill>
                <a:latin typeface="+mn-lt"/>
                <a:ea typeface="+mn-ea"/>
                <a:cs typeface="+mn-cs"/>
              </a:rPr>
              <a:t> </a:t>
            </a:r>
            <a:r>
              <a:rPr lang="en-US" sz="1500" kern="1200">
                <a:solidFill>
                  <a:schemeClr val="tx1"/>
                </a:solidFill>
                <a:latin typeface="+mn-lt"/>
                <a:ea typeface="+mn-ea"/>
                <a:cs typeface="+mn-cs"/>
              </a:rPr>
              <a:t>models</a:t>
            </a:r>
            <a:r>
              <a:rPr lang="en-US" sz="1500" kern="1200" spc="-40">
                <a:solidFill>
                  <a:schemeClr val="tx1"/>
                </a:solidFill>
                <a:latin typeface="+mn-lt"/>
                <a:ea typeface="+mn-ea"/>
                <a:cs typeface="+mn-cs"/>
              </a:rPr>
              <a:t> </a:t>
            </a:r>
            <a:r>
              <a:rPr lang="en-US" sz="1500" kern="1200" spc="-20">
                <a:solidFill>
                  <a:schemeClr val="tx1"/>
                </a:solidFill>
                <a:latin typeface="+mn-lt"/>
                <a:ea typeface="+mn-ea"/>
                <a:cs typeface="+mn-cs"/>
              </a:rPr>
              <a:t>have </a:t>
            </a:r>
            <a:r>
              <a:rPr lang="en-US" sz="1500" kern="1200">
                <a:solidFill>
                  <a:schemeClr val="tx1"/>
                </a:solidFill>
                <a:latin typeface="+mn-lt"/>
                <a:ea typeface="+mn-ea"/>
                <a:cs typeface="+mn-cs"/>
              </a:rPr>
              <a:t>emerged,</a:t>
            </a:r>
            <a:r>
              <a:rPr lang="en-US" sz="1500" kern="1200" spc="-60">
                <a:solidFill>
                  <a:schemeClr val="tx1"/>
                </a:solidFill>
                <a:latin typeface="+mn-lt"/>
                <a:ea typeface="+mn-ea"/>
                <a:cs typeface="+mn-cs"/>
              </a:rPr>
              <a:t> </a:t>
            </a:r>
            <a:r>
              <a:rPr lang="en-US" sz="1500" kern="1200">
                <a:solidFill>
                  <a:schemeClr val="tx1"/>
                </a:solidFill>
                <a:latin typeface="+mn-lt"/>
                <a:ea typeface="+mn-ea"/>
                <a:cs typeface="+mn-cs"/>
              </a:rPr>
              <a:t>each</a:t>
            </a:r>
            <a:r>
              <a:rPr lang="en-US" sz="1500" kern="1200" spc="-60">
                <a:solidFill>
                  <a:schemeClr val="tx1"/>
                </a:solidFill>
                <a:latin typeface="+mn-lt"/>
                <a:ea typeface="+mn-ea"/>
                <a:cs typeface="+mn-cs"/>
              </a:rPr>
              <a:t> </a:t>
            </a:r>
            <a:r>
              <a:rPr lang="en-US" sz="1500" kern="1200">
                <a:solidFill>
                  <a:schemeClr val="tx1"/>
                </a:solidFill>
                <a:latin typeface="+mn-lt"/>
                <a:ea typeface="+mn-ea"/>
                <a:cs typeface="+mn-cs"/>
              </a:rPr>
              <a:t>comprised</a:t>
            </a:r>
            <a:r>
              <a:rPr lang="en-US" sz="1500" kern="1200" spc="-45">
                <a:solidFill>
                  <a:schemeClr val="tx1"/>
                </a:solidFill>
                <a:latin typeface="+mn-lt"/>
                <a:ea typeface="+mn-ea"/>
                <a:cs typeface="+mn-cs"/>
              </a:rPr>
              <a:t> </a:t>
            </a:r>
            <a:r>
              <a:rPr lang="en-US" sz="1500" kern="1200">
                <a:solidFill>
                  <a:schemeClr val="tx1"/>
                </a:solidFill>
                <a:latin typeface="+mn-lt"/>
                <a:ea typeface="+mn-ea"/>
                <a:cs typeface="+mn-cs"/>
              </a:rPr>
              <a:t>of</a:t>
            </a:r>
            <a:r>
              <a:rPr lang="en-US" sz="1500" kern="1200" spc="-35">
                <a:solidFill>
                  <a:schemeClr val="tx1"/>
                </a:solidFill>
                <a:latin typeface="+mn-lt"/>
                <a:ea typeface="+mn-ea"/>
                <a:cs typeface="+mn-cs"/>
              </a:rPr>
              <a:t> </a:t>
            </a:r>
            <a:r>
              <a:rPr lang="en-US" sz="1500" kern="1200">
                <a:solidFill>
                  <a:schemeClr val="tx1"/>
                </a:solidFill>
                <a:latin typeface="+mn-lt"/>
                <a:ea typeface="+mn-ea"/>
                <a:cs typeface="+mn-cs"/>
              </a:rPr>
              <a:t>a</a:t>
            </a:r>
            <a:r>
              <a:rPr lang="en-US" sz="1500" kern="1200" spc="-40">
                <a:solidFill>
                  <a:schemeClr val="tx1"/>
                </a:solidFill>
                <a:latin typeface="+mn-lt"/>
                <a:ea typeface="+mn-ea"/>
                <a:cs typeface="+mn-cs"/>
              </a:rPr>
              <a:t> </a:t>
            </a:r>
            <a:r>
              <a:rPr lang="en-US" sz="1500" kern="1200">
                <a:solidFill>
                  <a:schemeClr val="tx1"/>
                </a:solidFill>
                <a:latin typeface="+mn-lt"/>
                <a:ea typeface="+mn-ea"/>
                <a:cs typeface="+mn-cs"/>
              </a:rPr>
              <a:t>distinct</a:t>
            </a:r>
            <a:r>
              <a:rPr lang="en-US" sz="1500" kern="1200" spc="-65">
                <a:solidFill>
                  <a:schemeClr val="tx1"/>
                </a:solidFill>
                <a:latin typeface="+mn-lt"/>
                <a:ea typeface="+mn-ea"/>
                <a:cs typeface="+mn-cs"/>
              </a:rPr>
              <a:t> </a:t>
            </a:r>
            <a:r>
              <a:rPr lang="en-US" sz="1500" kern="1200">
                <a:solidFill>
                  <a:schemeClr val="tx1"/>
                </a:solidFill>
                <a:latin typeface="+mn-lt"/>
                <a:ea typeface="+mn-ea"/>
                <a:cs typeface="+mn-cs"/>
              </a:rPr>
              <a:t>combination</a:t>
            </a:r>
            <a:r>
              <a:rPr lang="en-US" sz="1500" kern="1200" spc="-40">
                <a:solidFill>
                  <a:schemeClr val="tx1"/>
                </a:solidFill>
                <a:latin typeface="+mn-lt"/>
                <a:ea typeface="+mn-ea"/>
                <a:cs typeface="+mn-cs"/>
              </a:rPr>
              <a:t> </a:t>
            </a:r>
            <a:r>
              <a:rPr lang="en-US" sz="1500" kern="1200">
                <a:solidFill>
                  <a:schemeClr val="tx1"/>
                </a:solidFill>
                <a:latin typeface="+mn-lt"/>
                <a:ea typeface="+mn-ea"/>
                <a:cs typeface="+mn-cs"/>
              </a:rPr>
              <a:t>of</a:t>
            </a:r>
            <a:r>
              <a:rPr lang="en-US" sz="1500" kern="1200" spc="-40">
                <a:solidFill>
                  <a:schemeClr val="tx1"/>
                </a:solidFill>
                <a:latin typeface="+mn-lt"/>
                <a:ea typeface="+mn-ea"/>
                <a:cs typeface="+mn-cs"/>
              </a:rPr>
              <a:t> </a:t>
            </a:r>
            <a:r>
              <a:rPr lang="en-US" sz="1500" kern="1200">
                <a:solidFill>
                  <a:schemeClr val="tx1"/>
                </a:solidFill>
                <a:latin typeface="+mn-lt"/>
                <a:ea typeface="+mn-ea"/>
                <a:cs typeface="+mn-cs"/>
              </a:rPr>
              <a:t>IT</a:t>
            </a:r>
            <a:r>
              <a:rPr lang="en-US" sz="1500" kern="1200" spc="-45">
                <a:solidFill>
                  <a:schemeClr val="tx1"/>
                </a:solidFill>
                <a:latin typeface="+mn-lt"/>
                <a:ea typeface="+mn-ea"/>
                <a:cs typeface="+mn-cs"/>
              </a:rPr>
              <a:t> </a:t>
            </a:r>
            <a:r>
              <a:rPr lang="en-US" sz="1500" kern="1200">
                <a:solidFill>
                  <a:schemeClr val="tx1"/>
                </a:solidFill>
                <a:latin typeface="+mn-lt"/>
                <a:ea typeface="+mn-ea"/>
                <a:cs typeface="+mn-cs"/>
              </a:rPr>
              <a:t>resources.</a:t>
            </a:r>
            <a:r>
              <a:rPr lang="en-US" sz="1500" kern="1200" spc="-70">
                <a:solidFill>
                  <a:schemeClr val="tx1"/>
                </a:solidFill>
                <a:latin typeface="+mn-lt"/>
                <a:ea typeface="+mn-ea"/>
                <a:cs typeface="+mn-cs"/>
              </a:rPr>
              <a:t> </a:t>
            </a:r>
            <a:r>
              <a:rPr lang="en-US" sz="1500" kern="1200" spc="-20">
                <a:solidFill>
                  <a:schemeClr val="tx1"/>
                </a:solidFill>
                <a:latin typeface="+mn-lt"/>
                <a:ea typeface="+mn-ea"/>
                <a:cs typeface="+mn-cs"/>
              </a:rPr>
              <a:t>Some </a:t>
            </a:r>
            <a:r>
              <a:rPr lang="en-US" sz="1500" kern="1200">
                <a:solidFill>
                  <a:schemeClr val="tx1"/>
                </a:solidFill>
                <a:latin typeface="+mn-lt"/>
                <a:ea typeface="+mn-ea"/>
                <a:cs typeface="+mn-cs"/>
              </a:rPr>
              <a:t>examples</a:t>
            </a:r>
            <a:r>
              <a:rPr lang="en-US" sz="1500" kern="1200" spc="-145">
                <a:solidFill>
                  <a:schemeClr val="tx1"/>
                </a:solidFill>
                <a:latin typeface="+mn-lt"/>
                <a:ea typeface="+mn-ea"/>
                <a:cs typeface="+mn-cs"/>
              </a:rPr>
              <a:t> </a:t>
            </a:r>
            <a:r>
              <a:rPr lang="en-US" sz="1500" kern="1200" spc="-10">
                <a:solidFill>
                  <a:schemeClr val="tx1"/>
                </a:solidFill>
                <a:latin typeface="+mn-lt"/>
                <a:ea typeface="+mn-ea"/>
                <a:cs typeface="+mn-cs"/>
              </a:rPr>
              <a:t>include:</a:t>
            </a:r>
            <a:endParaRPr lang="en-US" sz="1500" kern="1200">
              <a:solidFill>
                <a:schemeClr val="tx1"/>
              </a:solidFill>
              <a:latin typeface="+mn-lt"/>
              <a:ea typeface="+mn-ea"/>
              <a:cs typeface="+mn-cs"/>
            </a:endParaRPr>
          </a:p>
          <a:p>
            <a:pPr marL="697865" lvl="1" indent="-228600" algn="l" rtl="0">
              <a:lnSpc>
                <a:spcPct val="90000"/>
              </a:lnSpc>
              <a:buFont typeface="Arial" panose="020B0604020202020204" pitchFamily="34" charset="0"/>
              <a:buChar char="•"/>
              <a:tabLst>
                <a:tab pos="697865" algn="l"/>
              </a:tabLst>
            </a:pPr>
            <a:r>
              <a:rPr lang="en-US" sz="1500" kern="1200" spc="-30">
                <a:solidFill>
                  <a:schemeClr val="tx1"/>
                </a:solidFill>
                <a:latin typeface="+mn-lt"/>
                <a:ea typeface="+mn-ea"/>
                <a:cs typeface="+mn-cs"/>
              </a:rPr>
              <a:t>Storage-</a:t>
            </a:r>
            <a:r>
              <a:rPr lang="en-US" sz="1500" kern="1200" spc="-10">
                <a:solidFill>
                  <a:schemeClr val="tx1"/>
                </a:solidFill>
                <a:latin typeface="+mn-lt"/>
                <a:ea typeface="+mn-ea"/>
                <a:cs typeface="+mn-cs"/>
              </a:rPr>
              <a:t>as-a-</a:t>
            </a:r>
            <a:r>
              <a:rPr lang="en-US" sz="1500" kern="1200">
                <a:solidFill>
                  <a:schemeClr val="tx1"/>
                </a:solidFill>
                <a:latin typeface="+mn-lt"/>
                <a:ea typeface="+mn-ea"/>
                <a:cs typeface="+mn-cs"/>
              </a:rPr>
              <a:t>Service,</a:t>
            </a:r>
            <a:r>
              <a:rPr lang="en-US" sz="1500" kern="1200" spc="65">
                <a:solidFill>
                  <a:schemeClr val="tx1"/>
                </a:solidFill>
                <a:latin typeface="+mn-lt"/>
                <a:ea typeface="+mn-ea"/>
                <a:cs typeface="+mn-cs"/>
              </a:rPr>
              <a:t> </a:t>
            </a:r>
            <a:r>
              <a:rPr lang="en-US" sz="1500" kern="1200" spc="-10">
                <a:solidFill>
                  <a:schemeClr val="tx1"/>
                </a:solidFill>
                <a:latin typeface="+mn-lt"/>
                <a:ea typeface="+mn-ea"/>
                <a:cs typeface="+mn-cs"/>
              </a:rPr>
              <a:t>Database-as-a-</a:t>
            </a:r>
            <a:r>
              <a:rPr lang="en-US" sz="1500" kern="1200">
                <a:solidFill>
                  <a:schemeClr val="tx1"/>
                </a:solidFill>
                <a:latin typeface="+mn-lt"/>
                <a:ea typeface="+mn-ea"/>
                <a:cs typeface="+mn-cs"/>
              </a:rPr>
              <a:t>Service,</a:t>
            </a:r>
            <a:r>
              <a:rPr lang="en-US" sz="1500" kern="1200" spc="30">
                <a:solidFill>
                  <a:schemeClr val="tx1"/>
                </a:solidFill>
                <a:latin typeface="+mn-lt"/>
                <a:ea typeface="+mn-ea"/>
                <a:cs typeface="+mn-cs"/>
              </a:rPr>
              <a:t> </a:t>
            </a:r>
            <a:r>
              <a:rPr lang="en-US" sz="1500" kern="1200" spc="-20">
                <a:solidFill>
                  <a:schemeClr val="tx1"/>
                </a:solidFill>
                <a:latin typeface="+mn-lt"/>
                <a:ea typeface="+mn-ea"/>
                <a:cs typeface="+mn-cs"/>
              </a:rPr>
              <a:t>Security-</a:t>
            </a:r>
            <a:r>
              <a:rPr lang="en-US" sz="1500" kern="1200" spc="-10">
                <a:solidFill>
                  <a:schemeClr val="tx1"/>
                </a:solidFill>
                <a:latin typeface="+mn-lt"/>
                <a:ea typeface="+mn-ea"/>
                <a:cs typeface="+mn-cs"/>
              </a:rPr>
              <a:t>as-a-</a:t>
            </a:r>
            <a:r>
              <a:rPr lang="en-US" sz="1500" kern="1200">
                <a:solidFill>
                  <a:schemeClr val="tx1"/>
                </a:solidFill>
                <a:latin typeface="+mn-lt"/>
                <a:ea typeface="+mn-ea"/>
                <a:cs typeface="+mn-cs"/>
              </a:rPr>
              <a:t>Service,</a:t>
            </a:r>
            <a:r>
              <a:rPr lang="en-US" sz="1500" kern="1200" spc="55">
                <a:solidFill>
                  <a:schemeClr val="tx1"/>
                </a:solidFill>
                <a:latin typeface="+mn-lt"/>
                <a:ea typeface="+mn-ea"/>
                <a:cs typeface="+mn-cs"/>
              </a:rPr>
              <a:t> </a:t>
            </a:r>
            <a:r>
              <a:rPr lang="en-US" sz="1500" kern="1200" spc="-10">
                <a:solidFill>
                  <a:schemeClr val="tx1"/>
                </a:solidFill>
                <a:latin typeface="+mn-lt"/>
                <a:ea typeface="+mn-ea"/>
                <a:cs typeface="+mn-cs"/>
              </a:rPr>
              <a:t>Communication-</a:t>
            </a:r>
            <a:endParaRPr lang="en-US" sz="1500" kern="1200">
              <a:solidFill>
                <a:schemeClr val="tx1"/>
              </a:solidFill>
              <a:latin typeface="+mn-lt"/>
              <a:ea typeface="+mn-ea"/>
              <a:cs typeface="+mn-cs"/>
            </a:endParaRPr>
          </a:p>
          <a:p>
            <a:pPr marL="698500" indent="-228600" algn="l" rtl="0">
              <a:lnSpc>
                <a:spcPct val="90000"/>
              </a:lnSpc>
              <a:buFont typeface="Arial" panose="020B0604020202020204" pitchFamily="34" charset="0"/>
              <a:buChar char="•"/>
            </a:pPr>
            <a:r>
              <a:rPr lang="en-US" sz="1500" kern="1200" spc="-10">
                <a:solidFill>
                  <a:schemeClr val="tx1"/>
                </a:solidFill>
                <a:latin typeface="+mn-lt"/>
                <a:ea typeface="+mn-ea"/>
                <a:cs typeface="+mn-cs"/>
              </a:rPr>
              <a:t>as-a-</a:t>
            </a:r>
            <a:r>
              <a:rPr lang="en-US" sz="1500" kern="1200">
                <a:solidFill>
                  <a:schemeClr val="tx1"/>
                </a:solidFill>
                <a:latin typeface="+mn-lt"/>
                <a:ea typeface="+mn-ea"/>
                <a:cs typeface="+mn-cs"/>
              </a:rPr>
              <a:t>Service,</a:t>
            </a:r>
            <a:r>
              <a:rPr lang="en-US" sz="1500" kern="1200" spc="80">
                <a:solidFill>
                  <a:schemeClr val="tx1"/>
                </a:solidFill>
                <a:latin typeface="+mn-lt"/>
                <a:ea typeface="+mn-ea"/>
                <a:cs typeface="+mn-cs"/>
              </a:rPr>
              <a:t> </a:t>
            </a:r>
            <a:r>
              <a:rPr lang="en-US" sz="1500" kern="1200" spc="-25">
                <a:solidFill>
                  <a:schemeClr val="tx1"/>
                </a:solidFill>
                <a:latin typeface="+mn-lt"/>
                <a:ea typeface="+mn-ea"/>
                <a:cs typeface="+mn-cs"/>
              </a:rPr>
              <a:t>Integration-</a:t>
            </a:r>
            <a:r>
              <a:rPr lang="en-US" sz="1500" kern="1200" spc="-10">
                <a:solidFill>
                  <a:schemeClr val="tx1"/>
                </a:solidFill>
                <a:latin typeface="+mn-lt"/>
                <a:ea typeface="+mn-ea"/>
                <a:cs typeface="+mn-cs"/>
              </a:rPr>
              <a:t>as-a-</a:t>
            </a:r>
            <a:r>
              <a:rPr lang="en-US" sz="1500" kern="1200">
                <a:solidFill>
                  <a:schemeClr val="tx1"/>
                </a:solidFill>
                <a:latin typeface="+mn-lt"/>
                <a:ea typeface="+mn-ea"/>
                <a:cs typeface="+mn-cs"/>
              </a:rPr>
              <a:t>Service,</a:t>
            </a:r>
            <a:r>
              <a:rPr lang="en-US" sz="1500" kern="1200" spc="85">
                <a:solidFill>
                  <a:schemeClr val="tx1"/>
                </a:solidFill>
                <a:latin typeface="+mn-lt"/>
                <a:ea typeface="+mn-ea"/>
                <a:cs typeface="+mn-cs"/>
              </a:rPr>
              <a:t> </a:t>
            </a:r>
            <a:r>
              <a:rPr lang="en-US" sz="1500" kern="1200" spc="-45">
                <a:solidFill>
                  <a:schemeClr val="tx1"/>
                </a:solidFill>
                <a:latin typeface="+mn-lt"/>
                <a:ea typeface="+mn-ea"/>
                <a:cs typeface="+mn-cs"/>
              </a:rPr>
              <a:t>Testing-</a:t>
            </a:r>
            <a:r>
              <a:rPr lang="en-US" sz="1500" kern="1200" spc="-10">
                <a:solidFill>
                  <a:schemeClr val="tx1"/>
                </a:solidFill>
                <a:latin typeface="+mn-lt"/>
                <a:ea typeface="+mn-ea"/>
                <a:cs typeface="+mn-cs"/>
              </a:rPr>
              <a:t>as-a-</a:t>
            </a:r>
            <a:r>
              <a:rPr lang="en-US" sz="1500" kern="1200">
                <a:solidFill>
                  <a:schemeClr val="tx1"/>
                </a:solidFill>
                <a:latin typeface="+mn-lt"/>
                <a:ea typeface="+mn-ea"/>
                <a:cs typeface="+mn-cs"/>
              </a:rPr>
              <a:t>Service,</a:t>
            </a:r>
            <a:r>
              <a:rPr lang="en-US" sz="1500" kern="1200" spc="85">
                <a:solidFill>
                  <a:schemeClr val="tx1"/>
                </a:solidFill>
                <a:latin typeface="+mn-lt"/>
                <a:ea typeface="+mn-ea"/>
                <a:cs typeface="+mn-cs"/>
              </a:rPr>
              <a:t> </a:t>
            </a:r>
            <a:r>
              <a:rPr lang="en-US" sz="1500" kern="1200" spc="-20">
                <a:solidFill>
                  <a:schemeClr val="tx1"/>
                </a:solidFill>
                <a:latin typeface="+mn-lt"/>
                <a:ea typeface="+mn-ea"/>
                <a:cs typeface="+mn-cs"/>
              </a:rPr>
              <a:t>Process-</a:t>
            </a:r>
            <a:r>
              <a:rPr lang="en-US" sz="1500" kern="1200" spc="-10">
                <a:solidFill>
                  <a:schemeClr val="tx1"/>
                </a:solidFill>
                <a:latin typeface="+mn-lt"/>
                <a:ea typeface="+mn-ea"/>
                <a:cs typeface="+mn-cs"/>
              </a:rPr>
              <a:t>as-a-Service</a:t>
            </a:r>
            <a:endParaRPr lang="en-US" sz="1500" kern="1200">
              <a:solidFill>
                <a:schemeClr val="tx1"/>
              </a:solidFill>
              <a:latin typeface="+mn-lt"/>
              <a:ea typeface="+mn-ea"/>
              <a:cs typeface="+mn-cs"/>
            </a:endParaRPr>
          </a:p>
        </p:txBody>
      </p:sp>
      <p:pic>
        <p:nvPicPr>
          <p:cNvPr id="10242" name="Picture 2" descr="Difference Between SaaS, IaaS, and PaaS | ICT Innovations">
            <a:extLst>
              <a:ext uri="{FF2B5EF4-FFF2-40B4-BE49-F238E27FC236}">
                <a16:creationId xmlns:a16="http://schemas.microsoft.com/office/drawing/2014/main" id="{5016884C-8F90-BAFD-43B9-3524425602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8530" y="517600"/>
            <a:ext cx="503339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aaS Vs PaaS Vs IaaS – What's The Difference &amp; Examples">
            <a:extLst>
              <a:ext uri="{FF2B5EF4-FFF2-40B4-BE49-F238E27FC236}">
                <a16:creationId xmlns:a16="http://schemas.microsoft.com/office/drawing/2014/main" id="{3AC33011-9CD6-A013-5CC2-109DF71320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3026" y="3796543"/>
            <a:ext cx="5998974" cy="1994657"/>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10326623" y="6356350"/>
            <a:ext cx="1426464"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smtClean="0">
                <a:solidFill>
                  <a:schemeClr val="tx1">
                    <a:lumMod val="50000"/>
                    <a:lumOff val="50000"/>
                  </a:schemeClr>
                </a:solidFill>
                <a:latin typeface="+mn-lt"/>
                <a:ea typeface="+mn-ea"/>
                <a:cs typeface="+mn-cs"/>
              </a:rPr>
              <a:pPr algn="r" rtl="0">
                <a:spcAft>
                  <a:spcPts val="600"/>
                </a:spcAft>
              </a:pPr>
              <a:t>19</a:t>
            </a:fld>
            <a:endParaRPr lang="en-US" kern="1200" spc="-25">
              <a:solidFill>
                <a:schemeClr val="tx1">
                  <a:lumMod val="50000"/>
                  <a:lumOff val="50000"/>
                </a:schemeClr>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0080" y="325369"/>
            <a:ext cx="4368602" cy="1956841"/>
          </a:xfrm>
          <a:prstGeom prst="rect">
            <a:avLst/>
          </a:prstGeom>
        </p:spPr>
        <p:txBody>
          <a:bodyPr vert="horz" lIns="91440" tIns="45720" rIns="91440" bIns="45720" rtlCol="0" anchor="b">
            <a:normAutofit/>
          </a:bodyPr>
          <a:lstStyle/>
          <a:p>
            <a:pPr marL="12700" algn="l" rtl="0">
              <a:lnSpc>
                <a:spcPct val="90000"/>
              </a:lnSpc>
              <a:spcBef>
                <a:spcPct val="0"/>
              </a:spcBef>
            </a:pPr>
            <a:r>
              <a:rPr lang="en-US" sz="4200" kern="1200">
                <a:latin typeface="+mj-lt"/>
                <a:cs typeface="+mj-cs"/>
              </a:rPr>
              <a:t>Cloud</a:t>
            </a:r>
            <a:r>
              <a:rPr lang="en-US" sz="4200" kern="1200" spc="-145">
                <a:latin typeface="+mj-lt"/>
                <a:cs typeface="+mj-cs"/>
              </a:rPr>
              <a:t> </a:t>
            </a:r>
            <a:r>
              <a:rPr lang="en-US" sz="4200" kern="1200">
                <a:latin typeface="+mj-lt"/>
                <a:cs typeface="+mj-cs"/>
              </a:rPr>
              <a:t>Migration</a:t>
            </a:r>
            <a:r>
              <a:rPr lang="en-US" sz="4200" kern="1200" spc="-140">
                <a:latin typeface="+mj-lt"/>
                <a:cs typeface="+mj-cs"/>
              </a:rPr>
              <a:t> </a:t>
            </a:r>
            <a:r>
              <a:rPr lang="en-US" sz="4200" kern="1200">
                <a:latin typeface="+mj-lt"/>
                <a:cs typeface="+mj-cs"/>
              </a:rPr>
              <a:t>Strategy</a:t>
            </a:r>
            <a:r>
              <a:rPr lang="en-US" sz="4200" kern="1200" spc="-140">
                <a:latin typeface="+mj-lt"/>
                <a:cs typeface="+mj-cs"/>
              </a:rPr>
              <a:t> </a:t>
            </a:r>
            <a:r>
              <a:rPr lang="en-US" sz="4200" kern="1200">
                <a:latin typeface="+mj-lt"/>
                <a:cs typeface="+mj-cs"/>
              </a:rPr>
              <a:t>for</a:t>
            </a:r>
            <a:r>
              <a:rPr lang="en-US" sz="4200" kern="1200" spc="-140">
                <a:latin typeface="+mj-lt"/>
                <a:cs typeface="+mj-cs"/>
              </a:rPr>
              <a:t> </a:t>
            </a:r>
            <a:r>
              <a:rPr lang="en-US" sz="4200" kern="1200" spc="-30">
                <a:latin typeface="+mj-lt"/>
                <a:cs typeface="+mj-cs"/>
              </a:rPr>
              <a:t>ATN (Case Study)</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304800" y="2872899"/>
            <a:ext cx="6477000" cy="3320668"/>
          </a:xfrm>
          <a:prstGeom prst="rect">
            <a:avLst/>
          </a:prstGeom>
        </p:spPr>
        <p:txBody>
          <a:bodyPr vert="horz" lIns="91440" tIns="45720" rIns="91440" bIns="45720" rtlCol="0">
            <a:normAutofit/>
          </a:bodyPr>
          <a:lstStyle/>
          <a:p>
            <a:pPr marL="240029" indent="-228600" algn="l" rtl="0">
              <a:lnSpc>
                <a:spcPct val="90000"/>
              </a:lnSpc>
              <a:spcBef>
                <a:spcPts val="385"/>
              </a:spcBef>
              <a:buFont typeface="Arial" panose="020B0604020202020204" pitchFamily="34" charset="0"/>
              <a:buChar char="•"/>
              <a:tabLst>
                <a:tab pos="240029" algn="l"/>
              </a:tabLst>
            </a:pPr>
            <a:r>
              <a:rPr lang="en-US" sz="1600" kern="1200" spc="-10" dirty="0">
                <a:solidFill>
                  <a:schemeClr val="tx1"/>
                </a:solidFill>
                <a:latin typeface="+mn-lt"/>
                <a:ea typeface="+mn-ea"/>
                <a:cs typeface="+mn-cs"/>
              </a:rPr>
              <a:t>Overview:</a:t>
            </a:r>
            <a:endParaRPr lang="en-US" sz="1600" kern="1200" dirty="0">
              <a:solidFill>
                <a:schemeClr val="tx1"/>
              </a:solidFill>
              <a:latin typeface="+mn-lt"/>
              <a:ea typeface="+mn-ea"/>
              <a:cs typeface="+mn-cs"/>
            </a:endParaRPr>
          </a:p>
          <a:p>
            <a:pPr marL="697230" marR="5080" lvl="1" indent="-228600" algn="just" rtl="0">
              <a:lnSpc>
                <a:spcPct val="90000"/>
              </a:lnSpc>
              <a:spcBef>
                <a:spcPts val="575"/>
              </a:spcBef>
              <a:buFont typeface="Arial" panose="020B0604020202020204" pitchFamily="34" charset="0"/>
              <a:buChar char="•"/>
              <a:tabLst>
                <a:tab pos="698500" algn="l"/>
              </a:tabLst>
            </a:pPr>
            <a:r>
              <a:rPr lang="en-US" sz="1600" kern="1200" dirty="0">
                <a:solidFill>
                  <a:schemeClr val="tx1"/>
                </a:solidFill>
                <a:latin typeface="+mn-lt"/>
                <a:ea typeface="+mn-ea"/>
                <a:cs typeface="+mn-cs"/>
              </a:rPr>
              <a:t>Atlantic</a:t>
            </a:r>
            <a:r>
              <a:rPr lang="en-US" sz="1600" kern="1200" spc="-70" dirty="0">
                <a:solidFill>
                  <a:schemeClr val="tx1"/>
                </a:solidFill>
                <a:latin typeface="+mn-lt"/>
                <a:ea typeface="+mn-ea"/>
                <a:cs typeface="+mn-cs"/>
              </a:rPr>
              <a:t> </a:t>
            </a:r>
            <a:r>
              <a:rPr lang="en-US" sz="1600" kern="1200" spc="-60" dirty="0">
                <a:solidFill>
                  <a:schemeClr val="tx1"/>
                </a:solidFill>
                <a:latin typeface="+mn-lt"/>
                <a:ea typeface="+mn-ea"/>
                <a:cs typeface="+mn-cs"/>
              </a:rPr>
              <a:t>Tele-</a:t>
            </a:r>
            <a:r>
              <a:rPr lang="en-US" sz="1600" kern="1200" dirty="0">
                <a:solidFill>
                  <a:schemeClr val="tx1"/>
                </a:solidFill>
                <a:latin typeface="+mn-lt"/>
                <a:ea typeface="+mn-ea"/>
                <a:cs typeface="+mn-cs"/>
              </a:rPr>
              <a:t>Network,</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Inc.,(ATN),</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leading</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telecommunications</a:t>
            </a:r>
            <a:r>
              <a:rPr lang="en-US" sz="1600" kern="1200" spc="-90" dirty="0">
                <a:solidFill>
                  <a:schemeClr val="tx1"/>
                </a:solidFill>
                <a:latin typeface="+mn-lt"/>
                <a:ea typeface="+mn-ea"/>
                <a:cs typeface="+mn-cs"/>
              </a:rPr>
              <a:t> </a:t>
            </a:r>
            <a:r>
              <a:rPr lang="en-US" sz="1600" kern="1200" spc="-10" dirty="0">
                <a:solidFill>
                  <a:schemeClr val="tx1"/>
                </a:solidFill>
                <a:latin typeface="+mn-lt"/>
                <a:ea typeface="+mn-ea"/>
                <a:cs typeface="+mn-cs"/>
              </a:rPr>
              <a:t>equipment </a:t>
            </a:r>
            <a:r>
              <a:rPr lang="en-US" sz="1600" kern="1200" spc="-30" dirty="0">
                <a:solidFill>
                  <a:schemeClr val="tx1"/>
                </a:solidFill>
                <a:latin typeface="+mn-lt"/>
                <a:ea typeface="+mn-ea"/>
                <a:cs typeface="+mn-cs"/>
              </a:rPr>
              <a:t>provider,</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faces</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challenges</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due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complex</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IT</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landscape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resulting</a:t>
            </a:r>
            <a:r>
              <a:rPr lang="en-US" sz="1600" kern="1200" spc="-65" dirty="0">
                <a:solidFill>
                  <a:schemeClr val="tx1"/>
                </a:solidFill>
                <a:latin typeface="+mn-lt"/>
                <a:ea typeface="+mn-ea"/>
                <a:cs typeface="+mn-cs"/>
              </a:rPr>
              <a:t> </a:t>
            </a:r>
            <a:r>
              <a:rPr lang="en-US" sz="1600" kern="1200" spc="-20" dirty="0">
                <a:solidFill>
                  <a:schemeClr val="tx1"/>
                </a:solidFill>
                <a:latin typeface="+mn-lt"/>
                <a:ea typeface="+mn-ea"/>
                <a:cs typeface="+mn-cs"/>
              </a:rPr>
              <a:t>from </a:t>
            </a:r>
            <a:r>
              <a:rPr lang="en-US" sz="1600" kern="1200" spc="-10" dirty="0">
                <a:solidFill>
                  <a:schemeClr val="tx1"/>
                </a:solidFill>
                <a:latin typeface="+mn-lt"/>
                <a:ea typeface="+mn-ea"/>
                <a:cs typeface="+mn-cs"/>
              </a:rPr>
              <a:t>acquisitions.</a:t>
            </a:r>
            <a:endParaRPr lang="en-US" sz="1600" kern="1200" dirty="0">
              <a:solidFill>
                <a:schemeClr val="tx1"/>
              </a:solidFill>
              <a:latin typeface="+mn-lt"/>
              <a:ea typeface="+mn-ea"/>
              <a:cs typeface="+mn-cs"/>
            </a:endParaRPr>
          </a:p>
          <a:p>
            <a:pPr marL="697230" marR="174625" lvl="1" indent="-228600" algn="just" rtl="0">
              <a:lnSpc>
                <a:spcPct val="90000"/>
              </a:lnSpc>
              <a:spcBef>
                <a:spcPts val="509"/>
              </a:spcBef>
              <a:buFont typeface="Arial" panose="020B0604020202020204" pitchFamily="34" charset="0"/>
              <a:buChar char="•"/>
              <a:tabLst>
                <a:tab pos="698500" algn="l"/>
              </a:tabLst>
            </a:pPr>
            <a:r>
              <a:rPr lang="en-US" sz="1600" kern="1200" dirty="0">
                <a:solidFill>
                  <a:schemeClr val="tx1"/>
                </a:solidFill>
                <a:latin typeface="+mn-lt"/>
                <a:ea typeface="+mn-ea"/>
                <a:cs typeface="+mn-cs"/>
              </a:rPr>
              <a:t>Seeking</a:t>
            </a:r>
            <a:r>
              <a:rPr lang="en-US" sz="1600" kern="1200" spc="-9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improve</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competitiveness</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reduce</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costs,</a:t>
            </a:r>
            <a:r>
              <a:rPr lang="en-US" sz="1600" kern="1200" spc="-90" dirty="0">
                <a:solidFill>
                  <a:schemeClr val="tx1"/>
                </a:solidFill>
                <a:latin typeface="+mn-lt"/>
                <a:ea typeface="+mn-ea"/>
                <a:cs typeface="+mn-cs"/>
              </a:rPr>
              <a:t> </a:t>
            </a:r>
            <a:r>
              <a:rPr lang="en-US" sz="1600" kern="1200" spc="-45" dirty="0">
                <a:solidFill>
                  <a:schemeClr val="tx1"/>
                </a:solidFill>
                <a:latin typeface="+mn-lt"/>
                <a:ea typeface="+mn-ea"/>
                <a:cs typeface="+mn-cs"/>
              </a:rPr>
              <a:t>ATN</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explores</a:t>
            </a:r>
            <a:r>
              <a:rPr lang="en-US" sz="1600" kern="1200" spc="-75" dirty="0">
                <a:solidFill>
                  <a:schemeClr val="tx1"/>
                </a:solidFill>
                <a:latin typeface="+mn-lt"/>
                <a:ea typeface="+mn-ea"/>
                <a:cs typeface="+mn-cs"/>
              </a:rPr>
              <a:t> </a:t>
            </a:r>
            <a:r>
              <a:rPr lang="en-US" sz="1600" kern="1200" spc="-10" dirty="0">
                <a:solidFill>
                  <a:schemeClr val="tx1"/>
                </a:solidFill>
                <a:latin typeface="+mn-lt"/>
                <a:ea typeface="+mn-ea"/>
                <a:cs typeface="+mn-cs"/>
              </a:rPr>
              <a:t>cloud </a:t>
            </a:r>
            <a:r>
              <a:rPr lang="en-US" sz="1600" kern="1200" dirty="0">
                <a:solidFill>
                  <a:schemeClr val="tx1"/>
                </a:solidFill>
                <a:latin typeface="+mn-lt"/>
                <a:ea typeface="+mn-ea"/>
                <a:cs typeface="+mn-cs"/>
              </a:rPr>
              <a:t>computing</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adoption</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as</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30" dirty="0">
                <a:solidFill>
                  <a:schemeClr val="tx1"/>
                </a:solidFill>
                <a:latin typeface="+mn-lt"/>
                <a:ea typeface="+mn-ea"/>
                <a:cs typeface="+mn-cs"/>
              </a:rPr>
              <a:t> </a:t>
            </a:r>
            <a:r>
              <a:rPr lang="en-US" sz="1600" kern="1200" spc="-10" dirty="0">
                <a:solidFill>
                  <a:schemeClr val="tx1"/>
                </a:solidFill>
                <a:latin typeface="+mn-lt"/>
                <a:ea typeface="+mn-ea"/>
                <a:cs typeface="+mn-cs"/>
              </a:rPr>
              <a:t>solution.</a:t>
            </a:r>
            <a:endParaRPr lang="en-US" sz="1600" kern="1200" dirty="0">
              <a:solidFill>
                <a:schemeClr val="tx1"/>
              </a:solidFill>
              <a:latin typeface="+mn-lt"/>
              <a:ea typeface="+mn-ea"/>
              <a:cs typeface="+mn-cs"/>
            </a:endParaRPr>
          </a:p>
          <a:p>
            <a:pPr marL="240029" indent="-228600" algn="just" rtl="0">
              <a:lnSpc>
                <a:spcPct val="90000"/>
              </a:lnSpc>
              <a:spcBef>
                <a:spcPts val="600"/>
              </a:spcBef>
              <a:buFont typeface="Arial" panose="020B0604020202020204" pitchFamily="34" charset="0"/>
              <a:buChar char="•"/>
              <a:tabLst>
                <a:tab pos="240029" algn="l"/>
              </a:tabLst>
            </a:pPr>
            <a:r>
              <a:rPr lang="en-US" sz="1600" kern="1200" spc="-10" dirty="0">
                <a:solidFill>
                  <a:schemeClr val="tx1"/>
                </a:solidFill>
                <a:latin typeface="+mn-lt"/>
                <a:ea typeface="+mn-ea"/>
                <a:cs typeface="+mn-cs"/>
              </a:rPr>
              <a:t>Challenges:</a:t>
            </a:r>
            <a:endParaRPr lang="en-US" sz="1600" kern="1200" dirty="0">
              <a:solidFill>
                <a:schemeClr val="tx1"/>
              </a:solidFill>
              <a:latin typeface="+mn-lt"/>
              <a:ea typeface="+mn-ea"/>
              <a:cs typeface="+mn-cs"/>
            </a:endParaRPr>
          </a:p>
          <a:p>
            <a:pPr marL="697230" marR="92710" lvl="1" indent="-228600" algn="just" rtl="0">
              <a:lnSpc>
                <a:spcPct val="90000"/>
              </a:lnSpc>
              <a:spcBef>
                <a:spcPts val="575"/>
              </a:spcBef>
              <a:buFont typeface="Arial" panose="020B0604020202020204" pitchFamily="34" charset="0"/>
              <a:buChar char="•"/>
              <a:tabLst>
                <a:tab pos="698500" algn="l"/>
              </a:tabLst>
            </a:pPr>
            <a:r>
              <a:rPr lang="en-US" sz="1600" kern="1200" spc="-10" dirty="0">
                <a:solidFill>
                  <a:schemeClr val="tx1"/>
                </a:solidFill>
                <a:latin typeface="+mn-lt"/>
                <a:ea typeface="+mn-ea"/>
                <a:cs typeface="+mn-cs"/>
              </a:rPr>
              <a:t>Heterogeneous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IT</a:t>
            </a:r>
            <a:r>
              <a:rPr lang="en-US" sz="1600" kern="1200" spc="-55" dirty="0">
                <a:solidFill>
                  <a:schemeClr val="tx1"/>
                </a:solidFill>
                <a:latin typeface="+mn-lt"/>
                <a:ea typeface="+mn-ea"/>
                <a:cs typeface="+mn-cs"/>
              </a:rPr>
              <a:t> </a:t>
            </a:r>
            <a:r>
              <a:rPr lang="en-US" sz="1600" kern="1200" spc="-20" dirty="0">
                <a:solidFill>
                  <a:schemeClr val="tx1"/>
                </a:solidFill>
                <a:latin typeface="+mn-lt"/>
                <a:ea typeface="+mn-ea"/>
                <a:cs typeface="+mn-cs"/>
              </a:rPr>
              <a:t>environment</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with</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overlapping</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applications</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leads</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55" dirty="0">
                <a:solidFill>
                  <a:schemeClr val="tx1"/>
                </a:solidFill>
                <a:latin typeface="+mn-lt"/>
                <a:ea typeface="+mn-ea"/>
                <a:cs typeface="+mn-cs"/>
              </a:rPr>
              <a:t> </a:t>
            </a:r>
            <a:r>
              <a:rPr lang="en-US" sz="1600" kern="1200" spc="-20" dirty="0">
                <a:solidFill>
                  <a:schemeClr val="tx1"/>
                </a:solidFill>
                <a:latin typeface="+mn-lt"/>
                <a:ea typeface="+mn-ea"/>
                <a:cs typeface="+mn-cs"/>
              </a:rPr>
              <a:t>high </a:t>
            </a:r>
            <a:r>
              <a:rPr lang="en-US" sz="1600" kern="1200" spc="-10" dirty="0">
                <a:solidFill>
                  <a:schemeClr val="tx1"/>
                </a:solidFill>
                <a:latin typeface="+mn-lt"/>
                <a:ea typeface="+mn-ea"/>
                <a:cs typeface="+mn-cs"/>
              </a:rPr>
              <a:t>maintenance</a:t>
            </a:r>
            <a:r>
              <a:rPr lang="en-US" sz="1600" kern="1200" spc="-50" dirty="0">
                <a:solidFill>
                  <a:schemeClr val="tx1"/>
                </a:solidFill>
                <a:latin typeface="+mn-lt"/>
                <a:ea typeface="+mn-ea"/>
                <a:cs typeface="+mn-cs"/>
              </a:rPr>
              <a:t> </a:t>
            </a:r>
            <a:r>
              <a:rPr lang="en-US" sz="1600" kern="1200" spc="-10" dirty="0">
                <a:solidFill>
                  <a:schemeClr val="tx1"/>
                </a:solidFill>
                <a:latin typeface="+mn-lt"/>
                <a:ea typeface="+mn-ea"/>
                <a:cs typeface="+mn-cs"/>
              </a:rPr>
              <a:t>costs.</a:t>
            </a:r>
            <a:endParaRPr lang="en-US" sz="1600" kern="1200" dirty="0">
              <a:solidFill>
                <a:schemeClr val="tx1"/>
              </a:solidFill>
              <a:latin typeface="+mn-lt"/>
              <a:ea typeface="+mn-ea"/>
              <a:cs typeface="+mn-cs"/>
            </a:endParaRPr>
          </a:p>
          <a:p>
            <a:pPr marL="697230" lvl="1" indent="-228600" algn="just" rtl="0">
              <a:lnSpc>
                <a:spcPct val="90000"/>
              </a:lnSpc>
              <a:spcBef>
                <a:spcPts val="165"/>
              </a:spcBef>
              <a:buFont typeface="Arial" panose="020B0604020202020204" pitchFamily="34" charset="0"/>
              <a:buChar char="•"/>
              <a:tabLst>
                <a:tab pos="697230" algn="l"/>
              </a:tabLst>
            </a:pPr>
            <a:r>
              <a:rPr lang="en-US" sz="1600" kern="1200" dirty="0">
                <a:solidFill>
                  <a:schemeClr val="tx1"/>
                </a:solidFill>
                <a:latin typeface="+mn-lt"/>
                <a:ea typeface="+mn-ea"/>
                <a:cs typeface="+mn-cs"/>
              </a:rPr>
              <a:t>Initial</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outsourcing</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initiative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does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not</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resolve</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operational</a:t>
            </a:r>
            <a:r>
              <a:rPr lang="en-US" sz="1600" kern="1200" spc="-70" dirty="0">
                <a:solidFill>
                  <a:schemeClr val="tx1"/>
                </a:solidFill>
                <a:latin typeface="+mn-lt"/>
                <a:ea typeface="+mn-ea"/>
                <a:cs typeface="+mn-cs"/>
              </a:rPr>
              <a:t> </a:t>
            </a:r>
            <a:r>
              <a:rPr lang="en-US" sz="1600" kern="1200" spc="-10" dirty="0">
                <a:solidFill>
                  <a:schemeClr val="tx1"/>
                </a:solidFill>
                <a:latin typeface="+mn-lt"/>
                <a:ea typeface="+mn-ea"/>
                <a:cs typeface="+mn-cs"/>
              </a:rPr>
              <a:t>inefficiency.</a:t>
            </a:r>
            <a:endParaRPr lang="en-US" sz="1600" kern="1200" dirty="0">
              <a:solidFill>
                <a:schemeClr val="tx1"/>
              </a:solidFill>
              <a:latin typeface="+mn-lt"/>
              <a:ea typeface="+mn-ea"/>
              <a:cs typeface="+mn-cs"/>
            </a:endParaRPr>
          </a:p>
          <a:p>
            <a:pPr marL="697230" lvl="1" indent="-228600" algn="just" rtl="0">
              <a:lnSpc>
                <a:spcPct val="90000"/>
              </a:lnSpc>
              <a:spcBef>
                <a:spcPts val="215"/>
              </a:spcBef>
              <a:buFont typeface="Arial" panose="020B0604020202020204" pitchFamily="34" charset="0"/>
              <a:buChar char="•"/>
              <a:tabLst>
                <a:tab pos="697230" algn="l"/>
              </a:tabLst>
            </a:pPr>
            <a:r>
              <a:rPr lang="en-US" sz="1600" kern="1200" dirty="0">
                <a:solidFill>
                  <a:schemeClr val="tx1"/>
                </a:solidFill>
                <a:latin typeface="+mn-lt"/>
                <a:ea typeface="+mn-ea"/>
                <a:cs typeface="+mn-cs"/>
              </a:rPr>
              <a:t>Overwhelmed</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by</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abundance</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cloud</a:t>
            </a:r>
            <a:r>
              <a:rPr lang="en-US" sz="1600" kern="1200" spc="-70" dirty="0">
                <a:solidFill>
                  <a:schemeClr val="tx1"/>
                </a:solidFill>
                <a:latin typeface="+mn-lt"/>
                <a:ea typeface="+mn-ea"/>
                <a:cs typeface="+mn-cs"/>
              </a:rPr>
              <a:t> </a:t>
            </a:r>
            <a:r>
              <a:rPr lang="en-US" sz="1600" kern="1200" spc="-10" dirty="0">
                <a:solidFill>
                  <a:schemeClr val="tx1"/>
                </a:solidFill>
                <a:latin typeface="+mn-lt"/>
                <a:ea typeface="+mn-ea"/>
                <a:cs typeface="+mn-cs"/>
              </a:rPr>
              <a:t>providers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60" dirty="0">
                <a:solidFill>
                  <a:schemeClr val="tx1"/>
                </a:solidFill>
                <a:latin typeface="+mn-lt"/>
                <a:ea typeface="+mn-ea"/>
                <a:cs typeface="+mn-cs"/>
              </a:rPr>
              <a:t> </a:t>
            </a:r>
            <a:r>
              <a:rPr lang="en-US" sz="1600" kern="1200" spc="-10" dirty="0">
                <a:solidFill>
                  <a:schemeClr val="tx1"/>
                </a:solidFill>
                <a:latin typeface="+mn-lt"/>
                <a:ea typeface="+mn-ea"/>
                <a:cs typeface="+mn-cs"/>
              </a:rPr>
              <a:t>products.</a:t>
            </a:r>
            <a:endParaRPr lang="en-US" sz="1600" kern="1200" dirty="0">
              <a:solidFill>
                <a:schemeClr val="tx1"/>
              </a:solidFill>
              <a:latin typeface="+mn-lt"/>
              <a:ea typeface="+mn-ea"/>
              <a:cs typeface="+mn-cs"/>
            </a:endParaRPr>
          </a:p>
        </p:txBody>
      </p:sp>
      <p:pic>
        <p:nvPicPr>
          <p:cNvPr id="2050" name="Picture 2" descr="Question cloud Images - Free Download on Freepik">
            <a:extLst>
              <a:ext uri="{FF2B5EF4-FFF2-40B4-BE49-F238E27FC236}">
                <a16:creationId xmlns:a16="http://schemas.microsoft.com/office/drawing/2014/main" id="{2DAF385E-1DE7-A17C-A361-31663ABD2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a:fillRect/>
          </a:stretch>
        </p:blipFill>
        <p:spPr bwMode="auto">
          <a:xfrm>
            <a:off x="7183320" y="429335"/>
            <a:ext cx="4930985" cy="394399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10439400" y="6356350"/>
            <a:ext cx="914400" cy="365125"/>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a:solidFill>
                  <a:srgbClr val="FFFFFF"/>
                </a:solidFill>
                <a:ea typeface="+mn-ea"/>
                <a:cs typeface="+mn-cs"/>
              </a:rPr>
              <a:pPr algn="r" rtl="0">
                <a:spcAft>
                  <a:spcPts val="600"/>
                </a:spcAft>
                <a:defRPr/>
              </a:pPr>
              <a:t>2</a:t>
            </a:fld>
            <a:endParaRPr lang="en-US" kern="1200">
              <a:solidFill>
                <a:srgbClr val="FFFFFF"/>
              </a:solidFill>
              <a:ea typeface="+mn-ea"/>
              <a:cs typeface="+mn-cs"/>
            </a:endParaRPr>
          </a:p>
        </p:txBody>
      </p:sp>
      <p:pic>
        <p:nvPicPr>
          <p:cNvPr id="2052" name="Picture 4" descr="Download Atlantic Tele-Network Logo in SVG Vector or PNG File Format -  Logo.wine">
            <a:extLst>
              <a:ext uri="{FF2B5EF4-FFF2-40B4-BE49-F238E27FC236}">
                <a16:creationId xmlns:a16="http://schemas.microsoft.com/office/drawing/2014/main" id="{F3136B26-88E2-9AFC-C12B-C3792C22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068" y="3085491"/>
            <a:ext cx="5180132" cy="3453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1" name="Rectangle 1128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11480" y="991443"/>
            <a:ext cx="4443154" cy="1087819"/>
          </a:xfrm>
          <a:prstGeom prst="rect">
            <a:avLst/>
          </a:prstGeom>
        </p:spPr>
        <p:txBody>
          <a:bodyPr vert="horz" lIns="91440" tIns="45720" rIns="91440" bIns="45720" rtlCol="0" anchor="b">
            <a:normAutofit/>
          </a:bodyPr>
          <a:lstStyle/>
          <a:p>
            <a:pPr marL="12700" algn="l" rtl="0">
              <a:lnSpc>
                <a:spcPct val="90000"/>
              </a:lnSpc>
              <a:spcBef>
                <a:spcPct val="0"/>
              </a:spcBef>
            </a:pPr>
            <a:r>
              <a:rPr lang="en-US" sz="3400" kern="1200" spc="-10">
                <a:solidFill>
                  <a:schemeClr val="tx1"/>
                </a:solidFill>
                <a:latin typeface="+mj-lt"/>
                <a:ea typeface="+mj-ea"/>
                <a:cs typeface="+mj-cs"/>
              </a:rPr>
              <a:t>Infrastructure</a:t>
            </a:r>
            <a:r>
              <a:rPr lang="en-US" sz="3400" kern="1200" spc="-80">
                <a:solidFill>
                  <a:schemeClr val="tx1"/>
                </a:solidFill>
                <a:latin typeface="+mj-lt"/>
                <a:ea typeface="+mj-ea"/>
                <a:cs typeface="+mj-cs"/>
              </a:rPr>
              <a:t> </a:t>
            </a:r>
            <a:r>
              <a:rPr lang="en-US" sz="3400" kern="1200">
                <a:solidFill>
                  <a:schemeClr val="tx1"/>
                </a:solidFill>
                <a:latin typeface="+mj-lt"/>
                <a:ea typeface="+mj-ea"/>
                <a:cs typeface="+mj-cs"/>
              </a:rPr>
              <a:t>as</a:t>
            </a:r>
            <a:r>
              <a:rPr lang="en-US" sz="3400" kern="1200" spc="-35">
                <a:solidFill>
                  <a:schemeClr val="tx1"/>
                </a:solidFill>
                <a:latin typeface="+mj-lt"/>
                <a:ea typeface="+mj-ea"/>
                <a:cs typeface="+mj-cs"/>
              </a:rPr>
              <a:t> </a:t>
            </a:r>
            <a:r>
              <a:rPr lang="en-US" sz="3400" kern="1200">
                <a:solidFill>
                  <a:schemeClr val="tx1"/>
                </a:solidFill>
                <a:latin typeface="+mj-lt"/>
                <a:ea typeface="+mj-ea"/>
                <a:cs typeface="+mj-cs"/>
              </a:rPr>
              <a:t>a</a:t>
            </a:r>
            <a:r>
              <a:rPr lang="en-US" sz="3400" kern="1200" spc="-40">
                <a:solidFill>
                  <a:schemeClr val="tx1"/>
                </a:solidFill>
                <a:latin typeface="+mj-lt"/>
                <a:ea typeface="+mj-ea"/>
                <a:cs typeface="+mj-cs"/>
              </a:rPr>
              <a:t> </a:t>
            </a:r>
            <a:r>
              <a:rPr lang="en-US" sz="3400" kern="1200">
                <a:solidFill>
                  <a:schemeClr val="tx1"/>
                </a:solidFill>
                <a:latin typeface="+mj-lt"/>
                <a:ea typeface="+mj-ea"/>
                <a:cs typeface="+mj-cs"/>
              </a:rPr>
              <a:t>Service</a:t>
            </a:r>
            <a:r>
              <a:rPr lang="en-US" sz="3400" kern="1200" spc="-50">
                <a:solidFill>
                  <a:schemeClr val="tx1"/>
                </a:solidFill>
                <a:latin typeface="+mj-lt"/>
                <a:ea typeface="+mj-ea"/>
                <a:cs typeface="+mj-cs"/>
              </a:rPr>
              <a:t> </a:t>
            </a:r>
            <a:r>
              <a:rPr lang="en-US" sz="3400" kern="1200" spc="-10">
                <a:solidFill>
                  <a:schemeClr val="tx1"/>
                </a:solidFill>
                <a:latin typeface="+mj-lt"/>
                <a:ea typeface="+mj-ea"/>
                <a:cs typeface="+mj-cs"/>
              </a:rPr>
              <a:t>(IaaS)</a:t>
            </a:r>
          </a:p>
        </p:txBody>
      </p:sp>
      <p:sp>
        <p:nvSpPr>
          <p:cNvPr id="11282" name="Rectangle 1128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75" name="Rectangle 1127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411480" y="2285541"/>
            <a:ext cx="5340096" cy="3891422"/>
          </a:xfrm>
          <a:prstGeom prst="rect">
            <a:avLst/>
          </a:prstGeom>
        </p:spPr>
        <p:txBody>
          <a:bodyPr vert="horz" lIns="91440" tIns="45720" rIns="91440" bIns="45720" rtlCol="0">
            <a:normAutofit lnSpcReduction="10000"/>
          </a:bodyPr>
          <a:lstStyle/>
          <a:p>
            <a:pPr marL="241300" indent="-228600" algn="l" rtl="0">
              <a:lnSpc>
                <a:spcPct val="90000"/>
              </a:lnSpc>
              <a:spcBef>
                <a:spcPts val="105"/>
              </a:spcBef>
              <a:buFont typeface="Arial" panose="020B0604020202020204" pitchFamily="34" charset="0"/>
              <a:buChar char="•"/>
              <a:tabLst>
                <a:tab pos="241300" algn="l"/>
              </a:tabLst>
            </a:pPr>
            <a:r>
              <a:rPr lang="en-US" sz="1600" kern="1200" dirty="0">
                <a:solidFill>
                  <a:schemeClr val="tx1"/>
                </a:solidFill>
                <a:latin typeface="+mn-lt"/>
                <a:ea typeface="+mn-ea"/>
                <a:cs typeface="+mn-cs"/>
              </a:rPr>
              <a:t>The</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IaaS</a:t>
            </a:r>
            <a:r>
              <a:rPr lang="en-US" sz="1600" kern="1200" spc="-10" dirty="0">
                <a:solidFill>
                  <a:schemeClr val="tx1"/>
                </a:solidFill>
                <a:latin typeface="+mn-lt"/>
                <a:ea typeface="+mn-ea"/>
                <a:cs typeface="+mn-cs"/>
              </a:rPr>
              <a:t> </a:t>
            </a:r>
            <a:r>
              <a:rPr lang="en-US" sz="1600" kern="1200" dirty="0">
                <a:solidFill>
                  <a:schemeClr val="tx1"/>
                </a:solidFill>
                <a:latin typeface="+mn-lt"/>
                <a:ea typeface="+mn-ea"/>
                <a:cs typeface="+mn-cs"/>
              </a:rPr>
              <a:t>delivery</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model</a:t>
            </a:r>
            <a:r>
              <a:rPr lang="en-US" sz="1600" kern="1200" spc="-10" dirty="0">
                <a:solidFill>
                  <a:schemeClr val="tx1"/>
                </a:solidFill>
                <a:latin typeface="+mn-lt"/>
                <a:ea typeface="+mn-ea"/>
                <a:cs typeface="+mn-cs"/>
              </a:rPr>
              <a:t> represents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10" dirty="0">
                <a:solidFill>
                  <a:schemeClr val="tx1"/>
                </a:solidFill>
                <a:latin typeface="+mn-lt"/>
                <a:ea typeface="+mn-ea"/>
                <a:cs typeface="+mn-cs"/>
              </a:rPr>
              <a:t> </a:t>
            </a:r>
            <a:r>
              <a:rPr lang="en-US" sz="1600" kern="1200" spc="-25" dirty="0">
                <a:solidFill>
                  <a:schemeClr val="tx1"/>
                </a:solidFill>
                <a:latin typeface="+mn-lt"/>
                <a:ea typeface="+mn-ea"/>
                <a:cs typeface="+mn-cs"/>
              </a:rPr>
              <a:t>self-</a:t>
            </a:r>
            <a:r>
              <a:rPr lang="en-US" sz="1600" kern="1200" spc="-10" dirty="0">
                <a:solidFill>
                  <a:schemeClr val="tx1"/>
                </a:solidFill>
                <a:latin typeface="+mn-lt"/>
                <a:ea typeface="+mn-ea"/>
                <a:cs typeface="+mn-cs"/>
              </a:rPr>
              <a:t>contained</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IT</a:t>
            </a:r>
            <a:r>
              <a:rPr lang="en-US" sz="1600" kern="1200" spc="-10" dirty="0">
                <a:solidFill>
                  <a:schemeClr val="tx1"/>
                </a:solidFill>
                <a:latin typeface="+mn-lt"/>
                <a:ea typeface="+mn-ea"/>
                <a:cs typeface="+mn-cs"/>
              </a:rPr>
              <a:t> environment</a:t>
            </a:r>
            <a:endParaRPr lang="en-US" sz="1600" kern="1200" dirty="0">
              <a:solidFill>
                <a:schemeClr val="tx1"/>
              </a:solidFill>
              <a:latin typeface="+mn-lt"/>
              <a:ea typeface="+mn-ea"/>
              <a:cs typeface="+mn-cs"/>
            </a:endParaRPr>
          </a:p>
          <a:p>
            <a:pPr marL="241300" marR="211454" indent="-228600" algn="l" rtl="0">
              <a:lnSpc>
                <a:spcPct val="90000"/>
              </a:lnSpc>
              <a:spcBef>
                <a:spcPts val="470"/>
              </a:spcBef>
              <a:buFont typeface="Arial" panose="020B0604020202020204" pitchFamily="34" charset="0"/>
              <a:buChar char="•"/>
            </a:pPr>
            <a:r>
              <a:rPr lang="en-US" sz="1600" kern="1200" dirty="0">
                <a:solidFill>
                  <a:schemeClr val="tx1"/>
                </a:solidFill>
                <a:latin typeface="+mn-lt"/>
                <a:ea typeface="+mn-ea"/>
                <a:cs typeface="+mn-cs"/>
              </a:rPr>
              <a:t>comprised</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25" dirty="0">
                <a:solidFill>
                  <a:schemeClr val="tx1"/>
                </a:solidFill>
                <a:latin typeface="+mn-lt"/>
                <a:ea typeface="+mn-ea"/>
                <a:cs typeface="+mn-cs"/>
              </a:rPr>
              <a:t> </a:t>
            </a:r>
            <a:r>
              <a:rPr lang="en-US" sz="1600" kern="1200" spc="-20" dirty="0">
                <a:solidFill>
                  <a:schemeClr val="tx1"/>
                </a:solidFill>
                <a:latin typeface="+mn-lt"/>
                <a:ea typeface="+mn-ea"/>
                <a:cs typeface="+mn-cs"/>
              </a:rPr>
              <a:t>infrastructure-</a:t>
            </a:r>
            <a:r>
              <a:rPr lang="en-US" sz="1600" kern="1200" dirty="0">
                <a:solidFill>
                  <a:schemeClr val="tx1"/>
                </a:solidFill>
                <a:latin typeface="+mn-lt"/>
                <a:ea typeface="+mn-ea"/>
                <a:cs typeface="+mn-cs"/>
              </a:rPr>
              <a:t>centric</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IT</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resources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that</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can</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be</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accessed</a:t>
            </a:r>
            <a:r>
              <a:rPr lang="en-US" sz="1600" kern="1200" spc="-70" dirty="0">
                <a:solidFill>
                  <a:schemeClr val="tx1"/>
                </a:solidFill>
                <a:latin typeface="+mn-lt"/>
                <a:ea typeface="+mn-ea"/>
                <a:cs typeface="+mn-cs"/>
              </a:rPr>
              <a:t> </a:t>
            </a:r>
            <a:r>
              <a:rPr lang="en-US" sz="1600" kern="1200" spc="-25" dirty="0">
                <a:solidFill>
                  <a:schemeClr val="tx1"/>
                </a:solidFill>
                <a:latin typeface="+mn-lt"/>
                <a:ea typeface="+mn-ea"/>
                <a:cs typeface="+mn-cs"/>
              </a:rPr>
              <a:t>and </a:t>
            </a:r>
            <a:r>
              <a:rPr lang="en-US" sz="1600" kern="1200" dirty="0">
                <a:solidFill>
                  <a:schemeClr val="tx1"/>
                </a:solidFill>
                <a:latin typeface="+mn-lt"/>
                <a:ea typeface="+mn-ea"/>
                <a:cs typeface="+mn-cs"/>
              </a:rPr>
              <a:t>managed</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via</a:t>
            </a:r>
            <a:r>
              <a:rPr lang="en-US" sz="1600" kern="1200" spc="-10" dirty="0">
                <a:solidFill>
                  <a:schemeClr val="tx1"/>
                </a:solidFill>
                <a:latin typeface="+mn-lt"/>
                <a:ea typeface="+mn-ea"/>
                <a:cs typeface="+mn-cs"/>
              </a:rPr>
              <a:t> </a:t>
            </a:r>
            <a:r>
              <a:rPr lang="en-US" sz="1600" kern="1200" dirty="0">
                <a:solidFill>
                  <a:schemeClr val="tx1"/>
                </a:solidFill>
                <a:latin typeface="+mn-lt"/>
                <a:ea typeface="+mn-ea"/>
                <a:cs typeface="+mn-cs"/>
              </a:rPr>
              <a:t>cloud</a:t>
            </a:r>
            <a:r>
              <a:rPr lang="en-US" sz="1600" kern="1200" spc="-25" dirty="0">
                <a:solidFill>
                  <a:schemeClr val="tx1"/>
                </a:solidFill>
                <a:latin typeface="+mn-lt"/>
                <a:ea typeface="+mn-ea"/>
                <a:cs typeface="+mn-cs"/>
              </a:rPr>
              <a:t> </a:t>
            </a:r>
            <a:r>
              <a:rPr lang="en-US" sz="1600" kern="1200" spc="-10" dirty="0">
                <a:solidFill>
                  <a:schemeClr val="tx1"/>
                </a:solidFill>
                <a:latin typeface="+mn-lt"/>
                <a:ea typeface="+mn-ea"/>
                <a:cs typeface="+mn-cs"/>
              </a:rPr>
              <a:t>service-</a:t>
            </a:r>
            <a:r>
              <a:rPr lang="en-US" sz="1600" kern="1200" dirty="0">
                <a:solidFill>
                  <a:schemeClr val="tx1"/>
                </a:solidFill>
                <a:latin typeface="+mn-lt"/>
                <a:ea typeface="+mn-ea"/>
                <a:cs typeface="+mn-cs"/>
              </a:rPr>
              <a:t>based</a:t>
            </a:r>
            <a:r>
              <a:rPr lang="en-US" sz="1600" kern="1200" spc="-55" dirty="0">
                <a:solidFill>
                  <a:schemeClr val="tx1"/>
                </a:solidFill>
                <a:latin typeface="+mn-lt"/>
                <a:ea typeface="+mn-ea"/>
                <a:cs typeface="+mn-cs"/>
              </a:rPr>
              <a:t> </a:t>
            </a:r>
            <a:r>
              <a:rPr lang="en-US" sz="1600" kern="1200" spc="-10" dirty="0">
                <a:solidFill>
                  <a:schemeClr val="tx1"/>
                </a:solidFill>
                <a:latin typeface="+mn-lt"/>
                <a:ea typeface="+mn-ea"/>
                <a:cs typeface="+mn-cs"/>
              </a:rPr>
              <a:t>interfaces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30" dirty="0">
                <a:solidFill>
                  <a:schemeClr val="tx1"/>
                </a:solidFill>
                <a:latin typeface="+mn-lt"/>
                <a:ea typeface="+mn-ea"/>
                <a:cs typeface="+mn-cs"/>
              </a:rPr>
              <a:t> </a:t>
            </a:r>
            <a:r>
              <a:rPr lang="en-US" sz="1600" kern="1200" spc="-10" dirty="0">
                <a:solidFill>
                  <a:schemeClr val="tx1"/>
                </a:solidFill>
                <a:latin typeface="+mn-lt"/>
                <a:ea typeface="+mn-ea"/>
                <a:cs typeface="+mn-cs"/>
              </a:rPr>
              <a:t>tools.</a:t>
            </a:r>
            <a:endParaRPr lang="en-US" sz="1600" kern="1200" dirty="0">
              <a:solidFill>
                <a:schemeClr val="tx1"/>
              </a:solidFill>
              <a:latin typeface="+mn-lt"/>
              <a:ea typeface="+mn-ea"/>
              <a:cs typeface="+mn-cs"/>
            </a:endParaRPr>
          </a:p>
          <a:p>
            <a:pPr marL="241300" indent="-228600" algn="l" rtl="0">
              <a:lnSpc>
                <a:spcPct val="90000"/>
              </a:lnSpc>
              <a:spcBef>
                <a:spcPts val="60"/>
              </a:spcBef>
              <a:buFont typeface="Arial" panose="020B0604020202020204" pitchFamily="34" charset="0"/>
              <a:buChar char="•"/>
              <a:tabLst>
                <a:tab pos="241300" algn="l"/>
              </a:tabLst>
            </a:pPr>
            <a:r>
              <a:rPr lang="en-US" sz="1600" kern="1200" dirty="0">
                <a:solidFill>
                  <a:schemeClr val="tx1"/>
                </a:solidFill>
                <a:latin typeface="+mn-lt"/>
                <a:ea typeface="+mn-ea"/>
                <a:cs typeface="+mn-cs"/>
              </a:rPr>
              <a:t>IaaS</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provides</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access</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fundamental</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resources</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such</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as</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physical</a:t>
            </a:r>
            <a:r>
              <a:rPr lang="en-US" sz="1600" kern="1200" spc="-60" dirty="0">
                <a:solidFill>
                  <a:schemeClr val="tx1"/>
                </a:solidFill>
                <a:latin typeface="+mn-lt"/>
                <a:ea typeface="+mn-ea"/>
                <a:cs typeface="+mn-cs"/>
              </a:rPr>
              <a:t> </a:t>
            </a:r>
            <a:r>
              <a:rPr lang="en-US" sz="1600" kern="1200" spc="-10" dirty="0">
                <a:solidFill>
                  <a:schemeClr val="tx1"/>
                </a:solidFill>
                <a:latin typeface="+mn-lt"/>
                <a:ea typeface="+mn-ea"/>
                <a:cs typeface="+mn-cs"/>
              </a:rPr>
              <a:t>machines,</a:t>
            </a:r>
            <a:endParaRPr lang="en-US" sz="1600" kern="1200" dirty="0">
              <a:solidFill>
                <a:schemeClr val="tx1"/>
              </a:solidFill>
              <a:latin typeface="+mn-lt"/>
              <a:ea typeface="+mn-ea"/>
              <a:cs typeface="+mn-cs"/>
            </a:endParaRPr>
          </a:p>
          <a:p>
            <a:pPr marL="241300" marR="5080" indent="-228600" algn="l" rtl="0">
              <a:lnSpc>
                <a:spcPct val="90000"/>
              </a:lnSpc>
              <a:spcBef>
                <a:spcPts val="465"/>
              </a:spcBef>
              <a:buFont typeface="Arial" panose="020B0604020202020204" pitchFamily="34" charset="0"/>
              <a:buChar char="•"/>
            </a:pPr>
            <a:r>
              <a:rPr lang="en-US" sz="1600" kern="1200" dirty="0">
                <a:solidFill>
                  <a:schemeClr val="tx1"/>
                </a:solidFill>
                <a:latin typeface="+mn-lt"/>
                <a:ea typeface="+mn-ea"/>
                <a:cs typeface="+mn-cs"/>
              </a:rPr>
              <a:t>virtual</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machines,</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virtual</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storage,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etc.,</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Apart</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from</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these</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resources,</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35" dirty="0">
                <a:solidFill>
                  <a:schemeClr val="tx1"/>
                </a:solidFill>
                <a:latin typeface="+mn-lt"/>
                <a:ea typeface="+mn-ea"/>
                <a:cs typeface="+mn-cs"/>
              </a:rPr>
              <a:t> </a:t>
            </a:r>
            <a:r>
              <a:rPr lang="en-US" sz="1600" kern="1200" spc="-20" dirty="0">
                <a:solidFill>
                  <a:schemeClr val="tx1"/>
                </a:solidFill>
                <a:latin typeface="+mn-lt"/>
                <a:ea typeface="+mn-ea"/>
                <a:cs typeface="+mn-cs"/>
              </a:rPr>
              <a:t>IaaS </a:t>
            </a:r>
            <a:r>
              <a:rPr lang="en-US" sz="1600" kern="1200" dirty="0">
                <a:solidFill>
                  <a:schemeClr val="tx1"/>
                </a:solidFill>
                <a:latin typeface="+mn-lt"/>
                <a:ea typeface="+mn-ea"/>
                <a:cs typeface="+mn-cs"/>
              </a:rPr>
              <a:t>also</a:t>
            </a:r>
            <a:r>
              <a:rPr lang="en-US" sz="1600" kern="1200" spc="-30" dirty="0">
                <a:solidFill>
                  <a:schemeClr val="tx1"/>
                </a:solidFill>
                <a:latin typeface="+mn-lt"/>
                <a:ea typeface="+mn-ea"/>
                <a:cs typeface="+mn-cs"/>
              </a:rPr>
              <a:t> </a:t>
            </a:r>
            <a:r>
              <a:rPr lang="en-US" sz="1600" kern="1200" spc="-10" dirty="0">
                <a:solidFill>
                  <a:schemeClr val="tx1"/>
                </a:solidFill>
                <a:latin typeface="+mn-lt"/>
                <a:ea typeface="+mn-ea"/>
                <a:cs typeface="+mn-cs"/>
              </a:rPr>
              <a:t>offers:</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dirty="0">
                <a:solidFill>
                  <a:schemeClr val="tx1"/>
                </a:solidFill>
                <a:latin typeface="+mn-lt"/>
                <a:ea typeface="+mn-ea"/>
                <a:cs typeface="+mn-cs"/>
              </a:rPr>
              <a:t>Virtual</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machine</a:t>
            </a:r>
            <a:r>
              <a:rPr lang="en-US" sz="1600" kern="1200" spc="5" dirty="0">
                <a:solidFill>
                  <a:schemeClr val="tx1"/>
                </a:solidFill>
                <a:latin typeface="+mn-lt"/>
                <a:ea typeface="+mn-ea"/>
                <a:cs typeface="+mn-cs"/>
              </a:rPr>
              <a:t> </a:t>
            </a:r>
            <a:r>
              <a:rPr lang="en-US" sz="1600" kern="1200" dirty="0">
                <a:solidFill>
                  <a:schemeClr val="tx1"/>
                </a:solidFill>
                <a:latin typeface="+mn-lt"/>
                <a:ea typeface="+mn-ea"/>
                <a:cs typeface="+mn-cs"/>
              </a:rPr>
              <a:t>disk</a:t>
            </a:r>
            <a:r>
              <a:rPr lang="en-US" sz="1600" kern="1200" spc="-5" dirty="0">
                <a:solidFill>
                  <a:schemeClr val="tx1"/>
                </a:solidFill>
                <a:latin typeface="+mn-lt"/>
                <a:ea typeface="+mn-ea"/>
                <a:cs typeface="+mn-cs"/>
              </a:rPr>
              <a:t> </a:t>
            </a:r>
            <a:r>
              <a:rPr lang="en-US" sz="1600" kern="1200" spc="-10" dirty="0">
                <a:solidFill>
                  <a:schemeClr val="tx1"/>
                </a:solidFill>
                <a:latin typeface="+mn-lt"/>
                <a:ea typeface="+mn-ea"/>
                <a:cs typeface="+mn-cs"/>
              </a:rPr>
              <a:t>storage</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dirty="0">
                <a:solidFill>
                  <a:schemeClr val="tx1"/>
                </a:solidFill>
                <a:latin typeface="+mn-lt"/>
                <a:ea typeface="+mn-ea"/>
                <a:cs typeface="+mn-cs"/>
              </a:rPr>
              <a:t>Virtual</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local</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area</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network</a:t>
            </a:r>
            <a:r>
              <a:rPr lang="en-US" sz="1600" kern="1200" spc="-25" dirty="0">
                <a:solidFill>
                  <a:schemeClr val="tx1"/>
                </a:solidFill>
                <a:latin typeface="+mn-lt"/>
                <a:ea typeface="+mn-ea"/>
                <a:cs typeface="+mn-cs"/>
              </a:rPr>
              <a:t> </a:t>
            </a:r>
            <a:r>
              <a:rPr lang="en-US" sz="1600" kern="1200" spc="-10" dirty="0">
                <a:solidFill>
                  <a:schemeClr val="tx1"/>
                </a:solidFill>
                <a:latin typeface="+mn-lt"/>
                <a:ea typeface="+mn-ea"/>
                <a:cs typeface="+mn-cs"/>
              </a:rPr>
              <a:t>(VLANs)</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dirty="0">
                <a:solidFill>
                  <a:schemeClr val="tx1"/>
                </a:solidFill>
                <a:latin typeface="+mn-lt"/>
                <a:ea typeface="+mn-ea"/>
                <a:cs typeface="+mn-cs"/>
              </a:rPr>
              <a:t>Load</a:t>
            </a:r>
            <a:r>
              <a:rPr lang="en-US" sz="1600" kern="1200" spc="-35" dirty="0">
                <a:solidFill>
                  <a:schemeClr val="tx1"/>
                </a:solidFill>
                <a:latin typeface="+mn-lt"/>
                <a:ea typeface="+mn-ea"/>
                <a:cs typeface="+mn-cs"/>
              </a:rPr>
              <a:t> </a:t>
            </a:r>
            <a:r>
              <a:rPr lang="en-US" sz="1600" kern="1200" spc="-10" dirty="0">
                <a:solidFill>
                  <a:schemeClr val="tx1"/>
                </a:solidFill>
                <a:latin typeface="+mn-lt"/>
                <a:ea typeface="+mn-ea"/>
                <a:cs typeface="+mn-cs"/>
              </a:rPr>
              <a:t>balancers</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dirty="0">
                <a:solidFill>
                  <a:schemeClr val="tx1"/>
                </a:solidFill>
                <a:latin typeface="+mn-lt"/>
                <a:ea typeface="+mn-ea"/>
                <a:cs typeface="+mn-cs"/>
              </a:rPr>
              <a:t>IP </a:t>
            </a:r>
            <a:r>
              <a:rPr lang="en-US" sz="1600" kern="1200" spc="-10" dirty="0">
                <a:solidFill>
                  <a:schemeClr val="tx1"/>
                </a:solidFill>
                <a:latin typeface="+mn-lt"/>
                <a:ea typeface="+mn-ea"/>
                <a:cs typeface="+mn-cs"/>
              </a:rPr>
              <a:t>addresses</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dirty="0">
                <a:solidFill>
                  <a:schemeClr val="tx1"/>
                </a:solidFill>
                <a:latin typeface="+mn-lt"/>
                <a:ea typeface="+mn-ea"/>
                <a:cs typeface="+mn-cs"/>
              </a:rPr>
              <a:t>Software</a:t>
            </a:r>
            <a:r>
              <a:rPr lang="en-US" sz="1600" kern="1200" spc="-120" dirty="0">
                <a:solidFill>
                  <a:schemeClr val="tx1"/>
                </a:solidFill>
                <a:latin typeface="+mn-lt"/>
                <a:ea typeface="+mn-ea"/>
                <a:cs typeface="+mn-cs"/>
              </a:rPr>
              <a:t> </a:t>
            </a:r>
            <a:r>
              <a:rPr lang="en-US" sz="1600" kern="1200" spc="-10" dirty="0">
                <a:solidFill>
                  <a:schemeClr val="tx1"/>
                </a:solidFill>
                <a:latin typeface="+mn-lt"/>
                <a:ea typeface="+mn-ea"/>
                <a:cs typeface="+mn-cs"/>
              </a:rPr>
              <a:t>bundles</a:t>
            </a:r>
            <a:endParaRPr lang="en-US" sz="1600" kern="1200" dirty="0">
              <a:solidFill>
                <a:schemeClr val="tx1"/>
              </a:solidFill>
              <a:latin typeface="+mn-lt"/>
              <a:ea typeface="+mn-ea"/>
              <a:cs typeface="+mn-cs"/>
            </a:endParaRPr>
          </a:p>
          <a:p>
            <a:pPr marL="241300" indent="-228600" algn="l" rtl="0">
              <a:lnSpc>
                <a:spcPct val="90000"/>
              </a:lnSpc>
              <a:spcBef>
                <a:spcPts val="65"/>
              </a:spcBef>
              <a:buFont typeface="Arial" panose="020B0604020202020204" pitchFamily="34" charset="0"/>
              <a:buChar char="•"/>
              <a:tabLst>
                <a:tab pos="241300" algn="l"/>
              </a:tabLst>
            </a:pPr>
            <a:r>
              <a:rPr lang="en-US" sz="1600" kern="1200" dirty="0">
                <a:solidFill>
                  <a:schemeClr val="tx1"/>
                </a:solidFill>
                <a:latin typeface="+mn-lt"/>
                <a:ea typeface="+mn-ea"/>
                <a:cs typeface="+mn-cs"/>
              </a:rPr>
              <a:t>All</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above</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resources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are</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made</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available</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end</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user</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via</a:t>
            </a:r>
            <a:r>
              <a:rPr lang="en-US" sz="1600" kern="1200" spc="-120" dirty="0">
                <a:solidFill>
                  <a:schemeClr val="tx1"/>
                </a:solidFill>
                <a:latin typeface="+mn-lt"/>
                <a:ea typeface="+mn-ea"/>
                <a:cs typeface="+mn-cs"/>
              </a:rPr>
              <a:t> </a:t>
            </a:r>
            <a:r>
              <a:rPr lang="en-US" sz="1600" b="1" kern="1200" spc="-10" dirty="0">
                <a:solidFill>
                  <a:schemeClr val="tx1"/>
                </a:solidFill>
                <a:latin typeface="+mn-lt"/>
                <a:ea typeface="+mn-ea"/>
                <a:cs typeface="+mn-cs"/>
              </a:rPr>
              <a:t>server</a:t>
            </a:r>
            <a:endParaRPr lang="en-US" sz="1600" kern="1200" dirty="0">
              <a:solidFill>
                <a:schemeClr val="tx1"/>
              </a:solidFill>
              <a:latin typeface="+mn-lt"/>
              <a:ea typeface="+mn-ea"/>
              <a:cs typeface="+mn-cs"/>
            </a:endParaRPr>
          </a:p>
          <a:p>
            <a:pPr marL="241300" marR="240665" indent="-228600" algn="l" rtl="0">
              <a:lnSpc>
                <a:spcPct val="90000"/>
              </a:lnSpc>
              <a:spcBef>
                <a:spcPts val="470"/>
              </a:spcBef>
              <a:buFont typeface="Arial" panose="020B0604020202020204" pitchFamily="34" charset="0"/>
              <a:buChar char="•"/>
              <a:tabLst>
                <a:tab pos="4559300" algn="l"/>
              </a:tabLst>
            </a:pPr>
            <a:r>
              <a:rPr lang="en-US" sz="1600" b="1" kern="1200" dirty="0">
                <a:solidFill>
                  <a:schemeClr val="tx1"/>
                </a:solidFill>
                <a:latin typeface="+mn-lt"/>
                <a:ea typeface="+mn-ea"/>
                <a:cs typeface="+mn-cs"/>
              </a:rPr>
              <a:t>virtualization</a:t>
            </a:r>
            <a:r>
              <a:rPr lang="en-US" sz="1600" kern="1200" dirty="0">
                <a:solidFill>
                  <a:schemeClr val="tx1"/>
                </a:solidFill>
                <a:latin typeface="+mn-lt"/>
                <a:ea typeface="+mn-ea"/>
                <a:cs typeface="+mn-cs"/>
              </a:rPr>
              <a:t>.</a:t>
            </a:r>
            <a:r>
              <a:rPr lang="en-US" sz="1600" kern="1200" spc="-95" dirty="0">
                <a:solidFill>
                  <a:schemeClr val="tx1"/>
                </a:solidFill>
                <a:latin typeface="+mn-lt"/>
                <a:ea typeface="+mn-ea"/>
                <a:cs typeface="+mn-cs"/>
              </a:rPr>
              <a:t> </a:t>
            </a:r>
            <a:r>
              <a:rPr lang="en-US" sz="1600" kern="1200" spc="-35" dirty="0">
                <a:solidFill>
                  <a:schemeClr val="tx1"/>
                </a:solidFill>
                <a:latin typeface="+mn-lt"/>
                <a:ea typeface="+mn-ea"/>
                <a:cs typeface="+mn-cs"/>
              </a:rPr>
              <a:t>Moreover,</a:t>
            </a:r>
            <a:r>
              <a:rPr lang="en-US" sz="1600" kern="1200" spc="-105" dirty="0">
                <a:solidFill>
                  <a:schemeClr val="tx1"/>
                </a:solidFill>
                <a:latin typeface="+mn-lt"/>
                <a:ea typeface="+mn-ea"/>
                <a:cs typeface="+mn-cs"/>
              </a:rPr>
              <a:t> </a:t>
            </a:r>
            <a:r>
              <a:rPr lang="en-US" sz="1600" kern="1200" spc="-10" dirty="0">
                <a:solidFill>
                  <a:schemeClr val="tx1"/>
                </a:solidFill>
                <a:latin typeface="+mn-lt"/>
                <a:ea typeface="+mn-ea"/>
                <a:cs typeface="+mn-cs"/>
              </a:rPr>
              <a:t>these </a:t>
            </a:r>
            <a:r>
              <a:rPr lang="en-US" sz="1600" kern="1200" dirty="0">
                <a:solidFill>
                  <a:schemeClr val="tx1"/>
                </a:solidFill>
                <a:latin typeface="+mn-lt"/>
                <a:ea typeface="+mn-ea"/>
                <a:cs typeface="+mn-cs"/>
              </a:rPr>
              <a:t>resources</a:t>
            </a:r>
            <a:r>
              <a:rPr lang="en-US" sz="1600" kern="1200" spc="-85" dirty="0">
                <a:solidFill>
                  <a:schemeClr val="tx1"/>
                </a:solidFill>
                <a:latin typeface="+mn-lt"/>
                <a:ea typeface="+mn-ea"/>
                <a:cs typeface="+mn-cs"/>
              </a:rPr>
              <a:t> </a:t>
            </a:r>
            <a:r>
              <a:rPr lang="en-US" sz="1600" kern="1200" dirty="0">
                <a:solidFill>
                  <a:schemeClr val="tx1"/>
                </a:solidFill>
                <a:latin typeface="+mn-lt"/>
                <a:ea typeface="+mn-ea"/>
                <a:cs typeface="+mn-cs"/>
              </a:rPr>
              <a:t>are</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accessed</a:t>
            </a:r>
            <a:r>
              <a:rPr lang="en-US" sz="1600" kern="1200" spc="-95" dirty="0">
                <a:solidFill>
                  <a:schemeClr val="tx1"/>
                </a:solidFill>
                <a:latin typeface="+mn-lt"/>
                <a:ea typeface="+mn-ea"/>
                <a:cs typeface="+mn-cs"/>
              </a:rPr>
              <a:t> </a:t>
            </a:r>
            <a:r>
              <a:rPr lang="en-US" sz="1600" kern="1200" dirty="0">
                <a:solidFill>
                  <a:schemeClr val="tx1"/>
                </a:solidFill>
                <a:latin typeface="+mn-lt"/>
                <a:ea typeface="+mn-ea"/>
                <a:cs typeface="+mn-cs"/>
              </a:rPr>
              <a:t>by</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75" dirty="0">
                <a:solidFill>
                  <a:schemeClr val="tx1"/>
                </a:solidFill>
                <a:latin typeface="+mn-lt"/>
                <a:ea typeface="+mn-ea"/>
                <a:cs typeface="+mn-cs"/>
              </a:rPr>
              <a:t> </a:t>
            </a:r>
            <a:r>
              <a:rPr lang="en-US" sz="1600" kern="1200" spc="-10" dirty="0">
                <a:solidFill>
                  <a:schemeClr val="tx1"/>
                </a:solidFill>
                <a:latin typeface="+mn-lt"/>
                <a:ea typeface="+mn-ea"/>
                <a:cs typeface="+mn-cs"/>
              </a:rPr>
              <a:t>customers </a:t>
            </a:r>
            <a:r>
              <a:rPr lang="en-US" sz="1600" kern="1200" dirty="0">
                <a:solidFill>
                  <a:schemeClr val="tx1"/>
                </a:solidFill>
                <a:latin typeface="+mn-lt"/>
                <a:ea typeface="+mn-ea"/>
                <a:cs typeface="+mn-cs"/>
              </a:rPr>
              <a:t>as</a:t>
            </a:r>
            <a:r>
              <a:rPr lang="en-US" sz="1600" kern="1200" spc="-15" dirty="0">
                <a:solidFill>
                  <a:schemeClr val="tx1"/>
                </a:solidFill>
                <a:latin typeface="+mn-lt"/>
                <a:ea typeface="+mn-ea"/>
                <a:cs typeface="+mn-cs"/>
              </a:rPr>
              <a:t> </a:t>
            </a:r>
            <a:r>
              <a:rPr lang="en-US" sz="1600" kern="1200" dirty="0">
                <a:solidFill>
                  <a:schemeClr val="tx1"/>
                </a:solidFill>
                <a:latin typeface="+mn-lt"/>
                <a:ea typeface="+mn-ea"/>
                <a:cs typeface="+mn-cs"/>
              </a:rPr>
              <a:t>if</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they</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own </a:t>
            </a:r>
            <a:r>
              <a:rPr lang="en-US" sz="1600" kern="1200" spc="-10" dirty="0">
                <a:solidFill>
                  <a:schemeClr val="tx1"/>
                </a:solidFill>
                <a:latin typeface="+mn-lt"/>
                <a:ea typeface="+mn-ea"/>
                <a:cs typeface="+mn-cs"/>
              </a:rPr>
              <a:t>them.</a:t>
            </a:r>
            <a:endParaRPr lang="en-US" sz="1600" kern="1200" dirty="0">
              <a:solidFill>
                <a:schemeClr val="tx1"/>
              </a:solidFill>
              <a:latin typeface="+mn-lt"/>
              <a:ea typeface="+mn-ea"/>
              <a:cs typeface="+mn-cs"/>
            </a:endParaRPr>
          </a:p>
        </p:txBody>
      </p:sp>
      <p:pic>
        <p:nvPicPr>
          <p:cNvPr id="11266" name="Picture 2" descr="What is IaaS? Infrastructure as a Service Definition - GeeksforGeeks">
            <a:extLst>
              <a:ext uri="{FF2B5EF4-FFF2-40B4-BE49-F238E27FC236}">
                <a16:creationId xmlns:a16="http://schemas.microsoft.com/office/drawing/2014/main" id="{9E4C5786-10A7-4D8E-A6D8-080402E0B1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8800" y="1791218"/>
            <a:ext cx="6440424" cy="322021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9037321"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lumMod val="50000"/>
                    <a:lumOff val="50000"/>
                  </a:schemeClr>
                </a:solidFill>
                <a:latin typeface="+mn-lt"/>
                <a:ea typeface="+mn-ea"/>
                <a:cs typeface="+mn-cs"/>
              </a:rPr>
              <a:pPr algn="r" rtl="0">
                <a:spcAft>
                  <a:spcPts val="600"/>
                </a:spcAft>
              </a:pPr>
              <a:t>20</a:t>
            </a:fld>
            <a:endParaRPr lang="en-US" kern="1200" spc="-25">
              <a:solidFill>
                <a:schemeClr val="tx1">
                  <a:lumMod val="50000"/>
                  <a:lumOff val="50000"/>
                </a:schemeClr>
              </a:solidFill>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8882" y="639193"/>
            <a:ext cx="3571810" cy="3573516"/>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10">
                <a:solidFill>
                  <a:schemeClr val="tx1"/>
                </a:solidFill>
                <a:latin typeface="+mj-lt"/>
                <a:ea typeface="+mj-ea"/>
                <a:cs typeface="+mj-cs"/>
              </a:rPr>
              <a:t>Model</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ject 3"/>
          <p:cNvPicPr/>
          <p:nvPr/>
        </p:nvPicPr>
        <p:blipFill>
          <a:blip r:embed="rId2" cstate="print"/>
          <a:stretch>
            <a:fillRect/>
          </a:stretch>
        </p:blipFill>
        <p:spPr>
          <a:xfrm>
            <a:off x="3657600" y="512065"/>
            <a:ext cx="8211312" cy="5483707"/>
          </a:xfrm>
          <a:prstGeom prst="rect">
            <a:avLst/>
          </a:prstGeom>
        </p:spPr>
      </p:pic>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21</a:t>
            </a:fld>
            <a:endParaRPr lang="en-US" kern="1200" spc="-25">
              <a:solidFill>
                <a:schemeClr val="tx1">
                  <a:tint val="75000"/>
                </a:schemeClr>
              </a:solidFill>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365125"/>
            <a:ext cx="5558489" cy="1325563"/>
          </a:xfrm>
          <a:prstGeom prst="rect">
            <a:avLst/>
          </a:prstGeom>
        </p:spPr>
        <p:txBody>
          <a:bodyPr vert="horz" lIns="91440" tIns="45720" rIns="91440" bIns="45720" rtlCol="0" anchor="ctr">
            <a:normAutofit/>
          </a:bodyPr>
          <a:lstStyle/>
          <a:p>
            <a:pPr marL="12700" algn="l" rtl="0">
              <a:lnSpc>
                <a:spcPct val="90000"/>
              </a:lnSpc>
              <a:spcBef>
                <a:spcPct val="0"/>
              </a:spcBef>
            </a:pPr>
            <a:r>
              <a:rPr lang="en-US" kern="1200" spc="-10" dirty="0">
                <a:solidFill>
                  <a:schemeClr val="tx1"/>
                </a:solidFill>
                <a:latin typeface="+mj-lt"/>
                <a:ea typeface="+mj-ea"/>
                <a:cs typeface="+mj-cs"/>
              </a:rPr>
              <a:t>Characteristics</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object 3"/>
          <p:cNvSpPr txBox="1"/>
          <p:nvPr/>
        </p:nvSpPr>
        <p:spPr>
          <a:xfrm>
            <a:off x="838200" y="1825625"/>
            <a:ext cx="5558489" cy="4351338"/>
          </a:xfrm>
          <a:prstGeom prst="rect">
            <a:avLst/>
          </a:prstGeom>
        </p:spPr>
        <p:txBody>
          <a:bodyPr vert="horz" lIns="91440" tIns="45720" rIns="91440" bIns="45720" rtlCol="0">
            <a:normAutofit/>
          </a:bodyPr>
          <a:lstStyle/>
          <a:p>
            <a:pPr marL="240665" indent="-228600" algn="l" rtl="0">
              <a:lnSpc>
                <a:spcPct val="90000"/>
              </a:lnSpc>
              <a:spcBef>
                <a:spcPts val="320"/>
              </a:spcBef>
              <a:buFont typeface="Arial" panose="020B0604020202020204" pitchFamily="34" charset="0"/>
              <a:buChar char="•"/>
              <a:tabLst>
                <a:tab pos="240665" algn="l"/>
              </a:tabLst>
            </a:pPr>
            <a:r>
              <a:rPr lang="en-US" sz="2400" kern="1200" dirty="0">
                <a:solidFill>
                  <a:schemeClr val="tx1"/>
                </a:solidFill>
                <a:latin typeface="+mn-lt"/>
                <a:ea typeface="+mn-ea"/>
                <a:cs typeface="+mn-cs"/>
              </a:rPr>
              <a:t>Here</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are</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the</a:t>
            </a:r>
            <a:r>
              <a:rPr lang="en-US" sz="2400" kern="1200" spc="-45" dirty="0">
                <a:solidFill>
                  <a:schemeClr val="tx1"/>
                </a:solidFill>
                <a:latin typeface="+mn-lt"/>
                <a:ea typeface="+mn-ea"/>
                <a:cs typeface="+mn-cs"/>
              </a:rPr>
              <a:t> </a:t>
            </a:r>
            <a:r>
              <a:rPr lang="en-US" sz="2400" kern="1200" dirty="0">
                <a:solidFill>
                  <a:schemeClr val="tx1"/>
                </a:solidFill>
                <a:latin typeface="+mn-lt"/>
                <a:ea typeface="+mn-ea"/>
                <a:cs typeface="+mn-cs"/>
              </a:rPr>
              <a:t>characteristics</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of</a:t>
            </a:r>
            <a:r>
              <a:rPr lang="en-US" sz="2400" kern="1200" spc="-40" dirty="0">
                <a:solidFill>
                  <a:schemeClr val="tx1"/>
                </a:solidFill>
                <a:latin typeface="+mn-lt"/>
                <a:ea typeface="+mn-ea"/>
                <a:cs typeface="+mn-cs"/>
              </a:rPr>
              <a:t> </a:t>
            </a:r>
            <a:r>
              <a:rPr lang="en-US" sz="2400" kern="1200" dirty="0">
                <a:solidFill>
                  <a:schemeClr val="tx1"/>
                </a:solidFill>
                <a:latin typeface="+mn-lt"/>
                <a:ea typeface="+mn-ea"/>
                <a:cs typeface="+mn-cs"/>
              </a:rPr>
              <a:t>IaaS</a:t>
            </a:r>
            <a:r>
              <a:rPr lang="en-US" sz="2400" kern="1200" spc="-35" dirty="0">
                <a:solidFill>
                  <a:schemeClr val="tx1"/>
                </a:solidFill>
                <a:latin typeface="+mn-lt"/>
                <a:ea typeface="+mn-ea"/>
                <a:cs typeface="+mn-cs"/>
              </a:rPr>
              <a:t> </a:t>
            </a:r>
            <a:r>
              <a:rPr lang="en-US" sz="2400" kern="1200" dirty="0">
                <a:solidFill>
                  <a:schemeClr val="tx1"/>
                </a:solidFill>
                <a:latin typeface="+mn-lt"/>
                <a:ea typeface="+mn-ea"/>
                <a:cs typeface="+mn-cs"/>
              </a:rPr>
              <a:t>service</a:t>
            </a:r>
            <a:r>
              <a:rPr lang="en-US" sz="2400" kern="1200" spc="-40" dirty="0">
                <a:solidFill>
                  <a:schemeClr val="tx1"/>
                </a:solidFill>
                <a:latin typeface="+mn-lt"/>
                <a:ea typeface="+mn-ea"/>
                <a:cs typeface="+mn-cs"/>
              </a:rPr>
              <a:t> </a:t>
            </a:r>
            <a:r>
              <a:rPr lang="en-US" sz="2400" kern="1200" spc="-10" dirty="0">
                <a:solidFill>
                  <a:schemeClr val="tx1"/>
                </a:solidFill>
                <a:latin typeface="+mn-lt"/>
                <a:ea typeface="+mn-ea"/>
                <a:cs typeface="+mn-cs"/>
              </a:rPr>
              <a:t>model:</a:t>
            </a:r>
            <a:endParaRPr lang="en-US" sz="2400" kern="1200" dirty="0">
              <a:solidFill>
                <a:schemeClr val="tx1"/>
              </a:solidFill>
              <a:latin typeface="+mn-lt"/>
              <a:ea typeface="+mn-ea"/>
              <a:cs typeface="+mn-cs"/>
            </a:endParaRPr>
          </a:p>
          <a:p>
            <a:pPr marL="697230" lvl="1" indent="-228600" algn="l" rtl="0">
              <a:lnSpc>
                <a:spcPct val="90000"/>
              </a:lnSpc>
              <a:spcBef>
                <a:spcPts val="190"/>
              </a:spcBef>
              <a:buFont typeface="Arial" panose="020B0604020202020204" pitchFamily="34" charset="0"/>
              <a:buChar char="•"/>
              <a:tabLst>
                <a:tab pos="697230" algn="l"/>
              </a:tabLst>
            </a:pPr>
            <a:r>
              <a:rPr lang="en-US" sz="2400" kern="1200" dirty="0">
                <a:solidFill>
                  <a:schemeClr val="tx1"/>
                </a:solidFill>
                <a:latin typeface="+mn-lt"/>
                <a:ea typeface="+mn-ea"/>
                <a:cs typeface="+mn-cs"/>
              </a:rPr>
              <a:t>Virtual</a:t>
            </a:r>
            <a:r>
              <a:rPr lang="en-US" sz="2400" kern="1200" spc="-105" dirty="0">
                <a:solidFill>
                  <a:schemeClr val="tx1"/>
                </a:solidFill>
                <a:latin typeface="+mn-lt"/>
                <a:ea typeface="+mn-ea"/>
                <a:cs typeface="+mn-cs"/>
              </a:rPr>
              <a:t> </a:t>
            </a:r>
            <a:r>
              <a:rPr lang="en-US" sz="2400" kern="1200" dirty="0">
                <a:solidFill>
                  <a:schemeClr val="tx1"/>
                </a:solidFill>
                <a:latin typeface="+mn-lt"/>
                <a:ea typeface="+mn-ea"/>
                <a:cs typeface="+mn-cs"/>
              </a:rPr>
              <a:t>machines</a:t>
            </a:r>
            <a:r>
              <a:rPr lang="en-US" sz="2400" kern="1200" spc="-85" dirty="0">
                <a:solidFill>
                  <a:schemeClr val="tx1"/>
                </a:solidFill>
                <a:latin typeface="+mn-lt"/>
                <a:ea typeface="+mn-ea"/>
                <a:cs typeface="+mn-cs"/>
              </a:rPr>
              <a:t> </a:t>
            </a:r>
            <a:r>
              <a:rPr lang="en-US" sz="2400" kern="1200" dirty="0">
                <a:solidFill>
                  <a:schemeClr val="tx1"/>
                </a:solidFill>
                <a:latin typeface="+mn-lt"/>
                <a:ea typeface="+mn-ea"/>
                <a:cs typeface="+mn-cs"/>
              </a:rPr>
              <a:t>with</a:t>
            </a:r>
            <a:r>
              <a:rPr lang="en-US" sz="2400" kern="1200" spc="-105" dirty="0">
                <a:solidFill>
                  <a:schemeClr val="tx1"/>
                </a:solidFill>
                <a:latin typeface="+mn-lt"/>
                <a:ea typeface="+mn-ea"/>
                <a:cs typeface="+mn-cs"/>
              </a:rPr>
              <a:t> </a:t>
            </a:r>
            <a:r>
              <a:rPr lang="en-US" sz="2400" kern="1200" spc="-25" dirty="0">
                <a:solidFill>
                  <a:schemeClr val="tx1"/>
                </a:solidFill>
                <a:latin typeface="+mn-lt"/>
                <a:ea typeface="+mn-ea"/>
                <a:cs typeface="+mn-cs"/>
              </a:rPr>
              <a:t>pre-</a:t>
            </a:r>
            <a:r>
              <a:rPr lang="en-US" sz="2400" kern="1200" dirty="0">
                <a:solidFill>
                  <a:schemeClr val="tx1"/>
                </a:solidFill>
                <a:latin typeface="+mn-lt"/>
                <a:ea typeface="+mn-ea"/>
                <a:cs typeface="+mn-cs"/>
              </a:rPr>
              <a:t>installed</a:t>
            </a:r>
            <a:r>
              <a:rPr lang="en-US" sz="2400" kern="1200" spc="-75" dirty="0">
                <a:solidFill>
                  <a:schemeClr val="tx1"/>
                </a:solidFill>
                <a:latin typeface="+mn-lt"/>
                <a:ea typeface="+mn-ea"/>
                <a:cs typeface="+mn-cs"/>
              </a:rPr>
              <a:t> </a:t>
            </a:r>
            <a:r>
              <a:rPr lang="en-US" sz="2400" kern="1200" spc="-10" dirty="0">
                <a:solidFill>
                  <a:schemeClr val="tx1"/>
                </a:solidFill>
                <a:latin typeface="+mn-lt"/>
                <a:ea typeface="+mn-ea"/>
                <a:cs typeface="+mn-cs"/>
              </a:rPr>
              <a:t>software.</a:t>
            </a:r>
            <a:endParaRPr lang="en-US" sz="2400" kern="1200" dirty="0">
              <a:solidFill>
                <a:schemeClr val="tx1"/>
              </a:solidFill>
              <a:latin typeface="+mn-lt"/>
              <a:ea typeface="+mn-ea"/>
              <a:cs typeface="+mn-cs"/>
            </a:endParaRPr>
          </a:p>
          <a:p>
            <a:pPr marL="697230" marR="5080" lvl="1" indent="-228600" algn="l" rtl="0">
              <a:lnSpc>
                <a:spcPct val="90000"/>
              </a:lnSpc>
              <a:spcBef>
                <a:spcPts val="550"/>
              </a:spcBef>
              <a:buFont typeface="Arial" panose="020B0604020202020204" pitchFamily="34" charset="0"/>
              <a:buChar char="•"/>
              <a:tabLst>
                <a:tab pos="698500" algn="l"/>
              </a:tabLst>
            </a:pPr>
            <a:r>
              <a:rPr lang="en-US" sz="2400" kern="1200" dirty="0">
                <a:solidFill>
                  <a:schemeClr val="tx1"/>
                </a:solidFill>
                <a:latin typeface="+mn-lt"/>
                <a:ea typeface="+mn-ea"/>
                <a:cs typeface="+mn-cs"/>
              </a:rPr>
              <a:t>Virtual</a:t>
            </a:r>
            <a:r>
              <a:rPr lang="en-US" sz="2400" kern="1200" spc="-110" dirty="0">
                <a:solidFill>
                  <a:schemeClr val="tx1"/>
                </a:solidFill>
                <a:latin typeface="+mn-lt"/>
                <a:ea typeface="+mn-ea"/>
                <a:cs typeface="+mn-cs"/>
              </a:rPr>
              <a:t> </a:t>
            </a:r>
            <a:r>
              <a:rPr lang="en-US" sz="2400" kern="1200" dirty="0">
                <a:solidFill>
                  <a:schemeClr val="tx1"/>
                </a:solidFill>
                <a:latin typeface="+mn-lt"/>
                <a:ea typeface="+mn-ea"/>
                <a:cs typeface="+mn-cs"/>
              </a:rPr>
              <a:t>machines</a:t>
            </a:r>
            <a:r>
              <a:rPr lang="en-US" sz="2400" kern="1200" spc="-85" dirty="0">
                <a:solidFill>
                  <a:schemeClr val="tx1"/>
                </a:solidFill>
                <a:latin typeface="+mn-lt"/>
                <a:ea typeface="+mn-ea"/>
                <a:cs typeface="+mn-cs"/>
              </a:rPr>
              <a:t> </a:t>
            </a:r>
            <a:r>
              <a:rPr lang="en-US" sz="2400" kern="1200" dirty="0">
                <a:solidFill>
                  <a:schemeClr val="tx1"/>
                </a:solidFill>
                <a:latin typeface="+mn-lt"/>
                <a:ea typeface="+mn-ea"/>
                <a:cs typeface="+mn-cs"/>
              </a:rPr>
              <a:t>with</a:t>
            </a:r>
            <a:r>
              <a:rPr lang="en-US" sz="2400" kern="1200" spc="-110" dirty="0">
                <a:solidFill>
                  <a:schemeClr val="tx1"/>
                </a:solidFill>
                <a:latin typeface="+mn-lt"/>
                <a:ea typeface="+mn-ea"/>
                <a:cs typeface="+mn-cs"/>
              </a:rPr>
              <a:t> </a:t>
            </a:r>
            <a:r>
              <a:rPr lang="en-US" sz="2400" kern="1200" spc="-25" dirty="0">
                <a:solidFill>
                  <a:schemeClr val="tx1"/>
                </a:solidFill>
                <a:latin typeface="+mn-lt"/>
                <a:ea typeface="+mn-ea"/>
                <a:cs typeface="+mn-cs"/>
              </a:rPr>
              <a:t>pre-</a:t>
            </a:r>
            <a:r>
              <a:rPr lang="en-US" sz="2400" kern="1200" dirty="0">
                <a:solidFill>
                  <a:schemeClr val="tx1"/>
                </a:solidFill>
                <a:latin typeface="+mn-lt"/>
                <a:ea typeface="+mn-ea"/>
                <a:cs typeface="+mn-cs"/>
              </a:rPr>
              <a:t>installed</a:t>
            </a:r>
            <a:r>
              <a:rPr lang="en-US" sz="2400" kern="1200" spc="-70" dirty="0">
                <a:solidFill>
                  <a:schemeClr val="tx1"/>
                </a:solidFill>
                <a:latin typeface="+mn-lt"/>
                <a:ea typeface="+mn-ea"/>
                <a:cs typeface="+mn-cs"/>
              </a:rPr>
              <a:t> </a:t>
            </a:r>
            <a:r>
              <a:rPr lang="en-US" sz="2400" kern="1200" spc="-10" dirty="0">
                <a:solidFill>
                  <a:schemeClr val="tx1"/>
                </a:solidFill>
                <a:latin typeface="+mn-lt"/>
                <a:ea typeface="+mn-ea"/>
                <a:cs typeface="+mn-cs"/>
              </a:rPr>
              <a:t>Operating</a:t>
            </a:r>
            <a:r>
              <a:rPr lang="en-US" sz="2400" kern="1200" spc="-95" dirty="0">
                <a:solidFill>
                  <a:schemeClr val="tx1"/>
                </a:solidFill>
                <a:latin typeface="+mn-lt"/>
                <a:ea typeface="+mn-ea"/>
                <a:cs typeface="+mn-cs"/>
              </a:rPr>
              <a:t> </a:t>
            </a:r>
            <a:r>
              <a:rPr lang="en-US" sz="2400" kern="1200" spc="-10" dirty="0">
                <a:solidFill>
                  <a:schemeClr val="tx1"/>
                </a:solidFill>
                <a:latin typeface="+mn-lt"/>
                <a:ea typeface="+mn-ea"/>
                <a:cs typeface="+mn-cs"/>
              </a:rPr>
              <a:t>Systems</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such</a:t>
            </a:r>
            <a:r>
              <a:rPr lang="en-US" sz="2400" kern="1200" spc="-85" dirty="0">
                <a:solidFill>
                  <a:schemeClr val="tx1"/>
                </a:solidFill>
                <a:latin typeface="+mn-lt"/>
                <a:ea typeface="+mn-ea"/>
                <a:cs typeface="+mn-cs"/>
              </a:rPr>
              <a:t> </a:t>
            </a:r>
            <a:r>
              <a:rPr lang="en-US" sz="2400" kern="1200" spc="-25" dirty="0">
                <a:solidFill>
                  <a:schemeClr val="tx1"/>
                </a:solidFill>
                <a:latin typeface="+mn-lt"/>
                <a:ea typeface="+mn-ea"/>
                <a:cs typeface="+mn-cs"/>
              </a:rPr>
              <a:t>as 	</a:t>
            </a:r>
            <a:r>
              <a:rPr lang="en-US" sz="2400" kern="1200" dirty="0">
                <a:solidFill>
                  <a:schemeClr val="tx1"/>
                </a:solidFill>
                <a:latin typeface="+mn-lt"/>
                <a:ea typeface="+mn-ea"/>
                <a:cs typeface="+mn-cs"/>
              </a:rPr>
              <a:t>Windows,</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Linux,</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and</a:t>
            </a:r>
            <a:r>
              <a:rPr lang="en-US" sz="2400" kern="1200" spc="-60" dirty="0">
                <a:solidFill>
                  <a:schemeClr val="tx1"/>
                </a:solidFill>
                <a:latin typeface="+mn-lt"/>
                <a:ea typeface="+mn-ea"/>
                <a:cs typeface="+mn-cs"/>
              </a:rPr>
              <a:t> </a:t>
            </a:r>
            <a:r>
              <a:rPr lang="en-US" sz="2400" kern="1200" spc="-10" dirty="0">
                <a:solidFill>
                  <a:schemeClr val="tx1"/>
                </a:solidFill>
                <a:latin typeface="+mn-lt"/>
                <a:ea typeface="+mn-ea"/>
                <a:cs typeface="+mn-cs"/>
              </a:rPr>
              <a:t>Solaris.</a:t>
            </a:r>
            <a:endParaRPr lang="en-US" sz="2400" kern="1200" dirty="0">
              <a:solidFill>
                <a:schemeClr val="tx1"/>
              </a:solidFill>
              <a:latin typeface="+mn-lt"/>
              <a:ea typeface="+mn-ea"/>
              <a:cs typeface="+mn-cs"/>
            </a:endParaRPr>
          </a:p>
          <a:p>
            <a:pPr marL="697230" lvl="1" indent="-228600" algn="l" rtl="0">
              <a:lnSpc>
                <a:spcPct val="90000"/>
              </a:lnSpc>
              <a:spcBef>
                <a:spcPts val="120"/>
              </a:spcBef>
              <a:buFont typeface="Arial" panose="020B0604020202020204" pitchFamily="34" charset="0"/>
              <a:buChar char="•"/>
              <a:tabLst>
                <a:tab pos="697230" algn="l"/>
              </a:tabLst>
            </a:pPr>
            <a:r>
              <a:rPr lang="en-US" sz="2400" kern="1200" spc="-25" dirty="0">
                <a:solidFill>
                  <a:schemeClr val="tx1"/>
                </a:solidFill>
                <a:latin typeface="+mn-lt"/>
                <a:ea typeface="+mn-ea"/>
                <a:cs typeface="+mn-cs"/>
              </a:rPr>
              <a:t>On-</a:t>
            </a:r>
            <a:r>
              <a:rPr lang="en-US" sz="2400" kern="1200" dirty="0">
                <a:solidFill>
                  <a:schemeClr val="tx1"/>
                </a:solidFill>
                <a:latin typeface="+mn-lt"/>
                <a:ea typeface="+mn-ea"/>
                <a:cs typeface="+mn-cs"/>
              </a:rPr>
              <a:t>demand</a:t>
            </a:r>
            <a:r>
              <a:rPr lang="en-US" sz="2400" kern="1200" spc="-40" dirty="0">
                <a:solidFill>
                  <a:schemeClr val="tx1"/>
                </a:solidFill>
                <a:latin typeface="+mn-lt"/>
                <a:ea typeface="+mn-ea"/>
                <a:cs typeface="+mn-cs"/>
              </a:rPr>
              <a:t> </a:t>
            </a:r>
            <a:r>
              <a:rPr lang="en-US" sz="2400" kern="1200" dirty="0">
                <a:solidFill>
                  <a:schemeClr val="tx1"/>
                </a:solidFill>
                <a:latin typeface="+mn-lt"/>
                <a:ea typeface="+mn-ea"/>
                <a:cs typeface="+mn-cs"/>
              </a:rPr>
              <a:t>availability</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of</a:t>
            </a:r>
            <a:r>
              <a:rPr lang="en-US" sz="2400" kern="1200" spc="-75" dirty="0">
                <a:solidFill>
                  <a:schemeClr val="tx1"/>
                </a:solidFill>
                <a:latin typeface="+mn-lt"/>
                <a:ea typeface="+mn-ea"/>
                <a:cs typeface="+mn-cs"/>
              </a:rPr>
              <a:t> </a:t>
            </a:r>
            <a:r>
              <a:rPr lang="en-US" sz="2400" kern="1200" spc="-10" dirty="0">
                <a:solidFill>
                  <a:schemeClr val="tx1"/>
                </a:solidFill>
                <a:latin typeface="+mn-lt"/>
                <a:ea typeface="+mn-ea"/>
                <a:cs typeface="+mn-cs"/>
              </a:rPr>
              <a:t>resources.</a:t>
            </a:r>
            <a:endParaRPr lang="en-US" sz="2400" kern="1200" dirty="0">
              <a:solidFill>
                <a:schemeClr val="tx1"/>
              </a:solidFill>
              <a:latin typeface="+mn-lt"/>
              <a:ea typeface="+mn-ea"/>
              <a:cs typeface="+mn-cs"/>
            </a:endParaRPr>
          </a:p>
          <a:p>
            <a:pPr marL="697230" lvl="1" indent="-228600" algn="l" rtl="0">
              <a:lnSpc>
                <a:spcPct val="90000"/>
              </a:lnSpc>
              <a:spcBef>
                <a:spcPts val="165"/>
              </a:spcBef>
              <a:buFont typeface="Arial" panose="020B0604020202020204" pitchFamily="34" charset="0"/>
              <a:buChar char="•"/>
              <a:tabLst>
                <a:tab pos="697230" algn="l"/>
              </a:tabLst>
            </a:pPr>
            <a:r>
              <a:rPr lang="en-US" sz="2400" kern="1200" dirty="0">
                <a:solidFill>
                  <a:schemeClr val="tx1"/>
                </a:solidFill>
                <a:latin typeface="+mn-lt"/>
                <a:ea typeface="+mn-ea"/>
                <a:cs typeface="+mn-cs"/>
              </a:rPr>
              <a:t>Allows</a:t>
            </a:r>
            <a:r>
              <a:rPr lang="en-US" sz="2400" kern="1200" spc="-85" dirty="0">
                <a:solidFill>
                  <a:schemeClr val="tx1"/>
                </a:solidFill>
                <a:latin typeface="+mn-lt"/>
                <a:ea typeface="+mn-ea"/>
                <a:cs typeface="+mn-cs"/>
              </a:rPr>
              <a:t> </a:t>
            </a:r>
            <a:r>
              <a:rPr lang="en-US" sz="2400" kern="1200" dirty="0">
                <a:solidFill>
                  <a:schemeClr val="tx1"/>
                </a:solidFill>
                <a:latin typeface="+mn-lt"/>
                <a:ea typeface="+mn-ea"/>
                <a:cs typeface="+mn-cs"/>
              </a:rPr>
              <a:t>to</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store</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copies</a:t>
            </a:r>
            <a:r>
              <a:rPr lang="en-US" sz="2400" kern="1200" spc="-85" dirty="0">
                <a:solidFill>
                  <a:schemeClr val="tx1"/>
                </a:solidFill>
                <a:latin typeface="+mn-lt"/>
                <a:ea typeface="+mn-ea"/>
                <a:cs typeface="+mn-cs"/>
              </a:rPr>
              <a:t> </a:t>
            </a:r>
            <a:r>
              <a:rPr lang="en-US" sz="2400" kern="1200" dirty="0">
                <a:solidFill>
                  <a:schemeClr val="tx1"/>
                </a:solidFill>
                <a:latin typeface="+mn-lt"/>
                <a:ea typeface="+mn-ea"/>
                <a:cs typeface="+mn-cs"/>
              </a:rPr>
              <a:t>of</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particular</a:t>
            </a:r>
            <a:r>
              <a:rPr lang="en-US" sz="2400" kern="1200" spc="-65" dirty="0">
                <a:solidFill>
                  <a:schemeClr val="tx1"/>
                </a:solidFill>
                <a:latin typeface="+mn-lt"/>
                <a:ea typeface="+mn-ea"/>
                <a:cs typeface="+mn-cs"/>
              </a:rPr>
              <a:t> </a:t>
            </a:r>
            <a:r>
              <a:rPr lang="en-US" sz="2400" kern="1200" dirty="0">
                <a:solidFill>
                  <a:schemeClr val="tx1"/>
                </a:solidFill>
                <a:latin typeface="+mn-lt"/>
                <a:ea typeface="+mn-ea"/>
                <a:cs typeface="+mn-cs"/>
              </a:rPr>
              <a:t>data</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in</a:t>
            </a:r>
            <a:r>
              <a:rPr lang="en-US" sz="2400" kern="1200" spc="-85" dirty="0">
                <a:solidFill>
                  <a:schemeClr val="tx1"/>
                </a:solidFill>
                <a:latin typeface="+mn-lt"/>
                <a:ea typeface="+mn-ea"/>
                <a:cs typeface="+mn-cs"/>
              </a:rPr>
              <a:t> </a:t>
            </a:r>
            <a:r>
              <a:rPr lang="en-US" sz="2400" kern="1200" spc="-10" dirty="0">
                <a:solidFill>
                  <a:schemeClr val="tx1"/>
                </a:solidFill>
                <a:latin typeface="+mn-lt"/>
                <a:ea typeface="+mn-ea"/>
                <a:cs typeface="+mn-cs"/>
              </a:rPr>
              <a:t>different</a:t>
            </a:r>
            <a:r>
              <a:rPr lang="en-US" sz="2400" kern="1200" spc="-80" dirty="0">
                <a:solidFill>
                  <a:schemeClr val="tx1"/>
                </a:solidFill>
                <a:latin typeface="+mn-lt"/>
                <a:ea typeface="+mn-ea"/>
                <a:cs typeface="+mn-cs"/>
              </a:rPr>
              <a:t> </a:t>
            </a:r>
            <a:r>
              <a:rPr lang="en-US" sz="2400" kern="1200" spc="-10" dirty="0">
                <a:solidFill>
                  <a:schemeClr val="tx1"/>
                </a:solidFill>
                <a:latin typeface="+mn-lt"/>
                <a:ea typeface="+mn-ea"/>
                <a:cs typeface="+mn-cs"/>
              </a:rPr>
              <a:t>locations.</a:t>
            </a:r>
            <a:endParaRPr lang="en-US" sz="2400" kern="1200" dirty="0">
              <a:solidFill>
                <a:schemeClr val="tx1"/>
              </a:solidFill>
              <a:latin typeface="+mn-lt"/>
              <a:ea typeface="+mn-ea"/>
              <a:cs typeface="+mn-cs"/>
            </a:endParaRPr>
          </a:p>
          <a:p>
            <a:pPr marL="697230" lvl="1" indent="-228600" algn="l" rtl="0">
              <a:lnSpc>
                <a:spcPct val="90000"/>
              </a:lnSpc>
              <a:spcBef>
                <a:spcPts val="175"/>
              </a:spcBef>
              <a:buFont typeface="Arial" panose="020B0604020202020204" pitchFamily="34" charset="0"/>
              <a:buChar char="•"/>
              <a:tabLst>
                <a:tab pos="697230" algn="l"/>
              </a:tabLst>
            </a:pPr>
            <a:r>
              <a:rPr lang="en-US" sz="2400" kern="1200" dirty="0">
                <a:solidFill>
                  <a:schemeClr val="tx1"/>
                </a:solidFill>
                <a:latin typeface="+mn-lt"/>
                <a:ea typeface="+mn-ea"/>
                <a:cs typeface="+mn-cs"/>
              </a:rPr>
              <a:t>The</a:t>
            </a:r>
            <a:r>
              <a:rPr lang="en-US" sz="2400" kern="1200" spc="-65" dirty="0">
                <a:solidFill>
                  <a:schemeClr val="tx1"/>
                </a:solidFill>
                <a:latin typeface="+mn-lt"/>
                <a:ea typeface="+mn-ea"/>
                <a:cs typeface="+mn-cs"/>
              </a:rPr>
              <a:t> </a:t>
            </a:r>
            <a:r>
              <a:rPr lang="en-US" sz="2400" kern="1200" dirty="0">
                <a:solidFill>
                  <a:schemeClr val="tx1"/>
                </a:solidFill>
                <a:latin typeface="+mn-lt"/>
                <a:ea typeface="+mn-ea"/>
                <a:cs typeface="+mn-cs"/>
              </a:rPr>
              <a:t>computing</a:t>
            </a:r>
            <a:r>
              <a:rPr lang="en-US" sz="2400" kern="1200" spc="-30" dirty="0">
                <a:solidFill>
                  <a:schemeClr val="tx1"/>
                </a:solidFill>
                <a:latin typeface="+mn-lt"/>
                <a:ea typeface="+mn-ea"/>
                <a:cs typeface="+mn-cs"/>
              </a:rPr>
              <a:t> </a:t>
            </a:r>
            <a:r>
              <a:rPr lang="en-US" sz="2400" kern="1200" spc="-10" dirty="0">
                <a:solidFill>
                  <a:schemeClr val="tx1"/>
                </a:solidFill>
                <a:latin typeface="+mn-lt"/>
                <a:ea typeface="+mn-ea"/>
                <a:cs typeface="+mn-cs"/>
              </a:rPr>
              <a:t>resources</a:t>
            </a:r>
            <a:r>
              <a:rPr lang="en-US" sz="2400" kern="1200" spc="-40" dirty="0">
                <a:solidFill>
                  <a:schemeClr val="tx1"/>
                </a:solidFill>
                <a:latin typeface="+mn-lt"/>
                <a:ea typeface="+mn-ea"/>
                <a:cs typeface="+mn-cs"/>
              </a:rPr>
              <a:t> </a:t>
            </a:r>
            <a:r>
              <a:rPr lang="en-US" sz="2400" kern="1200" dirty="0">
                <a:solidFill>
                  <a:schemeClr val="tx1"/>
                </a:solidFill>
                <a:latin typeface="+mn-lt"/>
                <a:ea typeface="+mn-ea"/>
                <a:cs typeface="+mn-cs"/>
              </a:rPr>
              <a:t>can</a:t>
            </a:r>
            <a:r>
              <a:rPr lang="en-US" sz="2400" kern="1200" spc="-65" dirty="0">
                <a:solidFill>
                  <a:schemeClr val="tx1"/>
                </a:solidFill>
                <a:latin typeface="+mn-lt"/>
                <a:ea typeface="+mn-ea"/>
                <a:cs typeface="+mn-cs"/>
              </a:rPr>
              <a:t> </a:t>
            </a:r>
            <a:r>
              <a:rPr lang="en-US" sz="2400" kern="1200" dirty="0">
                <a:solidFill>
                  <a:schemeClr val="tx1"/>
                </a:solidFill>
                <a:latin typeface="+mn-lt"/>
                <a:ea typeface="+mn-ea"/>
                <a:cs typeface="+mn-cs"/>
              </a:rPr>
              <a:t>be</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easily</a:t>
            </a:r>
            <a:r>
              <a:rPr lang="en-US" sz="2400" kern="1200" spc="-70" dirty="0">
                <a:solidFill>
                  <a:schemeClr val="tx1"/>
                </a:solidFill>
                <a:latin typeface="+mn-lt"/>
                <a:ea typeface="+mn-ea"/>
                <a:cs typeface="+mn-cs"/>
              </a:rPr>
              <a:t> </a:t>
            </a:r>
            <a:r>
              <a:rPr lang="en-US" sz="2400" kern="1200" dirty="0">
                <a:solidFill>
                  <a:schemeClr val="tx1"/>
                </a:solidFill>
                <a:latin typeface="+mn-lt"/>
                <a:ea typeface="+mn-ea"/>
                <a:cs typeface="+mn-cs"/>
              </a:rPr>
              <a:t>scaled</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up</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and</a:t>
            </a:r>
            <a:r>
              <a:rPr lang="en-US" sz="2400" kern="1200" spc="-40" dirty="0">
                <a:solidFill>
                  <a:schemeClr val="tx1"/>
                </a:solidFill>
                <a:latin typeface="+mn-lt"/>
                <a:ea typeface="+mn-ea"/>
                <a:cs typeface="+mn-cs"/>
              </a:rPr>
              <a:t> </a:t>
            </a:r>
            <a:r>
              <a:rPr lang="en-US" sz="2400" kern="1200" spc="-10" dirty="0">
                <a:solidFill>
                  <a:schemeClr val="tx1"/>
                </a:solidFill>
                <a:latin typeface="+mn-lt"/>
                <a:ea typeface="+mn-ea"/>
                <a:cs typeface="+mn-cs"/>
              </a:rPr>
              <a:t>down.</a:t>
            </a:r>
            <a:endParaRPr lang="en-US" sz="2400" kern="1200" dirty="0">
              <a:solidFill>
                <a:schemeClr val="tx1"/>
              </a:solidFill>
              <a:latin typeface="+mn-lt"/>
              <a:ea typeface="+mn-ea"/>
              <a:cs typeface="+mn-cs"/>
            </a:endParaRP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object 5"/>
          <p:cNvSpPr txBox="1">
            <a:spLocks noGrp="1"/>
          </p:cNvSpPr>
          <p:nvPr>
            <p:ph type="sldNum" sz="quarter" idx="7"/>
          </p:nvPr>
        </p:nvSpPr>
        <p:spPr>
          <a:xfrm>
            <a:off x="9780104" y="6356350"/>
            <a:ext cx="1573696"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22</a:t>
            </a:fld>
            <a:endParaRPr lang="en-US" kern="1200" spc="-25">
              <a:solidFill>
                <a:schemeClr val="tx1">
                  <a:tint val="75000"/>
                </a:schemeClr>
              </a:solidFill>
              <a:latin typeface="+mn-lt"/>
              <a:ea typeface="+mn-ea"/>
              <a:cs typeface="+mn-cs"/>
            </a:endParaRPr>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365125"/>
            <a:ext cx="5558489" cy="1325563"/>
          </a:xfrm>
          <a:prstGeom prst="rect">
            <a:avLst/>
          </a:prstGeom>
        </p:spPr>
        <p:txBody>
          <a:bodyPr vert="horz" lIns="91440" tIns="45720" rIns="91440" bIns="45720" rtlCol="0" anchor="ctr">
            <a:normAutofit/>
          </a:bodyPr>
          <a:lstStyle/>
          <a:p>
            <a:pPr marL="12700" algn="l" rtl="0">
              <a:lnSpc>
                <a:spcPct val="90000"/>
              </a:lnSpc>
              <a:spcBef>
                <a:spcPct val="0"/>
              </a:spcBef>
            </a:pPr>
            <a:r>
              <a:rPr lang="en-US" kern="1200" spc="-10">
                <a:solidFill>
                  <a:schemeClr val="tx1"/>
                </a:solidFill>
                <a:latin typeface="+mj-lt"/>
                <a:ea typeface="+mj-ea"/>
                <a:cs typeface="+mj-cs"/>
              </a:rPr>
              <a:t>Benefits</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object 3"/>
          <p:cNvSpPr txBox="1"/>
          <p:nvPr/>
        </p:nvSpPr>
        <p:spPr>
          <a:xfrm>
            <a:off x="467362" y="1690688"/>
            <a:ext cx="5929328" cy="4802187"/>
          </a:xfrm>
          <a:prstGeom prst="rect">
            <a:avLst/>
          </a:prstGeom>
        </p:spPr>
        <p:txBody>
          <a:bodyPr vert="horz" lIns="91440" tIns="45720" rIns="91440" bIns="45720" rtlCol="0">
            <a:normAutofit lnSpcReduction="10000"/>
          </a:bodyPr>
          <a:lstStyle/>
          <a:p>
            <a:pPr marL="241300" marR="5080" indent="-228600" algn="l" rtl="0">
              <a:lnSpc>
                <a:spcPct val="90000"/>
              </a:lnSpc>
              <a:spcBef>
                <a:spcPts val="490"/>
              </a:spcBef>
              <a:buFont typeface="Arial" panose="020B0604020202020204" pitchFamily="34" charset="0"/>
              <a:buChar char="•"/>
              <a:tabLst>
                <a:tab pos="241300" algn="l"/>
              </a:tabLst>
            </a:pPr>
            <a:r>
              <a:rPr lang="en-US" sz="2800" b="1" kern="1200" dirty="0">
                <a:solidFill>
                  <a:schemeClr val="tx1"/>
                </a:solidFill>
                <a:latin typeface="+mn-lt"/>
                <a:ea typeface="+mn-ea"/>
                <a:cs typeface="+mn-cs"/>
              </a:rPr>
              <a:t>IaaS</a:t>
            </a:r>
            <a:r>
              <a:rPr lang="en-US" sz="2800" b="1" kern="1200" spc="-75" dirty="0">
                <a:solidFill>
                  <a:schemeClr val="tx1"/>
                </a:solidFill>
                <a:latin typeface="+mn-lt"/>
                <a:ea typeface="+mn-ea"/>
                <a:cs typeface="+mn-cs"/>
              </a:rPr>
              <a:t> </a:t>
            </a:r>
            <a:r>
              <a:rPr lang="en-US" sz="2800" kern="1200" dirty="0">
                <a:solidFill>
                  <a:schemeClr val="tx1"/>
                </a:solidFill>
                <a:latin typeface="+mn-lt"/>
                <a:ea typeface="+mn-ea"/>
                <a:cs typeface="+mn-cs"/>
              </a:rPr>
              <a:t>allows</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the</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cloud</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provider</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to</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freely</a:t>
            </a:r>
            <a:r>
              <a:rPr lang="en-US" sz="2800" kern="1200" spc="-75" dirty="0">
                <a:solidFill>
                  <a:schemeClr val="tx1"/>
                </a:solidFill>
                <a:latin typeface="+mn-lt"/>
                <a:ea typeface="+mn-ea"/>
                <a:cs typeface="+mn-cs"/>
              </a:rPr>
              <a:t> </a:t>
            </a:r>
            <a:r>
              <a:rPr lang="en-US" sz="2800" kern="1200" dirty="0">
                <a:solidFill>
                  <a:schemeClr val="tx1"/>
                </a:solidFill>
                <a:latin typeface="+mn-lt"/>
                <a:ea typeface="+mn-ea"/>
                <a:cs typeface="+mn-cs"/>
              </a:rPr>
              <a:t>locate</a:t>
            </a:r>
            <a:r>
              <a:rPr lang="en-US" sz="2800" kern="1200" spc="-50" dirty="0">
                <a:solidFill>
                  <a:schemeClr val="tx1"/>
                </a:solidFill>
                <a:latin typeface="+mn-lt"/>
                <a:ea typeface="+mn-ea"/>
                <a:cs typeface="+mn-cs"/>
              </a:rPr>
              <a:t> </a:t>
            </a:r>
            <a:r>
              <a:rPr lang="en-US" sz="2800" kern="1200" spc="-25" dirty="0">
                <a:solidFill>
                  <a:schemeClr val="tx1"/>
                </a:solidFill>
                <a:latin typeface="+mn-lt"/>
                <a:ea typeface="+mn-ea"/>
                <a:cs typeface="+mn-cs"/>
              </a:rPr>
              <a:t>the </a:t>
            </a:r>
            <a:r>
              <a:rPr lang="en-US" sz="2800" kern="1200" spc="-10" dirty="0">
                <a:solidFill>
                  <a:schemeClr val="tx1"/>
                </a:solidFill>
                <a:latin typeface="+mn-lt"/>
                <a:ea typeface="+mn-ea"/>
                <a:cs typeface="+mn-cs"/>
              </a:rPr>
              <a:t>infrastructure</a:t>
            </a:r>
            <a:r>
              <a:rPr lang="en-US" sz="2800" kern="1200" spc="-40" dirty="0">
                <a:solidFill>
                  <a:schemeClr val="tx1"/>
                </a:solidFill>
                <a:latin typeface="+mn-lt"/>
                <a:ea typeface="+mn-ea"/>
                <a:cs typeface="+mn-cs"/>
              </a:rPr>
              <a:t> </a:t>
            </a:r>
            <a:r>
              <a:rPr lang="en-US" sz="2800" kern="1200" dirty="0">
                <a:solidFill>
                  <a:schemeClr val="tx1"/>
                </a:solidFill>
                <a:latin typeface="+mn-lt"/>
                <a:ea typeface="+mn-ea"/>
                <a:cs typeface="+mn-cs"/>
              </a:rPr>
              <a:t>over</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the</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Internet</a:t>
            </a:r>
            <a:r>
              <a:rPr lang="en-US" sz="2800" kern="1200" spc="-55" dirty="0">
                <a:solidFill>
                  <a:schemeClr val="tx1"/>
                </a:solidFill>
                <a:latin typeface="+mn-lt"/>
                <a:ea typeface="+mn-ea"/>
                <a:cs typeface="+mn-cs"/>
              </a:rPr>
              <a:t> </a:t>
            </a:r>
            <a:r>
              <a:rPr lang="en-US" sz="2800" kern="1200" dirty="0">
                <a:solidFill>
                  <a:schemeClr val="tx1"/>
                </a:solidFill>
                <a:latin typeface="+mn-lt"/>
                <a:ea typeface="+mn-ea"/>
                <a:cs typeface="+mn-cs"/>
              </a:rPr>
              <a:t>in</a:t>
            </a:r>
            <a:r>
              <a:rPr lang="en-US" sz="2800" kern="1200" spc="-55" dirty="0">
                <a:solidFill>
                  <a:schemeClr val="tx1"/>
                </a:solidFill>
                <a:latin typeface="+mn-lt"/>
                <a:ea typeface="+mn-ea"/>
                <a:cs typeface="+mn-cs"/>
              </a:rPr>
              <a:t> </a:t>
            </a:r>
            <a:r>
              <a:rPr lang="en-US" sz="2800" kern="1200" dirty="0">
                <a:solidFill>
                  <a:schemeClr val="tx1"/>
                </a:solidFill>
                <a:latin typeface="+mn-lt"/>
                <a:ea typeface="+mn-ea"/>
                <a:cs typeface="+mn-cs"/>
              </a:rPr>
              <a:t>a</a:t>
            </a:r>
            <a:r>
              <a:rPr lang="en-US" sz="2800" kern="1200" spc="-40" dirty="0">
                <a:solidFill>
                  <a:schemeClr val="tx1"/>
                </a:solidFill>
                <a:latin typeface="+mn-lt"/>
                <a:ea typeface="+mn-ea"/>
                <a:cs typeface="+mn-cs"/>
              </a:rPr>
              <a:t> cost-</a:t>
            </a:r>
            <a:r>
              <a:rPr lang="en-US" sz="2800" kern="1200" spc="-10" dirty="0">
                <a:solidFill>
                  <a:schemeClr val="tx1"/>
                </a:solidFill>
                <a:latin typeface="+mn-lt"/>
                <a:ea typeface="+mn-ea"/>
                <a:cs typeface="+mn-cs"/>
              </a:rPr>
              <a:t>effective</a:t>
            </a:r>
            <a:r>
              <a:rPr lang="en-US" sz="2800" kern="1200" spc="-70" dirty="0">
                <a:solidFill>
                  <a:schemeClr val="tx1"/>
                </a:solidFill>
                <a:latin typeface="+mn-lt"/>
                <a:ea typeface="+mn-ea"/>
                <a:cs typeface="+mn-cs"/>
              </a:rPr>
              <a:t> </a:t>
            </a:r>
            <a:r>
              <a:rPr lang="en-US" sz="2800" kern="1200" spc="-20" dirty="0">
                <a:solidFill>
                  <a:schemeClr val="tx1"/>
                </a:solidFill>
                <a:latin typeface="+mn-lt"/>
                <a:ea typeface="+mn-ea"/>
                <a:cs typeface="+mn-cs"/>
              </a:rPr>
              <a:t>manner. </a:t>
            </a:r>
            <a:r>
              <a:rPr lang="en-US" sz="2800" kern="1200" dirty="0">
                <a:solidFill>
                  <a:schemeClr val="tx1"/>
                </a:solidFill>
                <a:latin typeface="+mn-lt"/>
                <a:ea typeface="+mn-ea"/>
                <a:cs typeface="+mn-cs"/>
              </a:rPr>
              <a:t>Some</a:t>
            </a:r>
            <a:r>
              <a:rPr lang="en-US" sz="2800" kern="1200" spc="-55" dirty="0">
                <a:solidFill>
                  <a:schemeClr val="tx1"/>
                </a:solidFill>
                <a:latin typeface="+mn-lt"/>
                <a:ea typeface="+mn-ea"/>
                <a:cs typeface="+mn-cs"/>
              </a:rPr>
              <a:t> </a:t>
            </a:r>
            <a:r>
              <a:rPr lang="en-US" sz="2800" kern="1200" dirty="0">
                <a:solidFill>
                  <a:schemeClr val="tx1"/>
                </a:solidFill>
                <a:latin typeface="+mn-lt"/>
                <a:ea typeface="+mn-ea"/>
                <a:cs typeface="+mn-cs"/>
              </a:rPr>
              <a:t>of</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the</a:t>
            </a:r>
            <a:r>
              <a:rPr lang="en-US" sz="2800" kern="1200" spc="-40" dirty="0">
                <a:solidFill>
                  <a:schemeClr val="tx1"/>
                </a:solidFill>
                <a:latin typeface="+mn-lt"/>
                <a:ea typeface="+mn-ea"/>
                <a:cs typeface="+mn-cs"/>
              </a:rPr>
              <a:t> </a:t>
            </a:r>
            <a:r>
              <a:rPr lang="en-US" sz="2800" kern="1200" dirty="0">
                <a:solidFill>
                  <a:schemeClr val="tx1"/>
                </a:solidFill>
                <a:latin typeface="+mn-lt"/>
                <a:ea typeface="+mn-ea"/>
                <a:cs typeface="+mn-cs"/>
              </a:rPr>
              <a:t>key</a:t>
            </a:r>
            <a:r>
              <a:rPr lang="en-US" sz="2800" kern="1200" spc="-50" dirty="0">
                <a:solidFill>
                  <a:schemeClr val="tx1"/>
                </a:solidFill>
                <a:latin typeface="+mn-lt"/>
                <a:ea typeface="+mn-ea"/>
                <a:cs typeface="+mn-cs"/>
              </a:rPr>
              <a:t> </a:t>
            </a:r>
            <a:r>
              <a:rPr lang="en-US" sz="2800" kern="1200" dirty="0">
                <a:solidFill>
                  <a:schemeClr val="tx1"/>
                </a:solidFill>
                <a:latin typeface="+mn-lt"/>
                <a:ea typeface="+mn-ea"/>
                <a:cs typeface="+mn-cs"/>
              </a:rPr>
              <a:t>benefits</a:t>
            </a:r>
            <a:r>
              <a:rPr lang="en-US" sz="2800" kern="1200" spc="-55" dirty="0">
                <a:solidFill>
                  <a:schemeClr val="tx1"/>
                </a:solidFill>
                <a:latin typeface="+mn-lt"/>
                <a:ea typeface="+mn-ea"/>
                <a:cs typeface="+mn-cs"/>
              </a:rPr>
              <a:t> </a:t>
            </a:r>
            <a:r>
              <a:rPr lang="en-US" sz="2800" kern="1200" dirty="0">
                <a:solidFill>
                  <a:schemeClr val="tx1"/>
                </a:solidFill>
                <a:latin typeface="+mn-lt"/>
                <a:ea typeface="+mn-ea"/>
                <a:cs typeface="+mn-cs"/>
              </a:rPr>
              <a:t>of</a:t>
            </a:r>
            <a:r>
              <a:rPr lang="en-US" sz="2800" kern="1200" spc="-45" dirty="0">
                <a:solidFill>
                  <a:schemeClr val="tx1"/>
                </a:solidFill>
                <a:latin typeface="+mn-lt"/>
                <a:ea typeface="+mn-ea"/>
                <a:cs typeface="+mn-cs"/>
              </a:rPr>
              <a:t> </a:t>
            </a:r>
            <a:r>
              <a:rPr lang="en-US" sz="2800" kern="1200" dirty="0">
                <a:solidFill>
                  <a:schemeClr val="tx1"/>
                </a:solidFill>
                <a:latin typeface="+mn-lt"/>
                <a:ea typeface="+mn-ea"/>
                <a:cs typeface="+mn-cs"/>
              </a:rPr>
              <a:t>IaaS</a:t>
            </a:r>
            <a:r>
              <a:rPr lang="en-US" sz="2800" kern="1200" spc="-40" dirty="0">
                <a:solidFill>
                  <a:schemeClr val="tx1"/>
                </a:solidFill>
                <a:latin typeface="+mn-lt"/>
                <a:ea typeface="+mn-ea"/>
                <a:cs typeface="+mn-cs"/>
              </a:rPr>
              <a:t> </a:t>
            </a:r>
            <a:r>
              <a:rPr lang="en-US" sz="2800" kern="1200" dirty="0">
                <a:solidFill>
                  <a:schemeClr val="tx1"/>
                </a:solidFill>
                <a:latin typeface="+mn-lt"/>
                <a:ea typeface="+mn-ea"/>
                <a:cs typeface="+mn-cs"/>
              </a:rPr>
              <a:t>are</a:t>
            </a:r>
            <a:r>
              <a:rPr lang="en-US" sz="2800" kern="1200" spc="-60" dirty="0">
                <a:solidFill>
                  <a:schemeClr val="tx1"/>
                </a:solidFill>
                <a:latin typeface="+mn-lt"/>
                <a:ea typeface="+mn-ea"/>
                <a:cs typeface="+mn-cs"/>
              </a:rPr>
              <a:t> </a:t>
            </a:r>
            <a:r>
              <a:rPr lang="en-US" sz="2800" kern="1200" dirty="0">
                <a:solidFill>
                  <a:schemeClr val="tx1"/>
                </a:solidFill>
                <a:latin typeface="+mn-lt"/>
                <a:ea typeface="+mn-ea"/>
                <a:cs typeface="+mn-cs"/>
              </a:rPr>
              <a:t>listed</a:t>
            </a:r>
            <a:r>
              <a:rPr lang="en-US" sz="2800" kern="1200" spc="-30" dirty="0">
                <a:solidFill>
                  <a:schemeClr val="tx1"/>
                </a:solidFill>
                <a:latin typeface="+mn-lt"/>
                <a:ea typeface="+mn-ea"/>
                <a:cs typeface="+mn-cs"/>
              </a:rPr>
              <a:t> </a:t>
            </a:r>
            <a:r>
              <a:rPr lang="en-US" sz="2800" kern="1200" spc="-10" dirty="0">
                <a:solidFill>
                  <a:schemeClr val="tx1"/>
                </a:solidFill>
                <a:latin typeface="+mn-lt"/>
                <a:ea typeface="+mn-ea"/>
                <a:cs typeface="+mn-cs"/>
              </a:rPr>
              <a:t>below:</a:t>
            </a:r>
            <a:endParaRPr lang="en-US" sz="2800" kern="1200" dirty="0">
              <a:solidFill>
                <a:schemeClr val="tx1"/>
              </a:solidFill>
              <a:latin typeface="+mn-lt"/>
              <a:ea typeface="+mn-ea"/>
              <a:cs typeface="+mn-cs"/>
            </a:endParaRPr>
          </a:p>
          <a:p>
            <a:pPr marL="697230" marR="41275" lvl="1" indent="-228600" algn="l" rtl="0">
              <a:lnSpc>
                <a:spcPct val="90000"/>
              </a:lnSpc>
              <a:spcBef>
                <a:spcPts val="560"/>
              </a:spcBef>
              <a:buFont typeface="Arial" panose="020B0604020202020204" pitchFamily="34" charset="0"/>
              <a:buChar char="•"/>
              <a:tabLst>
                <a:tab pos="698500" algn="l"/>
              </a:tabLst>
            </a:pPr>
            <a:r>
              <a:rPr lang="en-US" sz="2800" kern="1200" dirty="0">
                <a:solidFill>
                  <a:schemeClr val="tx1"/>
                </a:solidFill>
                <a:latin typeface="+mn-lt"/>
                <a:ea typeface="+mn-ea"/>
                <a:cs typeface="+mn-cs"/>
              </a:rPr>
              <a:t>Full</a:t>
            </a:r>
            <a:r>
              <a:rPr lang="en-US" sz="2800" kern="1200" spc="-75" dirty="0">
                <a:solidFill>
                  <a:schemeClr val="tx1"/>
                </a:solidFill>
                <a:latin typeface="+mn-lt"/>
                <a:ea typeface="+mn-ea"/>
                <a:cs typeface="+mn-cs"/>
              </a:rPr>
              <a:t> </a:t>
            </a:r>
            <a:r>
              <a:rPr lang="en-US" sz="2800" kern="1200" dirty="0">
                <a:solidFill>
                  <a:schemeClr val="tx1"/>
                </a:solidFill>
                <a:latin typeface="+mn-lt"/>
                <a:ea typeface="+mn-ea"/>
                <a:cs typeface="+mn-cs"/>
              </a:rPr>
              <a:t>Control</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of</a:t>
            </a:r>
            <a:r>
              <a:rPr lang="en-US" sz="2800" kern="1200" spc="-90" dirty="0">
                <a:solidFill>
                  <a:schemeClr val="tx1"/>
                </a:solidFill>
                <a:latin typeface="+mn-lt"/>
                <a:ea typeface="+mn-ea"/>
                <a:cs typeface="+mn-cs"/>
              </a:rPr>
              <a:t> </a:t>
            </a:r>
            <a:r>
              <a:rPr lang="en-US" sz="2800" kern="1200" dirty="0">
                <a:solidFill>
                  <a:schemeClr val="tx1"/>
                </a:solidFill>
                <a:latin typeface="+mn-lt"/>
                <a:ea typeface="+mn-ea"/>
                <a:cs typeface="+mn-cs"/>
              </a:rPr>
              <a:t>the</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computing</a:t>
            </a:r>
            <a:r>
              <a:rPr lang="en-US" sz="2800" kern="1200" spc="-65" dirty="0">
                <a:solidFill>
                  <a:schemeClr val="tx1"/>
                </a:solidFill>
                <a:latin typeface="+mn-lt"/>
                <a:ea typeface="+mn-ea"/>
                <a:cs typeface="+mn-cs"/>
              </a:rPr>
              <a:t> </a:t>
            </a:r>
            <a:r>
              <a:rPr lang="en-US" sz="2800" kern="1200" spc="-10" dirty="0">
                <a:solidFill>
                  <a:schemeClr val="tx1"/>
                </a:solidFill>
                <a:latin typeface="+mn-lt"/>
                <a:ea typeface="+mn-ea"/>
                <a:cs typeface="+mn-cs"/>
              </a:rPr>
              <a:t>resources</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through</a:t>
            </a:r>
            <a:r>
              <a:rPr lang="en-US" sz="2800" kern="1200" spc="-60" dirty="0">
                <a:solidFill>
                  <a:schemeClr val="tx1"/>
                </a:solidFill>
                <a:latin typeface="+mn-lt"/>
                <a:ea typeface="+mn-ea"/>
                <a:cs typeface="+mn-cs"/>
              </a:rPr>
              <a:t> </a:t>
            </a:r>
            <a:r>
              <a:rPr lang="en-US" sz="2800" kern="1200" spc="-10" dirty="0">
                <a:solidFill>
                  <a:schemeClr val="tx1"/>
                </a:solidFill>
                <a:latin typeface="+mn-lt"/>
                <a:ea typeface="+mn-ea"/>
                <a:cs typeface="+mn-cs"/>
              </a:rPr>
              <a:t>Administrative 	</a:t>
            </a:r>
            <a:r>
              <a:rPr lang="en-US" sz="2800" kern="1200" dirty="0">
                <a:solidFill>
                  <a:schemeClr val="tx1"/>
                </a:solidFill>
                <a:latin typeface="+mn-lt"/>
                <a:ea typeface="+mn-ea"/>
                <a:cs typeface="+mn-cs"/>
              </a:rPr>
              <a:t>Access</a:t>
            </a:r>
            <a:r>
              <a:rPr lang="en-US" sz="2800" kern="1200" spc="-65" dirty="0">
                <a:solidFill>
                  <a:schemeClr val="tx1"/>
                </a:solidFill>
                <a:latin typeface="+mn-lt"/>
                <a:ea typeface="+mn-ea"/>
                <a:cs typeface="+mn-cs"/>
              </a:rPr>
              <a:t> </a:t>
            </a:r>
            <a:r>
              <a:rPr lang="en-US" sz="2800" kern="1200" dirty="0">
                <a:solidFill>
                  <a:schemeClr val="tx1"/>
                </a:solidFill>
                <a:latin typeface="+mn-lt"/>
                <a:ea typeface="+mn-ea"/>
                <a:cs typeface="+mn-cs"/>
              </a:rPr>
              <a:t>to</a:t>
            </a:r>
            <a:r>
              <a:rPr lang="en-US" sz="2800" kern="1200" spc="-70" dirty="0">
                <a:solidFill>
                  <a:schemeClr val="tx1"/>
                </a:solidFill>
                <a:latin typeface="+mn-lt"/>
                <a:ea typeface="+mn-ea"/>
                <a:cs typeface="+mn-cs"/>
              </a:rPr>
              <a:t> </a:t>
            </a:r>
            <a:r>
              <a:rPr lang="en-US" sz="2800" kern="1200" spc="-20" dirty="0">
                <a:solidFill>
                  <a:schemeClr val="tx1"/>
                </a:solidFill>
                <a:latin typeface="+mn-lt"/>
                <a:ea typeface="+mn-ea"/>
                <a:cs typeface="+mn-cs"/>
              </a:rPr>
              <a:t>VMs.</a:t>
            </a:r>
            <a:endParaRPr lang="en-US" sz="2800" kern="1200" dirty="0">
              <a:solidFill>
                <a:schemeClr val="tx1"/>
              </a:solidFill>
              <a:latin typeface="+mn-lt"/>
              <a:ea typeface="+mn-ea"/>
              <a:cs typeface="+mn-cs"/>
            </a:endParaRPr>
          </a:p>
          <a:p>
            <a:pPr marL="697230" lvl="1" indent="-228600" algn="l" rtl="0">
              <a:lnSpc>
                <a:spcPct val="90000"/>
              </a:lnSpc>
              <a:spcBef>
                <a:spcPts val="114"/>
              </a:spcBef>
              <a:buFont typeface="Arial" panose="020B0604020202020204" pitchFamily="34" charset="0"/>
              <a:buChar char="•"/>
              <a:tabLst>
                <a:tab pos="697230" algn="l"/>
              </a:tabLst>
            </a:pPr>
            <a:r>
              <a:rPr lang="en-US" sz="2800" kern="1200" dirty="0">
                <a:solidFill>
                  <a:schemeClr val="tx1"/>
                </a:solidFill>
                <a:latin typeface="+mn-lt"/>
                <a:ea typeface="+mn-ea"/>
                <a:cs typeface="+mn-cs"/>
              </a:rPr>
              <a:t>Flexible</a:t>
            </a:r>
            <a:r>
              <a:rPr lang="en-US" sz="2800" kern="1200" spc="-90" dirty="0">
                <a:solidFill>
                  <a:schemeClr val="tx1"/>
                </a:solidFill>
                <a:latin typeface="+mn-lt"/>
                <a:ea typeface="+mn-ea"/>
                <a:cs typeface="+mn-cs"/>
              </a:rPr>
              <a:t> </a:t>
            </a:r>
            <a:r>
              <a:rPr lang="en-US" sz="2800" kern="1200" dirty="0">
                <a:solidFill>
                  <a:schemeClr val="tx1"/>
                </a:solidFill>
                <a:latin typeface="+mn-lt"/>
                <a:ea typeface="+mn-ea"/>
                <a:cs typeface="+mn-cs"/>
              </a:rPr>
              <a:t>and</a:t>
            </a:r>
            <a:r>
              <a:rPr lang="en-US" sz="2800" kern="1200" spc="-75" dirty="0">
                <a:solidFill>
                  <a:schemeClr val="tx1"/>
                </a:solidFill>
                <a:latin typeface="+mn-lt"/>
                <a:ea typeface="+mn-ea"/>
                <a:cs typeface="+mn-cs"/>
              </a:rPr>
              <a:t> </a:t>
            </a:r>
            <a:r>
              <a:rPr lang="en-US" sz="2800" kern="1200" spc="-10" dirty="0">
                <a:solidFill>
                  <a:schemeClr val="tx1"/>
                </a:solidFill>
                <a:latin typeface="+mn-lt"/>
                <a:ea typeface="+mn-ea"/>
                <a:cs typeface="+mn-cs"/>
              </a:rPr>
              <a:t>Efficient</a:t>
            </a:r>
            <a:r>
              <a:rPr lang="en-US" sz="2800" kern="1200" spc="-105" dirty="0">
                <a:solidFill>
                  <a:schemeClr val="tx1"/>
                </a:solidFill>
                <a:latin typeface="+mn-lt"/>
                <a:ea typeface="+mn-ea"/>
                <a:cs typeface="+mn-cs"/>
              </a:rPr>
              <a:t> </a:t>
            </a:r>
            <a:r>
              <a:rPr lang="en-US" sz="2800" kern="1200" dirty="0">
                <a:solidFill>
                  <a:schemeClr val="tx1"/>
                </a:solidFill>
                <a:latin typeface="+mn-lt"/>
                <a:ea typeface="+mn-ea"/>
                <a:cs typeface="+mn-cs"/>
              </a:rPr>
              <a:t>renting</a:t>
            </a:r>
            <a:r>
              <a:rPr lang="en-US" sz="2800" kern="1200" spc="-70" dirty="0">
                <a:solidFill>
                  <a:schemeClr val="tx1"/>
                </a:solidFill>
                <a:latin typeface="+mn-lt"/>
                <a:ea typeface="+mn-ea"/>
                <a:cs typeface="+mn-cs"/>
              </a:rPr>
              <a:t> </a:t>
            </a:r>
            <a:r>
              <a:rPr lang="en-US" sz="2800" kern="1200" dirty="0">
                <a:solidFill>
                  <a:schemeClr val="tx1"/>
                </a:solidFill>
                <a:latin typeface="+mn-lt"/>
                <a:ea typeface="+mn-ea"/>
                <a:cs typeface="+mn-cs"/>
              </a:rPr>
              <a:t>of</a:t>
            </a:r>
            <a:r>
              <a:rPr lang="en-US" sz="2800" kern="1200" spc="-95" dirty="0">
                <a:solidFill>
                  <a:schemeClr val="tx1"/>
                </a:solidFill>
                <a:latin typeface="+mn-lt"/>
                <a:ea typeface="+mn-ea"/>
                <a:cs typeface="+mn-cs"/>
              </a:rPr>
              <a:t> </a:t>
            </a:r>
            <a:r>
              <a:rPr lang="en-US" sz="2800" kern="1200" dirty="0">
                <a:solidFill>
                  <a:schemeClr val="tx1"/>
                </a:solidFill>
                <a:latin typeface="+mn-lt"/>
                <a:ea typeface="+mn-ea"/>
                <a:cs typeface="+mn-cs"/>
              </a:rPr>
              <a:t>Computer</a:t>
            </a:r>
            <a:r>
              <a:rPr lang="en-US" sz="2800" kern="1200" spc="-75" dirty="0">
                <a:solidFill>
                  <a:schemeClr val="tx1"/>
                </a:solidFill>
                <a:latin typeface="+mn-lt"/>
                <a:ea typeface="+mn-ea"/>
                <a:cs typeface="+mn-cs"/>
              </a:rPr>
              <a:t> </a:t>
            </a:r>
            <a:r>
              <a:rPr lang="en-US" sz="2800" kern="1200" spc="-10" dirty="0">
                <a:solidFill>
                  <a:schemeClr val="tx1"/>
                </a:solidFill>
                <a:latin typeface="+mn-lt"/>
                <a:ea typeface="+mn-ea"/>
                <a:cs typeface="+mn-cs"/>
              </a:rPr>
              <a:t>Hardware.</a:t>
            </a:r>
            <a:endParaRPr lang="en-US" sz="2800" kern="1200" dirty="0">
              <a:solidFill>
                <a:schemeClr val="tx1"/>
              </a:solidFill>
              <a:latin typeface="+mn-lt"/>
              <a:ea typeface="+mn-ea"/>
              <a:cs typeface="+mn-cs"/>
            </a:endParaRPr>
          </a:p>
          <a:p>
            <a:pPr marL="697230" lvl="1" indent="-228600" algn="l" rtl="0">
              <a:lnSpc>
                <a:spcPct val="90000"/>
              </a:lnSpc>
              <a:spcBef>
                <a:spcPts val="160"/>
              </a:spcBef>
              <a:buFont typeface="Arial" panose="020B0604020202020204" pitchFamily="34" charset="0"/>
              <a:buChar char="•"/>
              <a:tabLst>
                <a:tab pos="697230" algn="l"/>
              </a:tabLst>
            </a:pPr>
            <a:r>
              <a:rPr lang="en-US" sz="2800" kern="1200" spc="-25" dirty="0">
                <a:solidFill>
                  <a:schemeClr val="tx1"/>
                </a:solidFill>
                <a:latin typeface="+mn-lt"/>
                <a:ea typeface="+mn-ea"/>
                <a:cs typeface="+mn-cs"/>
              </a:rPr>
              <a:t>Portability,</a:t>
            </a:r>
            <a:r>
              <a:rPr lang="en-US" sz="2800" kern="1200" spc="-50" dirty="0">
                <a:solidFill>
                  <a:schemeClr val="tx1"/>
                </a:solidFill>
                <a:latin typeface="+mn-lt"/>
                <a:ea typeface="+mn-ea"/>
                <a:cs typeface="+mn-cs"/>
              </a:rPr>
              <a:t> </a:t>
            </a:r>
            <a:r>
              <a:rPr lang="en-US" sz="2800" kern="1200" spc="-10" dirty="0">
                <a:solidFill>
                  <a:schemeClr val="tx1"/>
                </a:solidFill>
                <a:latin typeface="+mn-lt"/>
                <a:ea typeface="+mn-ea"/>
                <a:cs typeface="+mn-cs"/>
              </a:rPr>
              <a:t>Interoperability</a:t>
            </a:r>
            <a:r>
              <a:rPr lang="en-US" sz="2800" kern="1200" spc="-80" dirty="0">
                <a:solidFill>
                  <a:schemeClr val="tx1"/>
                </a:solidFill>
                <a:latin typeface="+mn-lt"/>
                <a:ea typeface="+mn-ea"/>
                <a:cs typeface="+mn-cs"/>
              </a:rPr>
              <a:t> </a:t>
            </a:r>
            <a:r>
              <a:rPr lang="en-US" sz="2800" kern="1200" dirty="0">
                <a:solidFill>
                  <a:schemeClr val="tx1"/>
                </a:solidFill>
                <a:latin typeface="+mn-lt"/>
                <a:ea typeface="+mn-ea"/>
                <a:cs typeface="+mn-cs"/>
              </a:rPr>
              <a:t>with</a:t>
            </a:r>
            <a:r>
              <a:rPr lang="en-US" sz="2800" kern="1200" spc="-90" dirty="0">
                <a:solidFill>
                  <a:schemeClr val="tx1"/>
                </a:solidFill>
                <a:latin typeface="+mn-lt"/>
                <a:ea typeface="+mn-ea"/>
                <a:cs typeface="+mn-cs"/>
              </a:rPr>
              <a:t> </a:t>
            </a:r>
            <a:r>
              <a:rPr lang="en-US" sz="2800" kern="1200" dirty="0">
                <a:solidFill>
                  <a:schemeClr val="tx1"/>
                </a:solidFill>
                <a:latin typeface="+mn-lt"/>
                <a:ea typeface="+mn-ea"/>
                <a:cs typeface="+mn-cs"/>
              </a:rPr>
              <a:t>Legacy</a:t>
            </a:r>
            <a:r>
              <a:rPr lang="en-US" sz="2800" kern="1200" spc="-105" dirty="0">
                <a:solidFill>
                  <a:schemeClr val="tx1"/>
                </a:solidFill>
                <a:latin typeface="+mn-lt"/>
                <a:ea typeface="+mn-ea"/>
                <a:cs typeface="+mn-cs"/>
              </a:rPr>
              <a:t> </a:t>
            </a:r>
            <a:r>
              <a:rPr lang="en-US" sz="2800" kern="1200" spc="-10" dirty="0">
                <a:solidFill>
                  <a:schemeClr val="tx1"/>
                </a:solidFill>
                <a:latin typeface="+mn-lt"/>
                <a:ea typeface="+mn-ea"/>
                <a:cs typeface="+mn-cs"/>
              </a:rPr>
              <a:t>Applications.</a:t>
            </a:r>
            <a:endParaRPr lang="en-US" sz="2800" kern="1200" dirty="0">
              <a:solidFill>
                <a:schemeClr val="tx1"/>
              </a:solidFill>
              <a:latin typeface="+mn-lt"/>
              <a:ea typeface="+mn-ea"/>
              <a:cs typeface="+mn-cs"/>
            </a:endParaRP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object 5"/>
          <p:cNvSpPr txBox="1">
            <a:spLocks noGrp="1"/>
          </p:cNvSpPr>
          <p:nvPr>
            <p:ph type="sldNum" sz="quarter" idx="7"/>
          </p:nvPr>
        </p:nvSpPr>
        <p:spPr>
          <a:xfrm>
            <a:off x="9780104" y="6356350"/>
            <a:ext cx="1573696"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23</a:t>
            </a:fld>
            <a:endParaRPr lang="en-US" kern="1200" spc="-25">
              <a:solidFill>
                <a:schemeClr val="tx1">
                  <a:tint val="75000"/>
                </a:schemeClr>
              </a:solidFill>
              <a:latin typeface="+mn-lt"/>
              <a:ea typeface="+mn-ea"/>
              <a:cs typeface="+mn-cs"/>
            </a:endParaRPr>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0080" y="325369"/>
            <a:ext cx="4368602" cy="1956841"/>
          </a:xfrm>
          <a:prstGeom prst="rect">
            <a:avLst/>
          </a:prstGeom>
        </p:spPr>
        <p:txBody>
          <a:bodyPr vert="horz" lIns="91440" tIns="45720" rIns="91440" bIns="45720" rtlCol="0" anchor="b">
            <a:normAutofit/>
          </a:bodyPr>
          <a:lstStyle/>
          <a:p>
            <a:pPr marL="12700" marR="5080" algn="l" rtl="0">
              <a:lnSpc>
                <a:spcPct val="90000"/>
              </a:lnSpc>
              <a:spcBef>
                <a:spcPct val="0"/>
              </a:spcBef>
            </a:pPr>
            <a:r>
              <a:rPr lang="en-US" sz="3400" kern="1200">
                <a:latin typeface="+mj-lt"/>
                <a:cs typeface="+mj-cs"/>
              </a:rPr>
              <a:t>Full</a:t>
            </a:r>
            <a:r>
              <a:rPr lang="en-US" sz="3400" kern="1200" spc="-75">
                <a:latin typeface="+mj-lt"/>
                <a:cs typeface="+mj-cs"/>
              </a:rPr>
              <a:t> </a:t>
            </a:r>
            <a:r>
              <a:rPr lang="en-US" sz="3400" kern="1200">
                <a:latin typeface="+mj-lt"/>
                <a:cs typeface="+mj-cs"/>
              </a:rPr>
              <a:t>Control</a:t>
            </a:r>
            <a:r>
              <a:rPr lang="en-US" sz="3400" kern="1200" spc="-70">
                <a:latin typeface="+mj-lt"/>
                <a:cs typeface="+mj-cs"/>
              </a:rPr>
              <a:t> </a:t>
            </a:r>
            <a:r>
              <a:rPr lang="en-US" sz="3400" kern="1200">
                <a:latin typeface="+mj-lt"/>
                <a:cs typeface="+mj-cs"/>
              </a:rPr>
              <a:t>of</a:t>
            </a:r>
            <a:r>
              <a:rPr lang="en-US" sz="3400" kern="1200" spc="-70">
                <a:latin typeface="+mj-lt"/>
                <a:cs typeface="+mj-cs"/>
              </a:rPr>
              <a:t> </a:t>
            </a:r>
            <a:r>
              <a:rPr lang="en-US" sz="3400" kern="1200">
                <a:latin typeface="+mj-lt"/>
                <a:cs typeface="+mj-cs"/>
              </a:rPr>
              <a:t>the</a:t>
            </a:r>
            <a:r>
              <a:rPr lang="en-US" sz="3400" kern="1200" spc="-75">
                <a:latin typeface="+mj-lt"/>
                <a:cs typeface="+mj-cs"/>
              </a:rPr>
              <a:t> </a:t>
            </a:r>
            <a:r>
              <a:rPr lang="en-US" sz="3400" kern="1200">
                <a:latin typeface="+mj-lt"/>
                <a:cs typeface="+mj-cs"/>
              </a:rPr>
              <a:t>computing</a:t>
            </a:r>
            <a:r>
              <a:rPr lang="en-US" sz="3400" kern="1200" spc="-70">
                <a:latin typeface="+mj-lt"/>
                <a:cs typeface="+mj-cs"/>
              </a:rPr>
              <a:t> </a:t>
            </a:r>
            <a:r>
              <a:rPr lang="en-US" sz="3400" kern="1200" spc="-10">
                <a:latin typeface="+mj-lt"/>
                <a:cs typeface="+mj-cs"/>
              </a:rPr>
              <a:t>resources</a:t>
            </a:r>
            <a:r>
              <a:rPr lang="en-US" sz="3400" kern="1200" spc="-80">
                <a:latin typeface="+mj-lt"/>
                <a:cs typeface="+mj-cs"/>
              </a:rPr>
              <a:t> </a:t>
            </a:r>
            <a:r>
              <a:rPr lang="en-US" sz="3400" kern="1200" spc="-10">
                <a:latin typeface="+mj-lt"/>
                <a:cs typeface="+mj-cs"/>
              </a:rPr>
              <a:t>through </a:t>
            </a:r>
            <a:r>
              <a:rPr lang="en-US" sz="3400" kern="1200" spc="-20">
                <a:latin typeface="+mj-lt"/>
                <a:cs typeface="+mj-cs"/>
              </a:rPr>
              <a:t>Administrative</a:t>
            </a:r>
            <a:r>
              <a:rPr lang="en-US" sz="3400" kern="1200" spc="-85">
                <a:latin typeface="+mj-lt"/>
                <a:cs typeface="+mj-cs"/>
              </a:rPr>
              <a:t> </a:t>
            </a:r>
            <a:r>
              <a:rPr lang="en-US" sz="3400" kern="1200">
                <a:latin typeface="+mj-lt"/>
                <a:cs typeface="+mj-cs"/>
              </a:rPr>
              <a:t>Access</a:t>
            </a:r>
            <a:r>
              <a:rPr lang="en-US" sz="3400" kern="1200" spc="-80">
                <a:latin typeface="+mj-lt"/>
                <a:cs typeface="+mj-cs"/>
              </a:rPr>
              <a:t> </a:t>
            </a:r>
            <a:r>
              <a:rPr lang="en-US" sz="3400" kern="1200">
                <a:latin typeface="+mj-lt"/>
                <a:cs typeface="+mj-cs"/>
              </a:rPr>
              <a:t>to</a:t>
            </a:r>
            <a:r>
              <a:rPr lang="en-US" sz="3400" kern="1200" spc="-80">
                <a:latin typeface="+mj-lt"/>
                <a:cs typeface="+mj-cs"/>
              </a:rPr>
              <a:t> </a:t>
            </a:r>
            <a:r>
              <a:rPr lang="en-US" sz="3400" kern="1200" spc="-25">
                <a:latin typeface="+mj-lt"/>
                <a:cs typeface="+mj-cs"/>
              </a:rPr>
              <a:t>VMs</a:t>
            </a:r>
            <a:endParaRPr lang="en-US" sz="3400" kern="1200">
              <a:latin typeface="+mj-lt"/>
              <a:cs typeface="+mj-cs"/>
            </a:endParaRP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40080" y="2872899"/>
            <a:ext cx="4243589" cy="3320668"/>
          </a:xfrm>
          <a:prstGeom prst="rect">
            <a:avLst/>
          </a:prstGeom>
        </p:spPr>
        <p:txBody>
          <a:bodyPr vert="horz" lIns="91440" tIns="45720" rIns="91440" bIns="45720" rtlCol="0">
            <a:normAutofit/>
          </a:bodyPr>
          <a:lstStyle/>
          <a:p>
            <a:pPr marL="355600" marR="87630" indent="-228600" algn="l" rtl="0">
              <a:lnSpc>
                <a:spcPct val="90000"/>
              </a:lnSpc>
              <a:spcBef>
                <a:spcPts val="490"/>
              </a:spcBef>
              <a:buFont typeface="Arial" panose="020B0604020202020204" pitchFamily="34" charset="0"/>
              <a:buChar char="•"/>
              <a:tabLst>
                <a:tab pos="355600" algn="l"/>
              </a:tabLst>
            </a:pPr>
            <a:r>
              <a:rPr lang="en-US" sz="1700" b="1" kern="1200">
                <a:solidFill>
                  <a:schemeClr val="tx1"/>
                </a:solidFill>
                <a:latin typeface="+mn-lt"/>
                <a:ea typeface="+mn-ea"/>
                <a:cs typeface="+mn-cs"/>
              </a:rPr>
              <a:t>IaaS</a:t>
            </a:r>
            <a:r>
              <a:rPr lang="en-US" sz="1700" b="1" kern="1200" spc="-85">
                <a:solidFill>
                  <a:schemeClr val="tx1"/>
                </a:solidFill>
                <a:latin typeface="+mn-lt"/>
                <a:ea typeface="+mn-ea"/>
                <a:cs typeface="+mn-cs"/>
              </a:rPr>
              <a:t> </a:t>
            </a:r>
            <a:r>
              <a:rPr lang="en-US" sz="1700" kern="1200">
                <a:solidFill>
                  <a:schemeClr val="tx1"/>
                </a:solidFill>
                <a:latin typeface="+mn-lt"/>
                <a:ea typeface="+mn-ea"/>
                <a:cs typeface="+mn-cs"/>
              </a:rPr>
              <a:t>allows</a:t>
            </a:r>
            <a:r>
              <a:rPr lang="en-US" sz="1700" kern="1200" spc="-70">
                <a:solidFill>
                  <a:schemeClr val="tx1"/>
                </a:solidFill>
                <a:latin typeface="+mn-lt"/>
                <a:ea typeface="+mn-ea"/>
                <a:cs typeface="+mn-cs"/>
              </a:rPr>
              <a:t> </a:t>
            </a:r>
            <a:r>
              <a:rPr lang="en-US" sz="1700" kern="1200">
                <a:solidFill>
                  <a:schemeClr val="tx1"/>
                </a:solidFill>
                <a:latin typeface="+mn-lt"/>
                <a:ea typeface="+mn-ea"/>
                <a:cs typeface="+mn-cs"/>
              </a:rPr>
              <a:t>the</a:t>
            </a:r>
            <a:r>
              <a:rPr lang="en-US" sz="1700" kern="1200" spc="-70">
                <a:solidFill>
                  <a:schemeClr val="tx1"/>
                </a:solidFill>
                <a:latin typeface="+mn-lt"/>
                <a:ea typeface="+mn-ea"/>
                <a:cs typeface="+mn-cs"/>
              </a:rPr>
              <a:t> </a:t>
            </a:r>
            <a:r>
              <a:rPr lang="en-US" sz="1700" kern="1200">
                <a:solidFill>
                  <a:schemeClr val="tx1"/>
                </a:solidFill>
                <a:latin typeface="+mn-lt"/>
                <a:ea typeface="+mn-ea"/>
                <a:cs typeface="+mn-cs"/>
              </a:rPr>
              <a:t>consumer</a:t>
            </a:r>
            <a:r>
              <a:rPr lang="en-US" sz="1700" kern="1200" spc="-70">
                <a:solidFill>
                  <a:schemeClr val="tx1"/>
                </a:solidFill>
                <a:latin typeface="+mn-lt"/>
                <a:ea typeface="+mn-ea"/>
                <a:cs typeface="+mn-cs"/>
              </a:rPr>
              <a:t> </a:t>
            </a:r>
            <a:r>
              <a:rPr lang="en-US" sz="1700" kern="1200">
                <a:solidFill>
                  <a:schemeClr val="tx1"/>
                </a:solidFill>
                <a:latin typeface="+mn-lt"/>
                <a:ea typeface="+mn-ea"/>
                <a:cs typeface="+mn-cs"/>
              </a:rPr>
              <a:t>to</a:t>
            </a:r>
            <a:r>
              <a:rPr lang="en-US" sz="1700" kern="1200" spc="-60">
                <a:solidFill>
                  <a:schemeClr val="tx1"/>
                </a:solidFill>
                <a:latin typeface="+mn-lt"/>
                <a:ea typeface="+mn-ea"/>
                <a:cs typeface="+mn-cs"/>
              </a:rPr>
              <a:t> </a:t>
            </a:r>
            <a:r>
              <a:rPr lang="en-US" sz="1700" kern="1200">
                <a:solidFill>
                  <a:schemeClr val="tx1"/>
                </a:solidFill>
                <a:latin typeface="+mn-lt"/>
                <a:ea typeface="+mn-ea"/>
                <a:cs typeface="+mn-cs"/>
              </a:rPr>
              <a:t>access</a:t>
            </a:r>
            <a:r>
              <a:rPr lang="en-US" sz="1700" kern="1200" spc="-90">
                <a:solidFill>
                  <a:schemeClr val="tx1"/>
                </a:solidFill>
                <a:latin typeface="+mn-lt"/>
                <a:ea typeface="+mn-ea"/>
                <a:cs typeface="+mn-cs"/>
              </a:rPr>
              <a:t> </a:t>
            </a:r>
            <a:r>
              <a:rPr lang="en-US" sz="1700" kern="1200">
                <a:solidFill>
                  <a:schemeClr val="tx1"/>
                </a:solidFill>
                <a:latin typeface="+mn-lt"/>
                <a:ea typeface="+mn-ea"/>
                <a:cs typeface="+mn-cs"/>
              </a:rPr>
              <a:t>computing</a:t>
            </a:r>
            <a:r>
              <a:rPr lang="en-US" sz="1700" kern="1200" spc="-35">
                <a:solidFill>
                  <a:schemeClr val="tx1"/>
                </a:solidFill>
                <a:latin typeface="+mn-lt"/>
                <a:ea typeface="+mn-ea"/>
                <a:cs typeface="+mn-cs"/>
              </a:rPr>
              <a:t> </a:t>
            </a:r>
            <a:r>
              <a:rPr lang="en-US" sz="1700" kern="1200" spc="-10">
                <a:solidFill>
                  <a:schemeClr val="tx1"/>
                </a:solidFill>
                <a:latin typeface="+mn-lt"/>
                <a:ea typeface="+mn-ea"/>
                <a:cs typeface="+mn-cs"/>
              </a:rPr>
              <a:t>resources </a:t>
            </a:r>
            <a:r>
              <a:rPr lang="en-US" sz="1700" kern="1200">
                <a:solidFill>
                  <a:schemeClr val="tx1"/>
                </a:solidFill>
                <a:latin typeface="+mn-lt"/>
                <a:ea typeface="+mn-ea"/>
                <a:cs typeface="+mn-cs"/>
              </a:rPr>
              <a:t>through</a:t>
            </a:r>
            <a:r>
              <a:rPr lang="en-US" sz="1700" kern="1200" spc="-80">
                <a:solidFill>
                  <a:schemeClr val="tx1"/>
                </a:solidFill>
                <a:latin typeface="+mn-lt"/>
                <a:ea typeface="+mn-ea"/>
                <a:cs typeface="+mn-cs"/>
              </a:rPr>
              <a:t> </a:t>
            </a:r>
            <a:r>
              <a:rPr lang="en-US" sz="1700" kern="1200" spc="-20">
                <a:solidFill>
                  <a:schemeClr val="tx1"/>
                </a:solidFill>
                <a:latin typeface="+mn-lt"/>
                <a:ea typeface="+mn-ea"/>
                <a:cs typeface="+mn-cs"/>
              </a:rPr>
              <a:t>administrative</a:t>
            </a:r>
            <a:r>
              <a:rPr lang="en-US" sz="1700" kern="1200" spc="-60">
                <a:solidFill>
                  <a:schemeClr val="tx1"/>
                </a:solidFill>
                <a:latin typeface="+mn-lt"/>
                <a:ea typeface="+mn-ea"/>
                <a:cs typeface="+mn-cs"/>
              </a:rPr>
              <a:t> </a:t>
            </a:r>
            <a:r>
              <a:rPr lang="en-US" sz="1700" kern="1200">
                <a:solidFill>
                  <a:schemeClr val="tx1"/>
                </a:solidFill>
                <a:latin typeface="+mn-lt"/>
                <a:ea typeface="+mn-ea"/>
                <a:cs typeface="+mn-cs"/>
              </a:rPr>
              <a:t>access</a:t>
            </a:r>
            <a:r>
              <a:rPr lang="en-US" sz="1700" kern="1200" spc="-100">
                <a:solidFill>
                  <a:schemeClr val="tx1"/>
                </a:solidFill>
                <a:latin typeface="+mn-lt"/>
                <a:ea typeface="+mn-ea"/>
                <a:cs typeface="+mn-cs"/>
              </a:rPr>
              <a:t> </a:t>
            </a:r>
            <a:r>
              <a:rPr lang="en-US" sz="1700" kern="1200">
                <a:solidFill>
                  <a:schemeClr val="tx1"/>
                </a:solidFill>
                <a:latin typeface="+mn-lt"/>
                <a:ea typeface="+mn-ea"/>
                <a:cs typeface="+mn-cs"/>
              </a:rPr>
              <a:t>to</a:t>
            </a:r>
            <a:r>
              <a:rPr lang="en-US" sz="1700" kern="1200" spc="-80">
                <a:solidFill>
                  <a:schemeClr val="tx1"/>
                </a:solidFill>
                <a:latin typeface="+mn-lt"/>
                <a:ea typeface="+mn-ea"/>
                <a:cs typeface="+mn-cs"/>
              </a:rPr>
              <a:t> </a:t>
            </a:r>
            <a:r>
              <a:rPr lang="en-US" sz="1700" kern="1200">
                <a:solidFill>
                  <a:schemeClr val="tx1"/>
                </a:solidFill>
                <a:latin typeface="+mn-lt"/>
                <a:ea typeface="+mn-ea"/>
                <a:cs typeface="+mn-cs"/>
              </a:rPr>
              <a:t>virtual</a:t>
            </a:r>
            <a:r>
              <a:rPr lang="en-US" sz="1700" kern="1200" spc="-80">
                <a:solidFill>
                  <a:schemeClr val="tx1"/>
                </a:solidFill>
                <a:latin typeface="+mn-lt"/>
                <a:ea typeface="+mn-ea"/>
                <a:cs typeface="+mn-cs"/>
              </a:rPr>
              <a:t> </a:t>
            </a:r>
            <a:r>
              <a:rPr lang="en-US" sz="1700" kern="1200">
                <a:solidFill>
                  <a:schemeClr val="tx1"/>
                </a:solidFill>
                <a:latin typeface="+mn-lt"/>
                <a:ea typeface="+mn-ea"/>
                <a:cs typeface="+mn-cs"/>
              </a:rPr>
              <a:t>machines</a:t>
            </a:r>
            <a:r>
              <a:rPr lang="en-US" sz="1700" kern="1200" spc="-80">
                <a:solidFill>
                  <a:schemeClr val="tx1"/>
                </a:solidFill>
                <a:latin typeface="+mn-lt"/>
                <a:ea typeface="+mn-ea"/>
                <a:cs typeface="+mn-cs"/>
              </a:rPr>
              <a:t> </a:t>
            </a:r>
            <a:r>
              <a:rPr lang="en-US" sz="1700" kern="1200">
                <a:solidFill>
                  <a:schemeClr val="tx1"/>
                </a:solidFill>
                <a:latin typeface="+mn-lt"/>
                <a:ea typeface="+mn-ea"/>
                <a:cs typeface="+mn-cs"/>
              </a:rPr>
              <a:t>in</a:t>
            </a:r>
            <a:r>
              <a:rPr lang="en-US" sz="1700" kern="1200" spc="-90">
                <a:solidFill>
                  <a:schemeClr val="tx1"/>
                </a:solidFill>
                <a:latin typeface="+mn-lt"/>
                <a:ea typeface="+mn-ea"/>
                <a:cs typeface="+mn-cs"/>
              </a:rPr>
              <a:t> </a:t>
            </a:r>
            <a:r>
              <a:rPr lang="en-US" sz="1700" kern="1200" spc="-25">
                <a:solidFill>
                  <a:schemeClr val="tx1"/>
                </a:solidFill>
                <a:latin typeface="+mn-lt"/>
                <a:ea typeface="+mn-ea"/>
                <a:cs typeface="+mn-cs"/>
              </a:rPr>
              <a:t>the </a:t>
            </a:r>
            <a:r>
              <a:rPr lang="en-US" sz="1700" kern="1200" spc="-10">
                <a:solidFill>
                  <a:schemeClr val="tx1"/>
                </a:solidFill>
                <a:latin typeface="+mn-lt"/>
                <a:ea typeface="+mn-ea"/>
                <a:cs typeface="+mn-cs"/>
              </a:rPr>
              <a:t>following</a:t>
            </a:r>
            <a:r>
              <a:rPr lang="en-US" sz="1700" kern="1200" spc="-130">
                <a:solidFill>
                  <a:schemeClr val="tx1"/>
                </a:solidFill>
                <a:latin typeface="+mn-lt"/>
                <a:ea typeface="+mn-ea"/>
                <a:cs typeface="+mn-cs"/>
              </a:rPr>
              <a:t> </a:t>
            </a:r>
            <a:r>
              <a:rPr lang="en-US" sz="1700" kern="1200" spc="-10">
                <a:solidFill>
                  <a:schemeClr val="tx1"/>
                </a:solidFill>
                <a:latin typeface="+mn-lt"/>
                <a:ea typeface="+mn-ea"/>
                <a:cs typeface="+mn-cs"/>
              </a:rPr>
              <a:t>manner:</a:t>
            </a:r>
            <a:endParaRPr lang="en-US" sz="1700" kern="1200">
              <a:solidFill>
                <a:schemeClr val="tx1"/>
              </a:solidFill>
              <a:latin typeface="+mn-lt"/>
              <a:ea typeface="+mn-ea"/>
              <a:cs typeface="+mn-cs"/>
            </a:endParaRPr>
          </a:p>
          <a:p>
            <a:pPr marL="756285" marR="5080" lvl="1" indent="-228600" algn="l" rtl="0">
              <a:lnSpc>
                <a:spcPct val="90000"/>
              </a:lnSpc>
              <a:spcBef>
                <a:spcPts val="560"/>
              </a:spcBef>
              <a:buFont typeface="Arial" panose="020B0604020202020204" pitchFamily="34" charset="0"/>
              <a:buChar char="•"/>
              <a:tabLst>
                <a:tab pos="756285" algn="l"/>
              </a:tabLst>
            </a:pPr>
            <a:r>
              <a:rPr lang="en-US" sz="1700" kern="1200">
                <a:solidFill>
                  <a:schemeClr val="tx1"/>
                </a:solidFill>
                <a:latin typeface="+mn-lt"/>
                <a:ea typeface="+mn-ea"/>
                <a:cs typeface="+mn-cs"/>
              </a:rPr>
              <a:t>Consumer</a:t>
            </a:r>
            <a:r>
              <a:rPr lang="en-US" sz="1700" kern="1200" spc="-70">
                <a:solidFill>
                  <a:schemeClr val="tx1"/>
                </a:solidFill>
                <a:latin typeface="+mn-lt"/>
                <a:ea typeface="+mn-ea"/>
                <a:cs typeface="+mn-cs"/>
              </a:rPr>
              <a:t> </a:t>
            </a:r>
            <a:r>
              <a:rPr lang="en-US" sz="1700" kern="1200">
                <a:solidFill>
                  <a:schemeClr val="tx1"/>
                </a:solidFill>
                <a:latin typeface="+mn-lt"/>
                <a:ea typeface="+mn-ea"/>
                <a:cs typeface="+mn-cs"/>
              </a:rPr>
              <a:t>issues</a:t>
            </a:r>
            <a:r>
              <a:rPr lang="en-US" sz="1700" kern="1200" spc="-70">
                <a:solidFill>
                  <a:schemeClr val="tx1"/>
                </a:solidFill>
                <a:latin typeface="+mn-lt"/>
                <a:ea typeface="+mn-ea"/>
                <a:cs typeface="+mn-cs"/>
              </a:rPr>
              <a:t> </a:t>
            </a:r>
            <a:r>
              <a:rPr lang="en-US" sz="1700" kern="1200" spc="-10">
                <a:solidFill>
                  <a:schemeClr val="tx1"/>
                </a:solidFill>
                <a:latin typeface="+mn-lt"/>
                <a:ea typeface="+mn-ea"/>
                <a:cs typeface="+mn-cs"/>
              </a:rPr>
              <a:t>administrative</a:t>
            </a:r>
            <a:r>
              <a:rPr lang="en-US" sz="1700" kern="1200" spc="-75">
                <a:solidFill>
                  <a:schemeClr val="tx1"/>
                </a:solidFill>
                <a:latin typeface="+mn-lt"/>
                <a:ea typeface="+mn-ea"/>
                <a:cs typeface="+mn-cs"/>
              </a:rPr>
              <a:t> </a:t>
            </a:r>
            <a:r>
              <a:rPr lang="en-US" sz="1700" kern="1200">
                <a:solidFill>
                  <a:schemeClr val="tx1"/>
                </a:solidFill>
                <a:latin typeface="+mn-lt"/>
                <a:ea typeface="+mn-ea"/>
                <a:cs typeface="+mn-cs"/>
              </a:rPr>
              <a:t>command</a:t>
            </a:r>
            <a:r>
              <a:rPr lang="en-US" sz="1700" kern="1200" spc="-75">
                <a:solidFill>
                  <a:schemeClr val="tx1"/>
                </a:solidFill>
                <a:latin typeface="+mn-lt"/>
                <a:ea typeface="+mn-ea"/>
                <a:cs typeface="+mn-cs"/>
              </a:rPr>
              <a:t> </a:t>
            </a:r>
            <a:r>
              <a:rPr lang="en-US" sz="1700" kern="1200">
                <a:solidFill>
                  <a:schemeClr val="tx1"/>
                </a:solidFill>
                <a:latin typeface="+mn-lt"/>
                <a:ea typeface="+mn-ea"/>
                <a:cs typeface="+mn-cs"/>
              </a:rPr>
              <a:t>to</a:t>
            </a:r>
            <a:r>
              <a:rPr lang="en-US" sz="1700" kern="1200" spc="-100">
                <a:solidFill>
                  <a:schemeClr val="tx1"/>
                </a:solidFill>
                <a:latin typeface="+mn-lt"/>
                <a:ea typeface="+mn-ea"/>
                <a:cs typeface="+mn-cs"/>
              </a:rPr>
              <a:t> </a:t>
            </a:r>
            <a:r>
              <a:rPr lang="en-US" sz="1700" kern="1200">
                <a:solidFill>
                  <a:schemeClr val="tx1"/>
                </a:solidFill>
                <a:latin typeface="+mn-lt"/>
                <a:ea typeface="+mn-ea"/>
                <a:cs typeface="+mn-cs"/>
              </a:rPr>
              <a:t>cloud</a:t>
            </a:r>
            <a:r>
              <a:rPr lang="en-US" sz="1700" kern="1200" spc="-80">
                <a:solidFill>
                  <a:schemeClr val="tx1"/>
                </a:solidFill>
                <a:latin typeface="+mn-lt"/>
                <a:ea typeface="+mn-ea"/>
                <a:cs typeface="+mn-cs"/>
              </a:rPr>
              <a:t> </a:t>
            </a:r>
            <a:r>
              <a:rPr lang="en-US" sz="1700" kern="1200">
                <a:solidFill>
                  <a:schemeClr val="tx1"/>
                </a:solidFill>
                <a:latin typeface="+mn-lt"/>
                <a:ea typeface="+mn-ea"/>
                <a:cs typeface="+mn-cs"/>
              </a:rPr>
              <a:t>provider</a:t>
            </a:r>
            <a:r>
              <a:rPr lang="en-US" sz="1700" kern="1200" spc="-85">
                <a:solidFill>
                  <a:schemeClr val="tx1"/>
                </a:solidFill>
                <a:latin typeface="+mn-lt"/>
                <a:ea typeface="+mn-ea"/>
                <a:cs typeface="+mn-cs"/>
              </a:rPr>
              <a:t> </a:t>
            </a:r>
            <a:r>
              <a:rPr lang="en-US" sz="1700" kern="1200" spc="-25">
                <a:solidFill>
                  <a:schemeClr val="tx1"/>
                </a:solidFill>
                <a:latin typeface="+mn-lt"/>
                <a:ea typeface="+mn-ea"/>
                <a:cs typeface="+mn-cs"/>
              </a:rPr>
              <a:t>to </a:t>
            </a:r>
            <a:r>
              <a:rPr lang="en-US" sz="1700" kern="1200">
                <a:solidFill>
                  <a:schemeClr val="tx1"/>
                </a:solidFill>
                <a:latin typeface="+mn-lt"/>
                <a:ea typeface="+mn-ea"/>
                <a:cs typeface="+mn-cs"/>
              </a:rPr>
              <a:t>run</a:t>
            </a:r>
            <a:r>
              <a:rPr lang="en-US" sz="1700" kern="1200" spc="-55">
                <a:solidFill>
                  <a:schemeClr val="tx1"/>
                </a:solidFill>
                <a:latin typeface="+mn-lt"/>
                <a:ea typeface="+mn-ea"/>
                <a:cs typeface="+mn-cs"/>
              </a:rPr>
              <a:t> </a:t>
            </a:r>
            <a:r>
              <a:rPr lang="en-US" sz="1700" kern="1200">
                <a:solidFill>
                  <a:schemeClr val="tx1"/>
                </a:solidFill>
                <a:latin typeface="+mn-lt"/>
                <a:ea typeface="+mn-ea"/>
                <a:cs typeface="+mn-cs"/>
              </a:rPr>
              <a:t>the</a:t>
            </a:r>
            <a:r>
              <a:rPr lang="en-US" sz="1700" kern="1200" spc="-60">
                <a:solidFill>
                  <a:schemeClr val="tx1"/>
                </a:solidFill>
                <a:latin typeface="+mn-lt"/>
                <a:ea typeface="+mn-ea"/>
                <a:cs typeface="+mn-cs"/>
              </a:rPr>
              <a:t> </a:t>
            </a:r>
            <a:r>
              <a:rPr lang="en-US" sz="1700" kern="1200">
                <a:solidFill>
                  <a:schemeClr val="tx1"/>
                </a:solidFill>
                <a:latin typeface="+mn-lt"/>
                <a:ea typeface="+mn-ea"/>
                <a:cs typeface="+mn-cs"/>
              </a:rPr>
              <a:t>virtual</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machine</a:t>
            </a:r>
            <a:r>
              <a:rPr lang="en-US" sz="1700" kern="1200" spc="-50">
                <a:solidFill>
                  <a:schemeClr val="tx1"/>
                </a:solidFill>
                <a:latin typeface="+mn-lt"/>
                <a:ea typeface="+mn-ea"/>
                <a:cs typeface="+mn-cs"/>
              </a:rPr>
              <a:t> </a:t>
            </a:r>
            <a:r>
              <a:rPr lang="en-US" sz="1700" kern="1200">
                <a:solidFill>
                  <a:schemeClr val="tx1"/>
                </a:solidFill>
                <a:latin typeface="+mn-lt"/>
                <a:ea typeface="+mn-ea"/>
                <a:cs typeface="+mn-cs"/>
              </a:rPr>
              <a:t>or</a:t>
            </a:r>
            <a:r>
              <a:rPr lang="en-US" sz="1700" kern="1200" spc="-70">
                <a:solidFill>
                  <a:schemeClr val="tx1"/>
                </a:solidFill>
                <a:latin typeface="+mn-lt"/>
                <a:ea typeface="+mn-ea"/>
                <a:cs typeface="+mn-cs"/>
              </a:rPr>
              <a:t> </a:t>
            </a:r>
            <a:r>
              <a:rPr lang="en-US" sz="1700" kern="1200">
                <a:solidFill>
                  <a:schemeClr val="tx1"/>
                </a:solidFill>
                <a:latin typeface="+mn-lt"/>
                <a:ea typeface="+mn-ea"/>
                <a:cs typeface="+mn-cs"/>
              </a:rPr>
              <a:t>to</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save</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data</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on</a:t>
            </a:r>
            <a:r>
              <a:rPr lang="en-US" sz="1700" kern="1200" spc="-60">
                <a:solidFill>
                  <a:schemeClr val="tx1"/>
                </a:solidFill>
                <a:latin typeface="+mn-lt"/>
                <a:ea typeface="+mn-ea"/>
                <a:cs typeface="+mn-cs"/>
              </a:rPr>
              <a:t> </a:t>
            </a:r>
            <a:r>
              <a:rPr lang="en-US" sz="1700" kern="1200">
                <a:solidFill>
                  <a:schemeClr val="tx1"/>
                </a:solidFill>
                <a:latin typeface="+mn-lt"/>
                <a:ea typeface="+mn-ea"/>
                <a:cs typeface="+mn-cs"/>
              </a:rPr>
              <a:t>cloud's</a:t>
            </a:r>
            <a:r>
              <a:rPr lang="en-US" sz="1700" kern="1200" spc="-35">
                <a:solidFill>
                  <a:schemeClr val="tx1"/>
                </a:solidFill>
                <a:latin typeface="+mn-lt"/>
                <a:ea typeface="+mn-ea"/>
                <a:cs typeface="+mn-cs"/>
              </a:rPr>
              <a:t> </a:t>
            </a:r>
            <a:r>
              <a:rPr lang="en-US" sz="1700" kern="1200" spc="-10">
                <a:solidFill>
                  <a:schemeClr val="tx1"/>
                </a:solidFill>
                <a:latin typeface="+mn-lt"/>
                <a:ea typeface="+mn-ea"/>
                <a:cs typeface="+mn-cs"/>
              </a:rPr>
              <a:t>server.</a:t>
            </a:r>
            <a:endParaRPr lang="en-US" sz="1700" kern="1200">
              <a:solidFill>
                <a:schemeClr val="tx1"/>
              </a:solidFill>
              <a:latin typeface="+mn-lt"/>
              <a:ea typeface="+mn-ea"/>
              <a:cs typeface="+mn-cs"/>
            </a:endParaRPr>
          </a:p>
          <a:p>
            <a:pPr marL="756285" marR="107950" lvl="1" indent="-228600" algn="l" rtl="0">
              <a:lnSpc>
                <a:spcPct val="90000"/>
              </a:lnSpc>
              <a:spcBef>
                <a:spcPts val="500"/>
              </a:spcBef>
              <a:buFont typeface="Arial" panose="020B0604020202020204" pitchFamily="34" charset="0"/>
              <a:buChar char="•"/>
              <a:tabLst>
                <a:tab pos="756285" algn="l"/>
              </a:tabLst>
            </a:pPr>
            <a:r>
              <a:rPr lang="en-US" sz="1700" kern="1200">
                <a:solidFill>
                  <a:schemeClr val="tx1"/>
                </a:solidFill>
                <a:latin typeface="+mn-lt"/>
                <a:ea typeface="+mn-ea"/>
                <a:cs typeface="+mn-cs"/>
              </a:rPr>
              <a:t>Consumer</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issues</a:t>
            </a:r>
            <a:r>
              <a:rPr lang="en-US" sz="1700" kern="1200" spc="-65">
                <a:solidFill>
                  <a:schemeClr val="tx1"/>
                </a:solidFill>
                <a:latin typeface="+mn-lt"/>
                <a:ea typeface="+mn-ea"/>
                <a:cs typeface="+mn-cs"/>
              </a:rPr>
              <a:t> </a:t>
            </a:r>
            <a:r>
              <a:rPr lang="en-US" sz="1700" kern="1200" spc="-20">
                <a:solidFill>
                  <a:schemeClr val="tx1"/>
                </a:solidFill>
                <a:latin typeface="+mn-lt"/>
                <a:ea typeface="+mn-ea"/>
                <a:cs typeface="+mn-cs"/>
              </a:rPr>
              <a:t>administrative</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command</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to</a:t>
            </a:r>
            <a:r>
              <a:rPr lang="en-US" sz="1700" kern="1200" spc="-90">
                <a:solidFill>
                  <a:schemeClr val="tx1"/>
                </a:solidFill>
                <a:latin typeface="+mn-lt"/>
                <a:ea typeface="+mn-ea"/>
                <a:cs typeface="+mn-cs"/>
              </a:rPr>
              <a:t> </a:t>
            </a:r>
            <a:r>
              <a:rPr lang="en-US" sz="1700" kern="1200">
                <a:solidFill>
                  <a:schemeClr val="tx1"/>
                </a:solidFill>
                <a:latin typeface="+mn-lt"/>
                <a:ea typeface="+mn-ea"/>
                <a:cs typeface="+mn-cs"/>
              </a:rPr>
              <a:t>virtual</a:t>
            </a:r>
            <a:r>
              <a:rPr lang="en-US" sz="1700" kern="1200" spc="-95">
                <a:solidFill>
                  <a:schemeClr val="tx1"/>
                </a:solidFill>
                <a:latin typeface="+mn-lt"/>
                <a:ea typeface="+mn-ea"/>
                <a:cs typeface="+mn-cs"/>
              </a:rPr>
              <a:t> </a:t>
            </a:r>
            <a:r>
              <a:rPr lang="en-US" sz="1700" kern="1200" spc="-10">
                <a:solidFill>
                  <a:schemeClr val="tx1"/>
                </a:solidFill>
                <a:latin typeface="+mn-lt"/>
                <a:ea typeface="+mn-ea"/>
                <a:cs typeface="+mn-cs"/>
              </a:rPr>
              <a:t>machines </a:t>
            </a:r>
            <a:r>
              <a:rPr lang="en-US" sz="1700" kern="1200">
                <a:solidFill>
                  <a:schemeClr val="tx1"/>
                </a:solidFill>
                <a:latin typeface="+mn-lt"/>
                <a:ea typeface="+mn-ea"/>
                <a:cs typeface="+mn-cs"/>
              </a:rPr>
              <a:t>they</a:t>
            </a:r>
            <a:r>
              <a:rPr lang="en-US" sz="1700" kern="1200" spc="-60">
                <a:solidFill>
                  <a:schemeClr val="tx1"/>
                </a:solidFill>
                <a:latin typeface="+mn-lt"/>
                <a:ea typeface="+mn-ea"/>
                <a:cs typeface="+mn-cs"/>
              </a:rPr>
              <a:t> </a:t>
            </a:r>
            <a:r>
              <a:rPr lang="en-US" sz="1700" kern="1200">
                <a:solidFill>
                  <a:schemeClr val="tx1"/>
                </a:solidFill>
                <a:latin typeface="+mn-lt"/>
                <a:ea typeface="+mn-ea"/>
                <a:cs typeface="+mn-cs"/>
              </a:rPr>
              <a:t>owned</a:t>
            </a:r>
            <a:r>
              <a:rPr lang="en-US" sz="1700" kern="1200" spc="-45">
                <a:solidFill>
                  <a:schemeClr val="tx1"/>
                </a:solidFill>
                <a:latin typeface="+mn-lt"/>
                <a:ea typeface="+mn-ea"/>
                <a:cs typeface="+mn-cs"/>
              </a:rPr>
              <a:t> </a:t>
            </a:r>
            <a:r>
              <a:rPr lang="en-US" sz="1700" kern="1200">
                <a:solidFill>
                  <a:schemeClr val="tx1"/>
                </a:solidFill>
                <a:latin typeface="+mn-lt"/>
                <a:ea typeface="+mn-ea"/>
                <a:cs typeface="+mn-cs"/>
              </a:rPr>
              <a:t>to</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start</a:t>
            </a:r>
            <a:r>
              <a:rPr lang="en-US" sz="1700" kern="1200" spc="-50">
                <a:solidFill>
                  <a:schemeClr val="tx1"/>
                </a:solidFill>
                <a:latin typeface="+mn-lt"/>
                <a:ea typeface="+mn-ea"/>
                <a:cs typeface="+mn-cs"/>
              </a:rPr>
              <a:t> </a:t>
            </a:r>
            <a:r>
              <a:rPr lang="en-US" sz="1700" kern="1200">
                <a:solidFill>
                  <a:schemeClr val="tx1"/>
                </a:solidFill>
                <a:latin typeface="+mn-lt"/>
                <a:ea typeface="+mn-ea"/>
                <a:cs typeface="+mn-cs"/>
              </a:rPr>
              <a:t>web</a:t>
            </a:r>
            <a:r>
              <a:rPr lang="en-US" sz="1700" kern="1200" spc="-65">
                <a:solidFill>
                  <a:schemeClr val="tx1"/>
                </a:solidFill>
                <a:latin typeface="+mn-lt"/>
                <a:ea typeface="+mn-ea"/>
                <a:cs typeface="+mn-cs"/>
              </a:rPr>
              <a:t> </a:t>
            </a:r>
            <a:r>
              <a:rPr lang="en-US" sz="1700" kern="1200">
                <a:solidFill>
                  <a:schemeClr val="tx1"/>
                </a:solidFill>
                <a:latin typeface="+mn-lt"/>
                <a:ea typeface="+mn-ea"/>
                <a:cs typeface="+mn-cs"/>
              </a:rPr>
              <a:t>server</a:t>
            </a:r>
            <a:r>
              <a:rPr lang="en-US" sz="1700" kern="1200" spc="-55">
                <a:solidFill>
                  <a:schemeClr val="tx1"/>
                </a:solidFill>
                <a:latin typeface="+mn-lt"/>
                <a:ea typeface="+mn-ea"/>
                <a:cs typeface="+mn-cs"/>
              </a:rPr>
              <a:t> </a:t>
            </a:r>
            <a:r>
              <a:rPr lang="en-US" sz="1700" kern="1200">
                <a:solidFill>
                  <a:schemeClr val="tx1"/>
                </a:solidFill>
                <a:latin typeface="+mn-lt"/>
                <a:ea typeface="+mn-ea"/>
                <a:cs typeface="+mn-cs"/>
              </a:rPr>
              <a:t>or</a:t>
            </a:r>
            <a:r>
              <a:rPr lang="en-US" sz="1700" kern="1200" spc="-60">
                <a:solidFill>
                  <a:schemeClr val="tx1"/>
                </a:solidFill>
                <a:latin typeface="+mn-lt"/>
                <a:ea typeface="+mn-ea"/>
                <a:cs typeface="+mn-cs"/>
              </a:rPr>
              <a:t> </a:t>
            </a:r>
            <a:r>
              <a:rPr lang="en-US" sz="1700" kern="1200">
                <a:solidFill>
                  <a:schemeClr val="tx1"/>
                </a:solidFill>
                <a:latin typeface="+mn-lt"/>
                <a:ea typeface="+mn-ea"/>
                <a:cs typeface="+mn-cs"/>
              </a:rPr>
              <a:t>installing</a:t>
            </a:r>
            <a:r>
              <a:rPr lang="en-US" sz="1700" kern="1200" spc="-25">
                <a:solidFill>
                  <a:schemeClr val="tx1"/>
                </a:solidFill>
                <a:latin typeface="+mn-lt"/>
                <a:ea typeface="+mn-ea"/>
                <a:cs typeface="+mn-cs"/>
              </a:rPr>
              <a:t> </a:t>
            </a:r>
            <a:r>
              <a:rPr lang="en-US" sz="1700" kern="1200">
                <a:solidFill>
                  <a:schemeClr val="tx1"/>
                </a:solidFill>
                <a:latin typeface="+mn-lt"/>
                <a:ea typeface="+mn-ea"/>
                <a:cs typeface="+mn-cs"/>
              </a:rPr>
              <a:t>new</a:t>
            </a:r>
            <a:r>
              <a:rPr lang="en-US" sz="1700" kern="1200" spc="-65">
                <a:solidFill>
                  <a:schemeClr val="tx1"/>
                </a:solidFill>
                <a:latin typeface="+mn-lt"/>
                <a:ea typeface="+mn-ea"/>
                <a:cs typeface="+mn-cs"/>
              </a:rPr>
              <a:t> </a:t>
            </a:r>
            <a:r>
              <a:rPr lang="en-US" sz="1700" kern="1200" spc="-10">
                <a:solidFill>
                  <a:schemeClr val="tx1"/>
                </a:solidFill>
                <a:latin typeface="+mn-lt"/>
                <a:ea typeface="+mn-ea"/>
                <a:cs typeface="+mn-cs"/>
              </a:rPr>
              <a:t>applications.</a:t>
            </a:r>
            <a:endParaRPr lang="en-US" sz="1700" kern="1200">
              <a:solidFill>
                <a:schemeClr val="tx1"/>
              </a:solidFill>
              <a:latin typeface="+mn-lt"/>
              <a:ea typeface="+mn-ea"/>
              <a:cs typeface="+mn-cs"/>
            </a:endParaRPr>
          </a:p>
        </p:txBody>
      </p:sp>
      <p:pic>
        <p:nvPicPr>
          <p:cNvPr id="7" name="Picture 6" descr="Illuminated server room panel">
            <a:extLst>
              <a:ext uri="{FF2B5EF4-FFF2-40B4-BE49-F238E27FC236}">
                <a16:creationId xmlns:a16="http://schemas.microsoft.com/office/drawing/2014/main" id="{49C4D043-3D63-563F-1154-43BFB5A7FA9F}"/>
              </a:ext>
            </a:extLst>
          </p:cNvPr>
          <p:cNvPicPr>
            <a:picLocks noChangeAspect="1"/>
          </p:cNvPicPr>
          <p:nvPr/>
        </p:nvPicPr>
        <p:blipFill>
          <a:blip r:embed="rId2"/>
          <a:srcRect l="12884" r="2016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object 5"/>
          <p:cNvSpPr txBox="1">
            <a:spLocks noGrp="1"/>
          </p:cNvSpPr>
          <p:nvPr>
            <p:ph type="sldNum" sz="quarter" idx="7"/>
          </p:nvPr>
        </p:nvSpPr>
        <p:spPr>
          <a:xfrm>
            <a:off x="10439400" y="6356350"/>
            <a:ext cx="914400" cy="365125"/>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a:solidFill>
                  <a:srgbClr val="FFFFFF"/>
                </a:solidFill>
                <a:ea typeface="+mn-ea"/>
                <a:cs typeface="+mn-cs"/>
              </a:rPr>
              <a:pPr algn="r" rtl="0">
                <a:spcAft>
                  <a:spcPts val="600"/>
                </a:spcAft>
                <a:defRPr/>
              </a:pPr>
              <a:t>24</a:t>
            </a:fld>
            <a:endParaRPr lang="en-US" kern="1200">
              <a:solidFill>
                <a:srgbClr val="FFFFFF"/>
              </a:solidFill>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lang="en-AU" spc="-25" smtClean="0"/>
              <a:t>25</a:t>
            </a:fld>
            <a:endParaRPr lang="en-AU" spc="-25" dirty="0"/>
          </a:p>
        </p:txBody>
      </p:sp>
      <p:sp>
        <p:nvSpPr>
          <p:cNvPr id="2" name="object 2"/>
          <p:cNvSpPr txBox="1">
            <a:spLocks noGrp="1"/>
          </p:cNvSpPr>
          <p:nvPr>
            <p:ph type="title"/>
          </p:nvPr>
        </p:nvSpPr>
        <p:spPr>
          <a:xfrm>
            <a:off x="916939" y="307924"/>
            <a:ext cx="10062210" cy="1301115"/>
          </a:xfrm>
          <a:prstGeom prst="rect">
            <a:avLst/>
          </a:prstGeom>
        </p:spPr>
        <p:txBody>
          <a:bodyPr vert="horz" wrap="square" lIns="0" tIns="89535" rIns="0" bIns="0" rtlCol="0">
            <a:spAutoFit/>
          </a:bodyPr>
          <a:lstStyle/>
          <a:p>
            <a:pPr marL="12700" marR="5080">
              <a:lnSpc>
                <a:spcPts val="4750"/>
              </a:lnSpc>
              <a:spcBef>
                <a:spcPts val="705"/>
              </a:spcBef>
            </a:pPr>
            <a:r>
              <a:rPr lang="en-AU"/>
              <a:t>Flexibility</a:t>
            </a:r>
            <a:r>
              <a:rPr lang="en-AU" spc="-80"/>
              <a:t> </a:t>
            </a:r>
            <a:r>
              <a:rPr lang="en-AU"/>
              <a:t>and</a:t>
            </a:r>
            <a:r>
              <a:rPr lang="en-AU" spc="-80"/>
              <a:t> </a:t>
            </a:r>
            <a:r>
              <a:rPr lang="en-AU" spc="-10"/>
              <a:t>Efficient</a:t>
            </a:r>
            <a:r>
              <a:rPr lang="en-AU" spc="-80"/>
              <a:t> </a:t>
            </a:r>
            <a:r>
              <a:rPr lang="en-AU"/>
              <a:t>Renting</a:t>
            </a:r>
            <a:r>
              <a:rPr lang="en-AU" spc="-80"/>
              <a:t> </a:t>
            </a:r>
            <a:r>
              <a:rPr lang="en-AU"/>
              <a:t>of</a:t>
            </a:r>
            <a:r>
              <a:rPr lang="en-AU" spc="-80"/>
              <a:t> </a:t>
            </a:r>
            <a:r>
              <a:rPr lang="en-AU" spc="-10"/>
              <a:t>Computing Resources</a:t>
            </a:r>
            <a:endParaRPr lang="en-AU" spc="-10" dirty="0"/>
          </a:p>
        </p:txBody>
      </p:sp>
      <p:graphicFrame>
        <p:nvGraphicFramePr>
          <p:cNvPr id="15" name="object 3">
            <a:extLst>
              <a:ext uri="{FF2B5EF4-FFF2-40B4-BE49-F238E27FC236}">
                <a16:creationId xmlns:a16="http://schemas.microsoft.com/office/drawing/2014/main" id="{8522D230-45D9-EDC3-B3F5-47EBB2D792B7}"/>
              </a:ext>
            </a:extLst>
          </p:cNvPr>
          <p:cNvGraphicFramePr/>
          <p:nvPr>
            <p:extLst>
              <p:ext uri="{D42A27DB-BD31-4B8C-83A1-F6EECF244321}">
                <p14:modId xmlns:p14="http://schemas.microsoft.com/office/powerpoint/2010/main" val="4137413277"/>
              </p:ext>
            </p:extLst>
          </p:nvPr>
        </p:nvGraphicFramePr>
        <p:xfrm>
          <a:off x="916939" y="1765757"/>
          <a:ext cx="10340975" cy="421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object 2"/>
          <p:cNvSpPr txBox="1">
            <a:spLocks noGrp="1"/>
          </p:cNvSpPr>
          <p:nvPr>
            <p:ph type="title"/>
          </p:nvPr>
        </p:nvSpPr>
        <p:spPr>
          <a:xfrm>
            <a:off x="479394" y="1070800"/>
            <a:ext cx="3939688" cy="5583126"/>
          </a:xfrm>
          <a:prstGeom prst="rect">
            <a:avLst/>
          </a:prstGeom>
        </p:spPr>
        <p:txBody>
          <a:bodyPr vert="horz" lIns="91440" tIns="45720" rIns="91440" bIns="45720" rtlCol="0" anchor="ctr">
            <a:normAutofit/>
          </a:bodyPr>
          <a:lstStyle/>
          <a:p>
            <a:pPr marL="12700" marR="5080" algn="r" rtl="0">
              <a:lnSpc>
                <a:spcPct val="90000"/>
              </a:lnSpc>
              <a:spcBef>
                <a:spcPct val="0"/>
              </a:spcBef>
            </a:pPr>
            <a:r>
              <a:rPr lang="en-US" kern="1200" spc="-10">
                <a:solidFill>
                  <a:schemeClr val="tx1"/>
                </a:solidFill>
                <a:latin typeface="+mj-lt"/>
                <a:ea typeface="+mj-ea"/>
                <a:cs typeface="+mj-cs"/>
              </a:rPr>
              <a:t>Portability</a:t>
            </a:r>
            <a:r>
              <a:rPr lang="en-US" kern="1200" spc="-65">
                <a:solidFill>
                  <a:schemeClr val="tx1"/>
                </a:solidFill>
                <a:latin typeface="+mj-lt"/>
                <a:ea typeface="+mj-ea"/>
                <a:cs typeface="+mj-cs"/>
              </a:rPr>
              <a:t> </a:t>
            </a:r>
            <a:r>
              <a:rPr lang="en-US" kern="1200">
                <a:solidFill>
                  <a:schemeClr val="tx1"/>
                </a:solidFill>
                <a:latin typeface="+mj-lt"/>
                <a:ea typeface="+mj-ea"/>
                <a:cs typeface="+mj-cs"/>
              </a:rPr>
              <a:t>and</a:t>
            </a:r>
            <a:r>
              <a:rPr lang="en-US" kern="1200" spc="-55">
                <a:solidFill>
                  <a:schemeClr val="tx1"/>
                </a:solidFill>
                <a:latin typeface="+mj-lt"/>
                <a:ea typeface="+mj-ea"/>
                <a:cs typeface="+mj-cs"/>
              </a:rPr>
              <a:t> </a:t>
            </a:r>
            <a:r>
              <a:rPr lang="en-US" kern="1200" spc="-20">
                <a:solidFill>
                  <a:schemeClr val="tx1"/>
                </a:solidFill>
                <a:latin typeface="+mj-lt"/>
                <a:ea typeface="+mj-ea"/>
                <a:cs typeface="+mj-cs"/>
              </a:rPr>
              <a:t>Interoperability</a:t>
            </a:r>
            <a:r>
              <a:rPr lang="en-US" kern="1200" spc="-80">
                <a:solidFill>
                  <a:schemeClr val="tx1"/>
                </a:solidFill>
                <a:latin typeface="+mj-lt"/>
                <a:ea typeface="+mj-ea"/>
                <a:cs typeface="+mj-cs"/>
              </a:rPr>
              <a:t> </a:t>
            </a:r>
            <a:r>
              <a:rPr lang="en-US" kern="1200">
                <a:solidFill>
                  <a:schemeClr val="tx1"/>
                </a:solidFill>
                <a:latin typeface="+mj-lt"/>
                <a:ea typeface="+mj-ea"/>
                <a:cs typeface="+mj-cs"/>
              </a:rPr>
              <a:t>with</a:t>
            </a:r>
            <a:r>
              <a:rPr lang="en-US" kern="1200" spc="-65">
                <a:solidFill>
                  <a:schemeClr val="tx1"/>
                </a:solidFill>
                <a:latin typeface="+mj-lt"/>
                <a:ea typeface="+mj-ea"/>
                <a:cs typeface="+mj-cs"/>
              </a:rPr>
              <a:t> </a:t>
            </a:r>
            <a:r>
              <a:rPr lang="en-US" kern="1200" spc="-10">
                <a:solidFill>
                  <a:schemeClr val="tx1"/>
                </a:solidFill>
                <a:latin typeface="+mj-lt"/>
                <a:ea typeface="+mj-ea"/>
                <a:cs typeface="+mj-cs"/>
              </a:rPr>
              <a:t>Legacy Application</a:t>
            </a:r>
          </a:p>
        </p:txBody>
      </p:sp>
      <p:sp>
        <p:nvSpPr>
          <p:cNvPr id="5" name="object 5"/>
          <p:cNvSpPr txBox="1">
            <a:spLocks noGrp="1"/>
          </p:cNvSpPr>
          <p:nvPr>
            <p:ph type="sldNum" sz="quarter" idx="7"/>
          </p:nvPr>
        </p:nvSpPr>
        <p:spPr>
          <a:xfrm>
            <a:off x="8610600" y="32040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alpha val="60000"/>
                  </a:schemeClr>
                </a:solidFill>
                <a:latin typeface="+mn-lt"/>
                <a:ea typeface="+mn-ea"/>
                <a:cs typeface="+mn-cs"/>
              </a:rPr>
              <a:pPr algn="r" rtl="0">
                <a:spcAft>
                  <a:spcPts val="600"/>
                </a:spcAft>
              </a:pPr>
              <a:t>26</a:t>
            </a:fld>
            <a:endParaRPr lang="en-US" kern="1200" spc="-25">
              <a:solidFill>
                <a:schemeClr val="tx1">
                  <a:alpha val="60000"/>
                </a:schemeClr>
              </a:solidFill>
              <a:latin typeface="+mn-lt"/>
              <a:ea typeface="+mn-ea"/>
              <a:cs typeface="+mn-cs"/>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object 3">
            <a:extLst>
              <a:ext uri="{FF2B5EF4-FFF2-40B4-BE49-F238E27FC236}">
                <a16:creationId xmlns:a16="http://schemas.microsoft.com/office/drawing/2014/main" id="{37B8B5D0-429B-D809-1E31-5510F7130A63}"/>
              </a:ext>
            </a:extLst>
          </p:cNvPr>
          <p:cNvGraphicFramePr/>
          <p:nvPr>
            <p:extLst>
              <p:ext uri="{D42A27DB-BD31-4B8C-83A1-F6EECF244321}">
                <p14:modId xmlns:p14="http://schemas.microsoft.com/office/powerpoint/2010/main" val="116228919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72493" y="238539"/>
            <a:ext cx="11018520" cy="1434415"/>
          </a:xfrm>
          <a:prstGeom prst="rect">
            <a:avLst/>
          </a:prstGeom>
        </p:spPr>
        <p:txBody>
          <a:bodyPr vert="horz" lIns="91440" tIns="45720" rIns="91440" bIns="45720" rtlCol="0" anchor="b">
            <a:normAutofit/>
          </a:bodyPr>
          <a:lstStyle/>
          <a:p>
            <a:pPr marL="12700" algn="l" rtl="0">
              <a:lnSpc>
                <a:spcPct val="90000"/>
              </a:lnSpc>
              <a:spcBef>
                <a:spcPct val="0"/>
              </a:spcBef>
            </a:pPr>
            <a:r>
              <a:rPr lang="en-US" sz="5400" kern="1200" spc="-10" dirty="0">
                <a:latin typeface="+mj-lt"/>
                <a:cs typeface="+mj-cs"/>
              </a:rPr>
              <a:t>Issues of IaaS</a:t>
            </a:r>
            <a:endParaRPr lang="en-US" sz="5400" kern="1200" dirty="0">
              <a:latin typeface="+mj-lt"/>
              <a:cs typeface="+mj-cs"/>
            </a:endParaRPr>
          </a:p>
        </p:txBody>
      </p:sp>
      <p:sp>
        <p:nvSpPr>
          <p:cNvPr id="1229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72492" y="1907337"/>
            <a:ext cx="7103165" cy="4874463"/>
          </a:xfrm>
          <a:prstGeom prst="rect">
            <a:avLst/>
          </a:prstGeom>
        </p:spPr>
        <p:txBody>
          <a:bodyPr vert="horz" lIns="91440" tIns="45720" rIns="91440" bIns="45720" rtlCol="0" anchor="t">
            <a:normAutofit lnSpcReduction="10000"/>
          </a:bodyPr>
          <a:lstStyle/>
          <a:p>
            <a:pPr marL="240029" marR="29845" indent="-228600" algn="l" rtl="0">
              <a:lnSpc>
                <a:spcPct val="90000"/>
              </a:lnSpc>
              <a:spcBef>
                <a:spcPts val="960"/>
              </a:spcBef>
              <a:buFont typeface="Arial" panose="020B0604020202020204" pitchFamily="34" charset="0"/>
              <a:buChar char="•"/>
              <a:tabLst>
                <a:tab pos="241300" algn="l"/>
              </a:tabLst>
            </a:pPr>
            <a:r>
              <a:rPr lang="en-US" sz="1400" kern="1200" dirty="0">
                <a:solidFill>
                  <a:schemeClr val="tx1"/>
                </a:solidFill>
                <a:latin typeface="+mn-lt"/>
                <a:ea typeface="+mn-ea"/>
                <a:cs typeface="+mn-cs"/>
              </a:rPr>
              <a:t>IaaS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shares</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issues</a:t>
            </a:r>
            <a:r>
              <a:rPr lang="en-US" sz="1400" kern="1200" spc="-25" dirty="0">
                <a:solidFill>
                  <a:schemeClr val="tx1"/>
                </a:solidFill>
                <a:latin typeface="+mn-lt"/>
                <a:ea typeface="+mn-ea"/>
                <a:cs typeface="+mn-cs"/>
              </a:rPr>
              <a:t> </a:t>
            </a:r>
            <a:r>
              <a:rPr lang="en-US" sz="1400" kern="1200" dirty="0">
                <a:solidFill>
                  <a:schemeClr val="tx1"/>
                </a:solidFill>
                <a:latin typeface="+mn-lt"/>
                <a:ea typeface="+mn-ea"/>
                <a:cs typeface="+mn-cs"/>
              </a:rPr>
              <a:t>with</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PaaS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and</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SaaS,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such</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as</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Network</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dependence</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and</a:t>
            </a:r>
            <a:r>
              <a:rPr lang="en-US" sz="1400" kern="1200" spc="-40" dirty="0">
                <a:solidFill>
                  <a:schemeClr val="tx1"/>
                </a:solidFill>
                <a:latin typeface="+mn-lt"/>
                <a:ea typeface="+mn-ea"/>
                <a:cs typeface="+mn-cs"/>
              </a:rPr>
              <a:t> </a:t>
            </a:r>
            <a:r>
              <a:rPr lang="en-US" sz="1400" kern="1200" spc="-10" dirty="0">
                <a:solidFill>
                  <a:schemeClr val="tx1"/>
                </a:solidFill>
                <a:latin typeface="+mn-lt"/>
                <a:ea typeface="+mn-ea"/>
                <a:cs typeface="+mn-cs"/>
              </a:rPr>
              <a:t>browser </a:t>
            </a:r>
            <a:r>
              <a:rPr lang="en-US" sz="1400" kern="1200" dirty="0">
                <a:solidFill>
                  <a:schemeClr val="tx1"/>
                </a:solidFill>
                <a:latin typeface="+mn-lt"/>
                <a:ea typeface="+mn-ea"/>
                <a:cs typeface="+mn-cs"/>
              </a:rPr>
              <a:t>based</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risks.</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It</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also</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have</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some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specific</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issues</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associated</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with</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it</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such</a:t>
            </a:r>
            <a:r>
              <a:rPr lang="en-US" sz="1400" kern="1200" spc="-45" dirty="0">
                <a:solidFill>
                  <a:schemeClr val="tx1"/>
                </a:solidFill>
                <a:latin typeface="+mn-lt"/>
                <a:ea typeface="+mn-ea"/>
                <a:cs typeface="+mn-cs"/>
              </a:rPr>
              <a:t> </a:t>
            </a:r>
            <a:r>
              <a:rPr lang="en-US" sz="1400" kern="1200" spc="-25" dirty="0">
                <a:solidFill>
                  <a:schemeClr val="tx1"/>
                </a:solidFill>
                <a:latin typeface="+mn-lt"/>
                <a:ea typeface="+mn-ea"/>
                <a:cs typeface="+mn-cs"/>
              </a:rPr>
              <a:t>as:</a:t>
            </a:r>
            <a:endParaRPr lang="en-US" sz="1400" kern="1200" dirty="0">
              <a:solidFill>
                <a:schemeClr val="tx1"/>
              </a:solidFill>
              <a:latin typeface="+mn-lt"/>
              <a:ea typeface="+mn-ea"/>
              <a:cs typeface="+mn-cs"/>
            </a:endParaRPr>
          </a:p>
          <a:p>
            <a:pPr marL="240029" indent="-228600" algn="l" rtl="0">
              <a:lnSpc>
                <a:spcPct val="90000"/>
              </a:lnSpc>
              <a:spcBef>
                <a:spcPts val="135"/>
              </a:spcBef>
              <a:buFont typeface="Arial" panose="020B0604020202020204" pitchFamily="34" charset="0"/>
              <a:buChar char="•"/>
              <a:tabLst>
                <a:tab pos="240029" algn="l"/>
              </a:tabLst>
            </a:pPr>
            <a:r>
              <a:rPr lang="en-US" sz="1400" b="1" kern="1200" dirty="0">
                <a:solidFill>
                  <a:schemeClr val="tx1"/>
                </a:solidFill>
                <a:latin typeface="+mn-lt"/>
                <a:ea typeface="+mn-ea"/>
                <a:cs typeface="+mn-cs"/>
              </a:rPr>
              <a:t>Compatibility</a:t>
            </a:r>
            <a:r>
              <a:rPr lang="en-US" sz="1400" b="1" kern="1200" spc="-60" dirty="0">
                <a:solidFill>
                  <a:schemeClr val="tx1"/>
                </a:solidFill>
                <a:latin typeface="+mn-lt"/>
                <a:ea typeface="+mn-ea"/>
                <a:cs typeface="+mn-cs"/>
              </a:rPr>
              <a:t> </a:t>
            </a:r>
            <a:r>
              <a:rPr lang="en-US" sz="1400" b="1" kern="1200" dirty="0">
                <a:solidFill>
                  <a:schemeClr val="tx1"/>
                </a:solidFill>
                <a:latin typeface="+mn-lt"/>
                <a:ea typeface="+mn-ea"/>
                <a:cs typeface="+mn-cs"/>
              </a:rPr>
              <a:t>with</a:t>
            </a:r>
            <a:r>
              <a:rPr lang="en-US" sz="1400" b="1" kern="1200" spc="-65" dirty="0">
                <a:solidFill>
                  <a:schemeClr val="tx1"/>
                </a:solidFill>
                <a:latin typeface="+mn-lt"/>
                <a:ea typeface="+mn-ea"/>
                <a:cs typeface="+mn-cs"/>
              </a:rPr>
              <a:t> </a:t>
            </a:r>
            <a:r>
              <a:rPr lang="en-US" sz="1400" b="1" kern="1200" dirty="0">
                <a:solidFill>
                  <a:schemeClr val="tx1"/>
                </a:solidFill>
                <a:latin typeface="+mn-lt"/>
                <a:ea typeface="+mn-ea"/>
                <a:cs typeface="+mn-cs"/>
              </a:rPr>
              <a:t>legacy</a:t>
            </a:r>
            <a:r>
              <a:rPr lang="en-US" sz="1400" b="1" kern="1200" spc="-90" dirty="0">
                <a:solidFill>
                  <a:schemeClr val="tx1"/>
                </a:solidFill>
                <a:latin typeface="+mn-lt"/>
                <a:ea typeface="+mn-ea"/>
                <a:cs typeface="+mn-cs"/>
              </a:rPr>
              <a:t> </a:t>
            </a:r>
            <a:r>
              <a:rPr lang="en-US" sz="1400" b="1" kern="1200" dirty="0">
                <a:solidFill>
                  <a:schemeClr val="tx1"/>
                </a:solidFill>
                <a:latin typeface="+mn-lt"/>
                <a:ea typeface="+mn-ea"/>
                <a:cs typeface="+mn-cs"/>
              </a:rPr>
              <a:t>security</a:t>
            </a:r>
            <a:r>
              <a:rPr lang="en-US" sz="1400" b="1" kern="1200" spc="-65" dirty="0">
                <a:solidFill>
                  <a:schemeClr val="tx1"/>
                </a:solidFill>
                <a:latin typeface="+mn-lt"/>
                <a:ea typeface="+mn-ea"/>
                <a:cs typeface="+mn-cs"/>
              </a:rPr>
              <a:t> </a:t>
            </a:r>
            <a:r>
              <a:rPr lang="en-US" sz="1400" b="1" kern="1200" spc="-10" dirty="0">
                <a:solidFill>
                  <a:schemeClr val="tx1"/>
                </a:solidFill>
                <a:latin typeface="+mn-lt"/>
                <a:ea typeface="+mn-ea"/>
                <a:cs typeface="+mn-cs"/>
              </a:rPr>
              <a:t>vulnerabilities</a:t>
            </a:r>
            <a:endParaRPr lang="en-US" sz="1400" kern="1200" dirty="0">
              <a:solidFill>
                <a:schemeClr val="tx1"/>
              </a:solidFill>
              <a:latin typeface="+mn-lt"/>
              <a:ea typeface="+mn-ea"/>
              <a:cs typeface="+mn-cs"/>
            </a:endParaRPr>
          </a:p>
          <a:p>
            <a:pPr marL="698500" marR="220979" lvl="1" indent="-228600" algn="l" rtl="0">
              <a:lnSpc>
                <a:spcPct val="90000"/>
              </a:lnSpc>
              <a:spcBef>
                <a:spcPts val="615"/>
              </a:spcBef>
              <a:buFont typeface="Arial" panose="020B0604020202020204" pitchFamily="34" charset="0"/>
              <a:buChar char="•"/>
              <a:tabLst>
                <a:tab pos="698500" algn="l"/>
              </a:tabLst>
            </a:pPr>
            <a:r>
              <a:rPr lang="en-US" sz="1400" kern="1200" dirty="0">
                <a:solidFill>
                  <a:schemeClr val="tx1"/>
                </a:solidFill>
                <a:latin typeface="+mn-lt"/>
                <a:ea typeface="+mn-ea"/>
                <a:cs typeface="+mn-cs"/>
              </a:rPr>
              <a:t>Because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IaaS</a:t>
            </a:r>
            <a:r>
              <a:rPr lang="en-US" sz="1400" kern="1200" spc="-50" dirty="0">
                <a:solidFill>
                  <a:schemeClr val="tx1"/>
                </a:solidFill>
                <a:latin typeface="+mn-lt"/>
                <a:ea typeface="+mn-ea"/>
                <a:cs typeface="+mn-cs"/>
              </a:rPr>
              <a:t> </a:t>
            </a:r>
            <a:r>
              <a:rPr lang="en-US" sz="1400" kern="1200" spc="-10" dirty="0">
                <a:solidFill>
                  <a:schemeClr val="tx1"/>
                </a:solidFill>
                <a:latin typeface="+mn-lt"/>
                <a:ea typeface="+mn-ea"/>
                <a:cs typeface="+mn-cs"/>
              </a:rPr>
              <a:t>offers</a:t>
            </a:r>
            <a:r>
              <a:rPr lang="en-US" sz="1400" kern="1200" spc="-30"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consumer</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run</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legacy</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software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in</a:t>
            </a:r>
            <a:r>
              <a:rPr lang="en-US" sz="1400" kern="1200" spc="-45" dirty="0">
                <a:solidFill>
                  <a:schemeClr val="tx1"/>
                </a:solidFill>
                <a:latin typeface="+mn-lt"/>
                <a:ea typeface="+mn-ea"/>
                <a:cs typeface="+mn-cs"/>
              </a:rPr>
              <a:t> </a:t>
            </a:r>
            <a:r>
              <a:rPr lang="en-US" sz="1400" kern="1200" spc="-10" dirty="0">
                <a:solidFill>
                  <a:schemeClr val="tx1"/>
                </a:solidFill>
                <a:latin typeface="+mn-lt"/>
                <a:ea typeface="+mn-ea"/>
                <a:cs typeface="+mn-cs"/>
              </a:rPr>
              <a:t>provider's</a:t>
            </a:r>
            <a:r>
              <a:rPr lang="en-US" sz="1400" kern="1200" spc="-45" dirty="0">
                <a:solidFill>
                  <a:schemeClr val="tx1"/>
                </a:solidFill>
                <a:latin typeface="+mn-lt"/>
                <a:ea typeface="+mn-ea"/>
                <a:cs typeface="+mn-cs"/>
              </a:rPr>
              <a:t> </a:t>
            </a:r>
            <a:r>
              <a:rPr lang="en-US" sz="1400" kern="1200" spc="-10" dirty="0">
                <a:solidFill>
                  <a:schemeClr val="tx1"/>
                </a:solidFill>
                <a:latin typeface="+mn-lt"/>
                <a:ea typeface="+mn-ea"/>
                <a:cs typeface="+mn-cs"/>
              </a:rPr>
              <a:t>infrastructure, therefore</a:t>
            </a:r>
            <a:r>
              <a:rPr lang="en-US" sz="1400" kern="1200" spc="-60" dirty="0">
                <a:solidFill>
                  <a:schemeClr val="tx1"/>
                </a:solidFill>
                <a:latin typeface="+mn-lt"/>
                <a:ea typeface="+mn-ea"/>
                <a:cs typeface="+mn-cs"/>
              </a:rPr>
              <a:t> </a:t>
            </a:r>
            <a:r>
              <a:rPr lang="en-US" sz="1400" kern="1200" dirty="0">
                <a:solidFill>
                  <a:schemeClr val="tx1"/>
                </a:solidFill>
                <a:latin typeface="+mn-lt"/>
                <a:ea typeface="+mn-ea"/>
                <a:cs typeface="+mn-cs"/>
              </a:rPr>
              <a:t>it</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exposes</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consumers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all</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of</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security</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vulnerabilities</a:t>
            </a:r>
            <a:r>
              <a:rPr lang="en-US" sz="1400" kern="1200" spc="-30" dirty="0">
                <a:solidFill>
                  <a:schemeClr val="tx1"/>
                </a:solidFill>
                <a:latin typeface="+mn-lt"/>
                <a:ea typeface="+mn-ea"/>
                <a:cs typeface="+mn-cs"/>
              </a:rPr>
              <a:t> </a:t>
            </a:r>
            <a:r>
              <a:rPr lang="en-US" sz="1400" kern="1200" dirty="0">
                <a:solidFill>
                  <a:schemeClr val="tx1"/>
                </a:solidFill>
                <a:latin typeface="+mn-lt"/>
                <a:ea typeface="+mn-ea"/>
                <a:cs typeface="+mn-cs"/>
              </a:rPr>
              <a:t>of</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such</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legacy</a:t>
            </a:r>
            <a:r>
              <a:rPr lang="en-US" sz="1400" kern="1200" spc="-55" dirty="0">
                <a:solidFill>
                  <a:schemeClr val="tx1"/>
                </a:solidFill>
                <a:latin typeface="+mn-lt"/>
                <a:ea typeface="+mn-ea"/>
                <a:cs typeface="+mn-cs"/>
              </a:rPr>
              <a:t> </a:t>
            </a:r>
            <a:r>
              <a:rPr lang="en-US" sz="1400" kern="1200" spc="-10" dirty="0">
                <a:solidFill>
                  <a:schemeClr val="tx1"/>
                </a:solidFill>
                <a:latin typeface="+mn-lt"/>
                <a:ea typeface="+mn-ea"/>
                <a:cs typeface="+mn-cs"/>
              </a:rPr>
              <a:t>software.</a:t>
            </a:r>
            <a:endParaRPr lang="en-US" sz="1400" kern="1200" dirty="0">
              <a:solidFill>
                <a:schemeClr val="tx1"/>
              </a:solidFill>
              <a:latin typeface="+mn-lt"/>
              <a:ea typeface="+mn-ea"/>
              <a:cs typeface="+mn-cs"/>
            </a:endParaRPr>
          </a:p>
          <a:p>
            <a:pPr marL="240029" indent="-228600" algn="l" rtl="0">
              <a:lnSpc>
                <a:spcPct val="90000"/>
              </a:lnSpc>
              <a:spcBef>
                <a:spcPts val="130"/>
              </a:spcBef>
              <a:buFont typeface="Arial" panose="020B0604020202020204" pitchFamily="34" charset="0"/>
              <a:buChar char="•"/>
              <a:tabLst>
                <a:tab pos="240029" algn="l"/>
              </a:tabLst>
            </a:pPr>
            <a:r>
              <a:rPr lang="en-US" sz="1400" b="1" kern="1200" dirty="0">
                <a:solidFill>
                  <a:schemeClr val="tx1"/>
                </a:solidFill>
                <a:latin typeface="+mn-lt"/>
                <a:ea typeface="+mn-ea"/>
                <a:cs typeface="+mn-cs"/>
              </a:rPr>
              <a:t>Virtual</a:t>
            </a:r>
            <a:r>
              <a:rPr lang="en-US" sz="1400" b="1" kern="1200" spc="-75" dirty="0">
                <a:solidFill>
                  <a:schemeClr val="tx1"/>
                </a:solidFill>
                <a:latin typeface="+mn-lt"/>
                <a:ea typeface="+mn-ea"/>
                <a:cs typeface="+mn-cs"/>
              </a:rPr>
              <a:t> </a:t>
            </a:r>
            <a:r>
              <a:rPr lang="en-US" sz="1400" b="1" kern="1200" dirty="0">
                <a:solidFill>
                  <a:schemeClr val="tx1"/>
                </a:solidFill>
                <a:latin typeface="+mn-lt"/>
                <a:ea typeface="+mn-ea"/>
                <a:cs typeface="+mn-cs"/>
              </a:rPr>
              <a:t>Machine</a:t>
            </a:r>
            <a:r>
              <a:rPr lang="en-US" sz="1400" b="1" kern="1200" spc="-75" dirty="0">
                <a:solidFill>
                  <a:schemeClr val="tx1"/>
                </a:solidFill>
                <a:latin typeface="+mn-lt"/>
                <a:ea typeface="+mn-ea"/>
                <a:cs typeface="+mn-cs"/>
              </a:rPr>
              <a:t> </a:t>
            </a:r>
            <a:r>
              <a:rPr lang="en-US" sz="1400" b="1" kern="1200" spc="-10" dirty="0">
                <a:solidFill>
                  <a:schemeClr val="tx1"/>
                </a:solidFill>
                <a:latin typeface="+mn-lt"/>
                <a:ea typeface="+mn-ea"/>
                <a:cs typeface="+mn-cs"/>
              </a:rPr>
              <a:t>Sprawl</a:t>
            </a:r>
            <a:endParaRPr lang="en-US" sz="14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400" kern="1200" dirty="0">
                <a:solidFill>
                  <a:schemeClr val="tx1"/>
                </a:solidFill>
                <a:latin typeface="+mn-lt"/>
                <a:ea typeface="+mn-ea"/>
                <a:cs typeface="+mn-cs"/>
              </a:rPr>
              <a:t>The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VM</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can</a:t>
            </a:r>
            <a:r>
              <a:rPr lang="en-US" sz="1400" kern="1200" spc="-60" dirty="0">
                <a:solidFill>
                  <a:schemeClr val="tx1"/>
                </a:solidFill>
                <a:latin typeface="+mn-lt"/>
                <a:ea typeface="+mn-ea"/>
                <a:cs typeface="+mn-cs"/>
              </a:rPr>
              <a:t> </a:t>
            </a:r>
            <a:r>
              <a:rPr lang="en-US" sz="1400" kern="1200" dirty="0">
                <a:solidFill>
                  <a:schemeClr val="tx1"/>
                </a:solidFill>
                <a:latin typeface="+mn-lt"/>
                <a:ea typeface="+mn-ea"/>
                <a:cs typeface="+mn-cs"/>
              </a:rPr>
              <a:t>become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out</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of</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date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with</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respect</a:t>
            </a:r>
            <a:r>
              <a:rPr lang="en-US" sz="1400" kern="1200" spc="-25"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security</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updates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because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IaaS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allows</a:t>
            </a:r>
            <a:r>
              <a:rPr lang="en-US" sz="1400" kern="1200" spc="-35" dirty="0">
                <a:solidFill>
                  <a:schemeClr val="tx1"/>
                </a:solidFill>
                <a:latin typeface="+mn-lt"/>
                <a:ea typeface="+mn-ea"/>
                <a:cs typeface="+mn-cs"/>
              </a:rPr>
              <a:t> </a:t>
            </a:r>
            <a:r>
              <a:rPr lang="en-US" sz="1400" kern="1200" spc="-25" dirty="0">
                <a:solidFill>
                  <a:schemeClr val="tx1"/>
                </a:solidFill>
                <a:latin typeface="+mn-lt"/>
                <a:ea typeface="+mn-ea"/>
                <a:cs typeface="+mn-cs"/>
              </a:rPr>
              <a:t>the</a:t>
            </a:r>
            <a:endParaRPr lang="en-US" sz="1400" kern="1200" dirty="0">
              <a:solidFill>
                <a:schemeClr val="tx1"/>
              </a:solidFill>
              <a:latin typeface="+mn-lt"/>
              <a:ea typeface="+mn-ea"/>
              <a:cs typeface="+mn-cs"/>
            </a:endParaRPr>
          </a:p>
          <a:p>
            <a:pPr marL="698500" marR="96520" indent="-228600" algn="l" rtl="0">
              <a:lnSpc>
                <a:spcPct val="90000"/>
              </a:lnSpc>
              <a:spcBef>
                <a:spcPts val="360"/>
              </a:spcBef>
              <a:buFont typeface="Arial" panose="020B0604020202020204" pitchFamily="34" charset="0"/>
              <a:buChar char="•"/>
            </a:pPr>
            <a:r>
              <a:rPr lang="en-US" sz="1400" kern="1200" dirty="0">
                <a:solidFill>
                  <a:schemeClr val="tx1"/>
                </a:solidFill>
                <a:latin typeface="+mn-lt"/>
                <a:ea typeface="+mn-ea"/>
                <a:cs typeface="+mn-cs"/>
              </a:rPr>
              <a:t>consumer</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40" dirty="0">
                <a:solidFill>
                  <a:schemeClr val="tx1"/>
                </a:solidFill>
                <a:latin typeface="+mn-lt"/>
                <a:ea typeface="+mn-ea"/>
                <a:cs typeface="+mn-cs"/>
              </a:rPr>
              <a:t> </a:t>
            </a:r>
            <a:r>
              <a:rPr lang="en-US" sz="1400" kern="1200" spc="-10" dirty="0">
                <a:solidFill>
                  <a:schemeClr val="tx1"/>
                </a:solidFill>
                <a:latin typeface="+mn-lt"/>
                <a:ea typeface="+mn-ea"/>
                <a:cs typeface="+mn-cs"/>
              </a:rPr>
              <a:t>operate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virtual</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machines</a:t>
            </a:r>
            <a:r>
              <a:rPr lang="en-US" sz="1400" kern="1200" spc="-30" dirty="0">
                <a:solidFill>
                  <a:schemeClr val="tx1"/>
                </a:solidFill>
                <a:latin typeface="+mn-lt"/>
                <a:ea typeface="+mn-ea"/>
                <a:cs typeface="+mn-cs"/>
              </a:rPr>
              <a:t> </a:t>
            </a:r>
            <a:r>
              <a:rPr lang="en-US" sz="1400" kern="1200" dirty="0">
                <a:solidFill>
                  <a:schemeClr val="tx1"/>
                </a:solidFill>
                <a:latin typeface="+mn-lt"/>
                <a:ea typeface="+mn-ea"/>
                <a:cs typeface="+mn-cs"/>
              </a:rPr>
              <a:t>in</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running,</a:t>
            </a:r>
            <a:r>
              <a:rPr lang="en-US" sz="1400" kern="1200" spc="-65" dirty="0">
                <a:solidFill>
                  <a:schemeClr val="tx1"/>
                </a:solidFill>
                <a:latin typeface="+mn-lt"/>
                <a:ea typeface="+mn-ea"/>
                <a:cs typeface="+mn-cs"/>
              </a:rPr>
              <a:t> </a:t>
            </a:r>
            <a:r>
              <a:rPr lang="en-US" sz="1400" kern="1200" dirty="0">
                <a:solidFill>
                  <a:schemeClr val="tx1"/>
                </a:solidFill>
                <a:latin typeface="+mn-lt"/>
                <a:ea typeface="+mn-ea"/>
                <a:cs typeface="+mn-cs"/>
              </a:rPr>
              <a:t>suspended</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and</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off</a:t>
            </a:r>
            <a:r>
              <a:rPr lang="en-US" sz="1400" kern="1200" spc="-45" dirty="0">
                <a:solidFill>
                  <a:schemeClr val="tx1"/>
                </a:solidFill>
                <a:latin typeface="+mn-lt"/>
                <a:ea typeface="+mn-ea"/>
                <a:cs typeface="+mn-cs"/>
              </a:rPr>
              <a:t> </a:t>
            </a:r>
            <a:r>
              <a:rPr lang="en-US" sz="1400" kern="1200" spc="-10" dirty="0">
                <a:solidFill>
                  <a:schemeClr val="tx1"/>
                </a:solidFill>
                <a:latin typeface="+mn-lt"/>
                <a:ea typeface="+mn-ea"/>
                <a:cs typeface="+mn-cs"/>
              </a:rPr>
              <a:t>state.</a:t>
            </a:r>
            <a:r>
              <a:rPr lang="en-US" sz="1400" kern="1200" spc="-25" dirty="0">
                <a:solidFill>
                  <a:schemeClr val="tx1"/>
                </a:solidFill>
                <a:latin typeface="+mn-lt"/>
                <a:ea typeface="+mn-ea"/>
                <a:cs typeface="+mn-cs"/>
              </a:rPr>
              <a:t> </a:t>
            </a:r>
            <a:r>
              <a:rPr lang="en-US" sz="1400" kern="1200" spc="-30" dirty="0">
                <a:solidFill>
                  <a:schemeClr val="tx1"/>
                </a:solidFill>
                <a:latin typeface="+mn-lt"/>
                <a:ea typeface="+mn-ea"/>
                <a:cs typeface="+mn-cs"/>
              </a:rPr>
              <a:t>However,</a:t>
            </a:r>
            <a:r>
              <a:rPr lang="en-US" sz="1400" kern="1200" spc="-35" dirty="0">
                <a:solidFill>
                  <a:schemeClr val="tx1"/>
                </a:solidFill>
                <a:latin typeface="+mn-lt"/>
                <a:ea typeface="+mn-ea"/>
                <a:cs typeface="+mn-cs"/>
              </a:rPr>
              <a:t> </a:t>
            </a:r>
            <a:r>
              <a:rPr lang="en-US" sz="1400" kern="1200" spc="-25" dirty="0">
                <a:solidFill>
                  <a:schemeClr val="tx1"/>
                </a:solidFill>
                <a:latin typeface="+mn-lt"/>
                <a:ea typeface="+mn-ea"/>
                <a:cs typeface="+mn-cs"/>
              </a:rPr>
              <a:t>the </a:t>
            </a:r>
            <a:r>
              <a:rPr lang="en-US" sz="1400" kern="1200" dirty="0">
                <a:solidFill>
                  <a:schemeClr val="tx1"/>
                </a:solidFill>
                <a:latin typeface="+mn-lt"/>
                <a:ea typeface="+mn-ea"/>
                <a:cs typeface="+mn-cs"/>
              </a:rPr>
              <a:t>provider</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can</a:t>
            </a:r>
            <a:r>
              <a:rPr lang="en-US" sz="1400" kern="1200" spc="-40" dirty="0">
                <a:solidFill>
                  <a:schemeClr val="tx1"/>
                </a:solidFill>
                <a:latin typeface="+mn-lt"/>
                <a:ea typeface="+mn-ea"/>
                <a:cs typeface="+mn-cs"/>
              </a:rPr>
              <a:t> </a:t>
            </a:r>
            <a:r>
              <a:rPr lang="en-US" sz="1400" kern="1200" spc="-10" dirty="0">
                <a:solidFill>
                  <a:schemeClr val="tx1"/>
                </a:solidFill>
                <a:latin typeface="+mn-lt"/>
                <a:ea typeface="+mn-ea"/>
                <a:cs typeface="+mn-cs"/>
              </a:rPr>
              <a:t>automatically</a:t>
            </a:r>
            <a:r>
              <a:rPr lang="en-US" sz="1400" kern="1200" spc="-25" dirty="0">
                <a:solidFill>
                  <a:schemeClr val="tx1"/>
                </a:solidFill>
                <a:latin typeface="+mn-lt"/>
                <a:ea typeface="+mn-ea"/>
                <a:cs typeface="+mn-cs"/>
              </a:rPr>
              <a:t> </a:t>
            </a:r>
            <a:r>
              <a:rPr lang="en-US" sz="1400" kern="1200" dirty="0">
                <a:solidFill>
                  <a:schemeClr val="tx1"/>
                </a:solidFill>
                <a:latin typeface="+mn-lt"/>
                <a:ea typeface="+mn-ea"/>
                <a:cs typeface="+mn-cs"/>
              </a:rPr>
              <a:t>update</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such</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VMs,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but</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this</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mechanism</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is</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hard</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and</a:t>
            </a:r>
            <a:r>
              <a:rPr lang="en-US" sz="1400" kern="1200" spc="-55" dirty="0">
                <a:solidFill>
                  <a:schemeClr val="tx1"/>
                </a:solidFill>
                <a:latin typeface="+mn-lt"/>
                <a:ea typeface="+mn-ea"/>
                <a:cs typeface="+mn-cs"/>
              </a:rPr>
              <a:t> </a:t>
            </a:r>
            <a:r>
              <a:rPr lang="en-US" sz="1400" kern="1200" spc="-10" dirty="0">
                <a:solidFill>
                  <a:schemeClr val="tx1"/>
                </a:solidFill>
                <a:latin typeface="+mn-lt"/>
                <a:ea typeface="+mn-ea"/>
                <a:cs typeface="+mn-cs"/>
              </a:rPr>
              <a:t>complex.</a:t>
            </a:r>
            <a:endParaRPr lang="en-US" sz="1400" kern="1200" dirty="0">
              <a:solidFill>
                <a:schemeClr val="tx1"/>
              </a:solidFill>
              <a:latin typeface="+mn-lt"/>
              <a:ea typeface="+mn-ea"/>
              <a:cs typeface="+mn-cs"/>
            </a:endParaRPr>
          </a:p>
          <a:p>
            <a:pPr marL="240029" indent="-228600" algn="l" rtl="0">
              <a:lnSpc>
                <a:spcPct val="90000"/>
              </a:lnSpc>
              <a:spcBef>
                <a:spcPts val="130"/>
              </a:spcBef>
              <a:buFont typeface="Arial" panose="020B0604020202020204" pitchFamily="34" charset="0"/>
              <a:buChar char="•"/>
              <a:tabLst>
                <a:tab pos="240029" algn="l"/>
                <a:tab pos="2153920" algn="l"/>
              </a:tabLst>
            </a:pPr>
            <a:r>
              <a:rPr lang="en-US" sz="1400" b="1" kern="1200" dirty="0">
                <a:solidFill>
                  <a:schemeClr val="tx1"/>
                </a:solidFill>
                <a:latin typeface="+mn-lt"/>
                <a:ea typeface="+mn-ea"/>
                <a:cs typeface="+mn-cs"/>
              </a:rPr>
              <a:t>Robustness</a:t>
            </a:r>
            <a:r>
              <a:rPr lang="en-US" sz="1400" b="1" kern="1200" spc="-135" dirty="0">
                <a:solidFill>
                  <a:schemeClr val="tx1"/>
                </a:solidFill>
                <a:latin typeface="+mn-lt"/>
                <a:ea typeface="+mn-ea"/>
                <a:cs typeface="+mn-cs"/>
              </a:rPr>
              <a:t> </a:t>
            </a:r>
            <a:r>
              <a:rPr lang="en-US" sz="1400" b="1" kern="1200" spc="-25" dirty="0">
                <a:solidFill>
                  <a:schemeClr val="tx1"/>
                </a:solidFill>
                <a:latin typeface="+mn-lt"/>
                <a:ea typeface="+mn-ea"/>
                <a:cs typeface="+mn-cs"/>
              </a:rPr>
              <a:t>of</a:t>
            </a:r>
            <a:r>
              <a:rPr lang="en-US" sz="1400" b="1" kern="1200" dirty="0">
                <a:solidFill>
                  <a:schemeClr val="tx1"/>
                </a:solidFill>
                <a:latin typeface="+mn-lt"/>
                <a:ea typeface="+mn-ea"/>
                <a:cs typeface="+mn-cs"/>
              </a:rPr>
              <a:t>	VM</a:t>
            </a:r>
            <a:r>
              <a:rPr lang="en-US" sz="1400" b="1" kern="1200" spc="-70" dirty="0">
                <a:solidFill>
                  <a:schemeClr val="tx1"/>
                </a:solidFill>
                <a:latin typeface="+mn-lt"/>
                <a:ea typeface="+mn-ea"/>
                <a:cs typeface="+mn-cs"/>
              </a:rPr>
              <a:t> </a:t>
            </a:r>
            <a:r>
              <a:rPr lang="en-US" sz="1400" b="1" kern="1200" dirty="0">
                <a:solidFill>
                  <a:schemeClr val="tx1"/>
                </a:solidFill>
                <a:latin typeface="+mn-lt"/>
                <a:ea typeface="+mn-ea"/>
                <a:cs typeface="+mn-cs"/>
              </a:rPr>
              <a:t>Level</a:t>
            </a:r>
            <a:r>
              <a:rPr lang="en-US" sz="1400" b="1" kern="1200" spc="-70" dirty="0">
                <a:solidFill>
                  <a:schemeClr val="tx1"/>
                </a:solidFill>
                <a:latin typeface="+mn-lt"/>
                <a:ea typeface="+mn-ea"/>
                <a:cs typeface="+mn-cs"/>
              </a:rPr>
              <a:t> </a:t>
            </a:r>
            <a:r>
              <a:rPr lang="en-US" sz="1400" b="1" kern="1200" spc="-10" dirty="0">
                <a:solidFill>
                  <a:schemeClr val="tx1"/>
                </a:solidFill>
                <a:latin typeface="+mn-lt"/>
                <a:ea typeface="+mn-ea"/>
                <a:cs typeface="+mn-cs"/>
              </a:rPr>
              <a:t>Isolation</a:t>
            </a:r>
            <a:endParaRPr lang="en-US" sz="14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400" kern="1200" dirty="0">
                <a:solidFill>
                  <a:schemeClr val="tx1"/>
                </a:solidFill>
                <a:latin typeface="+mn-lt"/>
                <a:ea typeface="+mn-ea"/>
                <a:cs typeface="+mn-cs"/>
              </a:rPr>
              <a:t>IaaS</a:t>
            </a:r>
            <a:r>
              <a:rPr lang="en-US" sz="1400" kern="1200" spc="-50" dirty="0">
                <a:solidFill>
                  <a:schemeClr val="tx1"/>
                </a:solidFill>
                <a:latin typeface="+mn-lt"/>
                <a:ea typeface="+mn-ea"/>
                <a:cs typeface="+mn-cs"/>
              </a:rPr>
              <a:t> </a:t>
            </a:r>
            <a:r>
              <a:rPr lang="en-US" sz="1400" kern="1200" spc="-10" dirty="0">
                <a:solidFill>
                  <a:schemeClr val="tx1"/>
                </a:solidFill>
                <a:latin typeface="+mn-lt"/>
                <a:ea typeface="+mn-ea"/>
                <a:cs typeface="+mn-cs"/>
              </a:rPr>
              <a:t>offers</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an</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isolated</a:t>
            </a:r>
            <a:r>
              <a:rPr lang="en-US" sz="1400" kern="1200" spc="-40" dirty="0">
                <a:solidFill>
                  <a:schemeClr val="tx1"/>
                </a:solidFill>
                <a:latin typeface="+mn-lt"/>
                <a:ea typeface="+mn-ea"/>
                <a:cs typeface="+mn-cs"/>
              </a:rPr>
              <a:t> </a:t>
            </a:r>
            <a:r>
              <a:rPr lang="en-US" sz="1400" kern="1200" spc="-10" dirty="0">
                <a:solidFill>
                  <a:schemeClr val="tx1"/>
                </a:solidFill>
                <a:latin typeface="+mn-lt"/>
                <a:ea typeface="+mn-ea"/>
                <a:cs typeface="+mn-cs"/>
              </a:rPr>
              <a:t>environment</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individual</a:t>
            </a:r>
            <a:r>
              <a:rPr lang="en-US" sz="1400" kern="1200" spc="-60" dirty="0">
                <a:solidFill>
                  <a:schemeClr val="tx1"/>
                </a:solidFill>
                <a:latin typeface="+mn-lt"/>
                <a:ea typeface="+mn-ea"/>
                <a:cs typeface="+mn-cs"/>
              </a:rPr>
              <a:t> </a:t>
            </a:r>
            <a:r>
              <a:rPr lang="en-US" sz="1400" kern="1200" dirty="0">
                <a:solidFill>
                  <a:schemeClr val="tx1"/>
                </a:solidFill>
                <a:latin typeface="+mn-lt"/>
                <a:ea typeface="+mn-ea"/>
                <a:cs typeface="+mn-cs"/>
              </a:rPr>
              <a:t>consumers</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through</a:t>
            </a:r>
            <a:r>
              <a:rPr lang="en-US" sz="1400" kern="1200" spc="-70" dirty="0">
                <a:solidFill>
                  <a:schemeClr val="tx1"/>
                </a:solidFill>
                <a:latin typeface="+mn-lt"/>
                <a:ea typeface="+mn-ea"/>
                <a:cs typeface="+mn-cs"/>
              </a:rPr>
              <a:t> </a:t>
            </a:r>
            <a:r>
              <a:rPr lang="en-US" sz="1400" kern="1200" spc="-25" dirty="0">
                <a:solidFill>
                  <a:schemeClr val="tx1"/>
                </a:solidFill>
                <a:latin typeface="+mn-lt"/>
                <a:ea typeface="+mn-ea"/>
                <a:cs typeface="+mn-cs"/>
              </a:rPr>
              <a:t>hypervisor.</a:t>
            </a:r>
            <a:r>
              <a:rPr lang="en-US" sz="1400" kern="1200" spc="-70" dirty="0">
                <a:solidFill>
                  <a:schemeClr val="tx1"/>
                </a:solidFill>
                <a:latin typeface="+mn-lt"/>
                <a:ea typeface="+mn-ea"/>
                <a:cs typeface="+mn-cs"/>
              </a:rPr>
              <a:t> </a:t>
            </a:r>
            <a:r>
              <a:rPr lang="en-US" sz="1400" kern="1200" dirty="0">
                <a:solidFill>
                  <a:schemeClr val="tx1"/>
                </a:solidFill>
                <a:latin typeface="+mn-lt"/>
                <a:ea typeface="+mn-ea"/>
                <a:cs typeface="+mn-cs"/>
              </a:rPr>
              <a:t>Hypervisor</a:t>
            </a:r>
            <a:r>
              <a:rPr lang="en-US" sz="1400" kern="1200" spc="-45" dirty="0">
                <a:solidFill>
                  <a:schemeClr val="tx1"/>
                </a:solidFill>
                <a:latin typeface="+mn-lt"/>
                <a:ea typeface="+mn-ea"/>
                <a:cs typeface="+mn-cs"/>
              </a:rPr>
              <a:t> </a:t>
            </a:r>
            <a:r>
              <a:rPr lang="en-US" sz="1400" kern="1200" spc="-25" dirty="0">
                <a:solidFill>
                  <a:schemeClr val="tx1"/>
                </a:solidFill>
                <a:latin typeface="+mn-lt"/>
                <a:ea typeface="+mn-ea"/>
                <a:cs typeface="+mn-cs"/>
              </a:rPr>
              <a:t>is</a:t>
            </a:r>
            <a:endParaRPr lang="en-US" sz="1400" kern="1200" dirty="0">
              <a:solidFill>
                <a:schemeClr val="tx1"/>
              </a:solidFill>
              <a:latin typeface="+mn-lt"/>
              <a:ea typeface="+mn-ea"/>
              <a:cs typeface="+mn-cs"/>
            </a:endParaRPr>
          </a:p>
          <a:p>
            <a:pPr marL="698500" marR="20955" indent="-228600" algn="l" rtl="0">
              <a:lnSpc>
                <a:spcPct val="90000"/>
              </a:lnSpc>
              <a:spcBef>
                <a:spcPts val="360"/>
              </a:spcBef>
              <a:buFont typeface="Arial" panose="020B0604020202020204" pitchFamily="34" charset="0"/>
              <a:buChar char="•"/>
            </a:pPr>
            <a:r>
              <a:rPr lang="en-US" sz="1400" kern="1200" dirty="0">
                <a:solidFill>
                  <a:schemeClr val="tx1"/>
                </a:solidFill>
                <a:latin typeface="+mn-lt"/>
                <a:ea typeface="+mn-ea"/>
                <a:cs typeface="+mn-cs"/>
              </a:rPr>
              <a:t>a</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software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layer</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that</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includes</a:t>
            </a:r>
            <a:r>
              <a:rPr lang="en-US" sz="1400" kern="1200" spc="-40" dirty="0">
                <a:solidFill>
                  <a:schemeClr val="tx1"/>
                </a:solidFill>
                <a:latin typeface="+mn-lt"/>
                <a:ea typeface="+mn-ea"/>
                <a:cs typeface="+mn-cs"/>
              </a:rPr>
              <a:t> </a:t>
            </a:r>
            <a:r>
              <a:rPr lang="en-US" sz="1400" kern="1200" spc="-10" dirty="0">
                <a:solidFill>
                  <a:schemeClr val="tx1"/>
                </a:solidFill>
                <a:latin typeface="+mn-lt"/>
                <a:ea typeface="+mn-ea"/>
                <a:cs typeface="+mn-cs"/>
              </a:rPr>
              <a:t>hardware</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support</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for</a:t>
            </a:r>
            <a:r>
              <a:rPr lang="en-US" sz="1400" kern="1200" spc="-60" dirty="0">
                <a:solidFill>
                  <a:schemeClr val="tx1"/>
                </a:solidFill>
                <a:latin typeface="+mn-lt"/>
                <a:ea typeface="+mn-ea"/>
                <a:cs typeface="+mn-cs"/>
              </a:rPr>
              <a:t> </a:t>
            </a:r>
            <a:r>
              <a:rPr lang="en-US" sz="1400" kern="1200" spc="-10" dirty="0">
                <a:solidFill>
                  <a:schemeClr val="tx1"/>
                </a:solidFill>
                <a:latin typeface="+mn-lt"/>
                <a:ea typeface="+mn-ea"/>
                <a:cs typeface="+mn-cs"/>
              </a:rPr>
              <a:t>virtualization</a:t>
            </a:r>
            <a:r>
              <a:rPr lang="en-US" sz="1400" kern="1200" spc="-25"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split</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a</a:t>
            </a:r>
            <a:r>
              <a:rPr lang="en-US" sz="1400" kern="1200" spc="-40" dirty="0">
                <a:solidFill>
                  <a:schemeClr val="tx1"/>
                </a:solidFill>
                <a:latin typeface="+mn-lt"/>
                <a:ea typeface="+mn-ea"/>
                <a:cs typeface="+mn-cs"/>
              </a:rPr>
              <a:t> </a:t>
            </a:r>
            <a:r>
              <a:rPr lang="en-US" sz="1400" kern="1200" spc="-10" dirty="0">
                <a:solidFill>
                  <a:schemeClr val="tx1"/>
                </a:solidFill>
                <a:latin typeface="+mn-lt"/>
                <a:ea typeface="+mn-ea"/>
                <a:cs typeface="+mn-cs"/>
              </a:rPr>
              <a:t>physical</a:t>
            </a:r>
            <a:r>
              <a:rPr lang="en-US" sz="1400" kern="1200" spc="-60" dirty="0">
                <a:solidFill>
                  <a:schemeClr val="tx1"/>
                </a:solidFill>
                <a:latin typeface="+mn-lt"/>
                <a:ea typeface="+mn-ea"/>
                <a:cs typeface="+mn-cs"/>
              </a:rPr>
              <a:t> </a:t>
            </a:r>
            <a:r>
              <a:rPr lang="en-US" sz="1400" kern="1200" spc="-10" dirty="0">
                <a:solidFill>
                  <a:schemeClr val="tx1"/>
                </a:solidFill>
                <a:latin typeface="+mn-lt"/>
                <a:ea typeface="+mn-ea"/>
                <a:cs typeface="+mn-cs"/>
              </a:rPr>
              <a:t>computer </a:t>
            </a:r>
            <a:r>
              <a:rPr lang="en-US" sz="1400" kern="1200" dirty="0">
                <a:solidFill>
                  <a:schemeClr val="tx1"/>
                </a:solidFill>
                <a:latin typeface="+mn-lt"/>
                <a:ea typeface="+mn-ea"/>
                <a:cs typeface="+mn-cs"/>
              </a:rPr>
              <a:t>into</a:t>
            </a:r>
            <a:r>
              <a:rPr lang="en-US" sz="1400" kern="1200" spc="-65" dirty="0">
                <a:solidFill>
                  <a:schemeClr val="tx1"/>
                </a:solidFill>
                <a:latin typeface="+mn-lt"/>
                <a:ea typeface="+mn-ea"/>
                <a:cs typeface="+mn-cs"/>
              </a:rPr>
              <a:t> </a:t>
            </a:r>
            <a:r>
              <a:rPr lang="en-US" sz="1400" kern="1200" dirty="0">
                <a:solidFill>
                  <a:schemeClr val="tx1"/>
                </a:solidFill>
                <a:latin typeface="+mn-lt"/>
                <a:ea typeface="+mn-ea"/>
                <a:cs typeface="+mn-cs"/>
              </a:rPr>
              <a:t>multiple</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virtual</a:t>
            </a:r>
            <a:r>
              <a:rPr lang="en-US" sz="1400" kern="1200" spc="-55" dirty="0">
                <a:solidFill>
                  <a:schemeClr val="tx1"/>
                </a:solidFill>
                <a:latin typeface="+mn-lt"/>
                <a:ea typeface="+mn-ea"/>
                <a:cs typeface="+mn-cs"/>
              </a:rPr>
              <a:t> </a:t>
            </a:r>
            <a:r>
              <a:rPr lang="en-US" sz="1400" kern="1200" spc="-10" dirty="0">
                <a:solidFill>
                  <a:schemeClr val="tx1"/>
                </a:solidFill>
                <a:latin typeface="+mn-lt"/>
                <a:ea typeface="+mn-ea"/>
                <a:cs typeface="+mn-cs"/>
              </a:rPr>
              <a:t>machines.</a:t>
            </a:r>
            <a:endParaRPr lang="en-US" sz="1400" kern="1200" dirty="0">
              <a:solidFill>
                <a:schemeClr val="tx1"/>
              </a:solidFill>
              <a:latin typeface="+mn-lt"/>
              <a:ea typeface="+mn-ea"/>
              <a:cs typeface="+mn-cs"/>
            </a:endParaRPr>
          </a:p>
          <a:p>
            <a:pPr marL="240029" indent="-228600" algn="l" rtl="0">
              <a:lnSpc>
                <a:spcPct val="90000"/>
              </a:lnSpc>
              <a:spcBef>
                <a:spcPts val="130"/>
              </a:spcBef>
              <a:buFont typeface="Arial" panose="020B0604020202020204" pitchFamily="34" charset="0"/>
              <a:buChar char="•"/>
              <a:tabLst>
                <a:tab pos="240029" algn="l"/>
              </a:tabLst>
            </a:pPr>
            <a:r>
              <a:rPr lang="en-US" sz="1400" b="1" kern="1200" dirty="0">
                <a:solidFill>
                  <a:schemeClr val="tx1"/>
                </a:solidFill>
                <a:latin typeface="+mn-lt"/>
                <a:ea typeface="+mn-ea"/>
                <a:cs typeface="+mn-cs"/>
              </a:rPr>
              <a:t>Data</a:t>
            </a:r>
            <a:r>
              <a:rPr lang="en-US" sz="1400" b="1" kern="1200" spc="-85" dirty="0">
                <a:solidFill>
                  <a:schemeClr val="tx1"/>
                </a:solidFill>
                <a:latin typeface="+mn-lt"/>
                <a:ea typeface="+mn-ea"/>
                <a:cs typeface="+mn-cs"/>
              </a:rPr>
              <a:t> </a:t>
            </a:r>
            <a:r>
              <a:rPr lang="en-US" sz="1400" b="1" kern="1200" dirty="0">
                <a:solidFill>
                  <a:schemeClr val="tx1"/>
                </a:solidFill>
                <a:latin typeface="+mn-lt"/>
                <a:ea typeface="+mn-ea"/>
                <a:cs typeface="+mn-cs"/>
              </a:rPr>
              <a:t>Erase</a:t>
            </a:r>
            <a:r>
              <a:rPr lang="en-US" sz="1400" b="1" kern="1200" spc="-100" dirty="0">
                <a:solidFill>
                  <a:schemeClr val="tx1"/>
                </a:solidFill>
                <a:latin typeface="+mn-lt"/>
                <a:ea typeface="+mn-ea"/>
                <a:cs typeface="+mn-cs"/>
              </a:rPr>
              <a:t> </a:t>
            </a:r>
            <a:r>
              <a:rPr lang="en-US" sz="1400" b="1" kern="1200" spc="-10" dirty="0">
                <a:solidFill>
                  <a:schemeClr val="tx1"/>
                </a:solidFill>
                <a:latin typeface="+mn-lt"/>
                <a:ea typeface="+mn-ea"/>
                <a:cs typeface="+mn-cs"/>
              </a:rPr>
              <a:t>Practices</a:t>
            </a:r>
            <a:endParaRPr lang="en-US" sz="14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400" kern="1200" dirty="0">
                <a:solidFill>
                  <a:schemeClr val="tx1"/>
                </a:solidFill>
                <a:latin typeface="+mn-lt"/>
                <a:ea typeface="+mn-ea"/>
                <a:cs typeface="+mn-cs"/>
              </a:rPr>
              <a:t>The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consumer</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uses</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virtual</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machines</a:t>
            </a:r>
            <a:r>
              <a:rPr lang="en-US" sz="1400" kern="1200" spc="-30" dirty="0">
                <a:solidFill>
                  <a:schemeClr val="tx1"/>
                </a:solidFill>
                <a:latin typeface="+mn-lt"/>
                <a:ea typeface="+mn-ea"/>
                <a:cs typeface="+mn-cs"/>
              </a:rPr>
              <a:t> </a:t>
            </a:r>
            <a:r>
              <a:rPr lang="en-US" sz="1400" kern="1200" dirty="0">
                <a:solidFill>
                  <a:schemeClr val="tx1"/>
                </a:solidFill>
                <a:latin typeface="+mn-lt"/>
                <a:ea typeface="+mn-ea"/>
                <a:cs typeface="+mn-cs"/>
              </a:rPr>
              <a:t>that</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in</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turn</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uses</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common</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disk</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resources</a:t>
            </a:r>
            <a:r>
              <a:rPr lang="en-US" sz="1400" kern="1200" spc="-45" dirty="0">
                <a:solidFill>
                  <a:schemeClr val="tx1"/>
                </a:solidFill>
                <a:latin typeface="+mn-lt"/>
                <a:ea typeface="+mn-ea"/>
                <a:cs typeface="+mn-cs"/>
              </a:rPr>
              <a:t> </a:t>
            </a:r>
            <a:r>
              <a:rPr lang="en-US" sz="1400" kern="1200" spc="-10" dirty="0">
                <a:solidFill>
                  <a:schemeClr val="tx1"/>
                </a:solidFill>
                <a:latin typeface="+mn-lt"/>
                <a:ea typeface="+mn-ea"/>
                <a:cs typeface="+mn-cs"/>
              </a:rPr>
              <a:t>provided</a:t>
            </a:r>
            <a:endParaRPr lang="en-US" sz="1400" kern="1200" dirty="0">
              <a:solidFill>
                <a:schemeClr val="tx1"/>
              </a:solidFill>
              <a:latin typeface="+mn-lt"/>
              <a:ea typeface="+mn-ea"/>
              <a:cs typeface="+mn-cs"/>
            </a:endParaRPr>
          </a:p>
          <a:p>
            <a:pPr marL="698500" indent="-228600" algn="l" rtl="0">
              <a:lnSpc>
                <a:spcPct val="90000"/>
              </a:lnSpc>
              <a:buFont typeface="Arial" panose="020B0604020202020204" pitchFamily="34" charset="0"/>
              <a:buChar char="•"/>
            </a:pPr>
            <a:r>
              <a:rPr lang="en-US" sz="1400" kern="1200" dirty="0">
                <a:solidFill>
                  <a:schemeClr val="tx1"/>
                </a:solidFill>
                <a:latin typeface="+mn-lt"/>
                <a:ea typeface="+mn-ea"/>
                <a:cs typeface="+mn-cs"/>
              </a:rPr>
              <a:t>by</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cloud</a:t>
            </a:r>
            <a:r>
              <a:rPr lang="en-US" sz="1400" kern="1200" spc="-55" dirty="0">
                <a:solidFill>
                  <a:schemeClr val="tx1"/>
                </a:solidFill>
                <a:latin typeface="+mn-lt"/>
                <a:ea typeface="+mn-ea"/>
                <a:cs typeface="+mn-cs"/>
              </a:rPr>
              <a:t> </a:t>
            </a:r>
            <a:r>
              <a:rPr lang="en-US" sz="1400" kern="1200" spc="-25" dirty="0">
                <a:solidFill>
                  <a:schemeClr val="tx1"/>
                </a:solidFill>
                <a:latin typeface="+mn-lt"/>
                <a:ea typeface="+mn-ea"/>
                <a:cs typeface="+mn-cs"/>
              </a:rPr>
              <a:t>provider.</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When</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consumer</a:t>
            </a:r>
            <a:r>
              <a:rPr lang="en-US" sz="1400" kern="1200" spc="-55" dirty="0">
                <a:solidFill>
                  <a:schemeClr val="tx1"/>
                </a:solidFill>
                <a:latin typeface="+mn-lt"/>
                <a:ea typeface="+mn-ea"/>
                <a:cs typeface="+mn-cs"/>
              </a:rPr>
              <a:t> </a:t>
            </a:r>
            <a:r>
              <a:rPr lang="en-US" sz="1400" kern="1200" spc="-10" dirty="0">
                <a:solidFill>
                  <a:schemeClr val="tx1"/>
                </a:solidFill>
                <a:latin typeface="+mn-lt"/>
                <a:ea typeface="+mn-ea"/>
                <a:cs typeface="+mn-cs"/>
              </a:rPr>
              <a:t>releases</a:t>
            </a:r>
            <a:r>
              <a:rPr lang="en-US" sz="1400" kern="1200" spc="-20"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35" dirty="0">
                <a:solidFill>
                  <a:schemeClr val="tx1"/>
                </a:solidFill>
                <a:latin typeface="+mn-lt"/>
                <a:ea typeface="+mn-ea"/>
                <a:cs typeface="+mn-cs"/>
              </a:rPr>
              <a:t> </a:t>
            </a:r>
            <a:r>
              <a:rPr lang="en-US" sz="1400" kern="1200" spc="-10" dirty="0">
                <a:solidFill>
                  <a:schemeClr val="tx1"/>
                </a:solidFill>
                <a:latin typeface="+mn-lt"/>
                <a:ea typeface="+mn-ea"/>
                <a:cs typeface="+mn-cs"/>
              </a:rPr>
              <a:t>resource,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35" dirty="0">
                <a:solidFill>
                  <a:schemeClr val="tx1"/>
                </a:solidFill>
                <a:latin typeface="+mn-lt"/>
                <a:ea typeface="+mn-ea"/>
                <a:cs typeface="+mn-cs"/>
              </a:rPr>
              <a:t> </a:t>
            </a:r>
            <a:r>
              <a:rPr lang="en-US" sz="1400" kern="1200" dirty="0">
                <a:solidFill>
                  <a:schemeClr val="tx1"/>
                </a:solidFill>
                <a:latin typeface="+mn-lt"/>
                <a:ea typeface="+mn-ea"/>
                <a:cs typeface="+mn-cs"/>
              </a:rPr>
              <a:t>cloud</a:t>
            </a:r>
            <a:r>
              <a:rPr lang="en-US" sz="1400" kern="1200" spc="-55" dirty="0">
                <a:solidFill>
                  <a:schemeClr val="tx1"/>
                </a:solidFill>
                <a:latin typeface="+mn-lt"/>
                <a:ea typeface="+mn-ea"/>
                <a:cs typeface="+mn-cs"/>
              </a:rPr>
              <a:t> </a:t>
            </a:r>
            <a:r>
              <a:rPr lang="en-US" sz="1400" kern="1200" dirty="0">
                <a:solidFill>
                  <a:schemeClr val="tx1"/>
                </a:solidFill>
                <a:latin typeface="+mn-lt"/>
                <a:ea typeface="+mn-ea"/>
                <a:cs typeface="+mn-cs"/>
              </a:rPr>
              <a:t>provider</a:t>
            </a:r>
            <a:r>
              <a:rPr lang="en-US" sz="1400" kern="1200" spc="-35" dirty="0">
                <a:solidFill>
                  <a:schemeClr val="tx1"/>
                </a:solidFill>
                <a:latin typeface="+mn-lt"/>
                <a:ea typeface="+mn-ea"/>
                <a:cs typeface="+mn-cs"/>
              </a:rPr>
              <a:t> </a:t>
            </a:r>
            <a:r>
              <a:rPr lang="en-US" sz="1400" kern="1200" spc="-20" dirty="0">
                <a:solidFill>
                  <a:schemeClr val="tx1"/>
                </a:solidFill>
                <a:latin typeface="+mn-lt"/>
                <a:ea typeface="+mn-ea"/>
                <a:cs typeface="+mn-cs"/>
              </a:rPr>
              <a:t>must</a:t>
            </a:r>
            <a:endParaRPr lang="en-US" sz="1400" kern="1200" dirty="0">
              <a:solidFill>
                <a:schemeClr val="tx1"/>
              </a:solidFill>
              <a:latin typeface="+mn-lt"/>
              <a:ea typeface="+mn-ea"/>
              <a:cs typeface="+mn-cs"/>
            </a:endParaRPr>
          </a:p>
          <a:p>
            <a:pPr marL="698500" marR="41910" indent="-228600" algn="l" rtl="0">
              <a:lnSpc>
                <a:spcPct val="90000"/>
              </a:lnSpc>
              <a:spcBef>
                <a:spcPts val="360"/>
              </a:spcBef>
              <a:buFont typeface="Arial" panose="020B0604020202020204" pitchFamily="34" charset="0"/>
              <a:buChar char="•"/>
            </a:pPr>
            <a:r>
              <a:rPr lang="en-US" sz="1400" kern="1200" dirty="0">
                <a:solidFill>
                  <a:schemeClr val="tx1"/>
                </a:solidFill>
                <a:latin typeface="+mn-lt"/>
                <a:ea typeface="+mn-ea"/>
                <a:cs typeface="+mn-cs"/>
              </a:rPr>
              <a:t>ensure</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that</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next</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consumer</a:t>
            </a:r>
            <a:r>
              <a:rPr lang="en-US" sz="1400" kern="1200" spc="-65" dirty="0">
                <a:solidFill>
                  <a:schemeClr val="tx1"/>
                </a:solidFill>
                <a:latin typeface="+mn-lt"/>
                <a:ea typeface="+mn-ea"/>
                <a:cs typeface="+mn-cs"/>
              </a:rPr>
              <a:t> </a:t>
            </a:r>
            <a:r>
              <a:rPr lang="en-US" sz="1400" kern="1200" dirty="0">
                <a:solidFill>
                  <a:schemeClr val="tx1"/>
                </a:solidFill>
                <a:latin typeface="+mn-lt"/>
                <a:ea typeface="+mn-ea"/>
                <a:cs typeface="+mn-cs"/>
              </a:rPr>
              <a:t>to</a:t>
            </a:r>
            <a:r>
              <a:rPr lang="en-US" sz="1400" kern="1200" spc="-60" dirty="0">
                <a:solidFill>
                  <a:schemeClr val="tx1"/>
                </a:solidFill>
                <a:latin typeface="+mn-lt"/>
                <a:ea typeface="+mn-ea"/>
                <a:cs typeface="+mn-cs"/>
              </a:rPr>
              <a:t> </a:t>
            </a:r>
            <a:r>
              <a:rPr lang="en-US" sz="1400" kern="1200" dirty="0">
                <a:solidFill>
                  <a:schemeClr val="tx1"/>
                </a:solidFill>
                <a:latin typeface="+mn-lt"/>
                <a:ea typeface="+mn-ea"/>
                <a:cs typeface="+mn-cs"/>
              </a:rPr>
              <a:t>rent</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the</a:t>
            </a:r>
            <a:r>
              <a:rPr lang="en-US" sz="1400" kern="1200" spc="-45" dirty="0">
                <a:solidFill>
                  <a:schemeClr val="tx1"/>
                </a:solidFill>
                <a:latin typeface="+mn-lt"/>
                <a:ea typeface="+mn-ea"/>
                <a:cs typeface="+mn-cs"/>
              </a:rPr>
              <a:t> </a:t>
            </a:r>
            <a:r>
              <a:rPr lang="en-US" sz="1400" kern="1200" dirty="0">
                <a:solidFill>
                  <a:schemeClr val="tx1"/>
                </a:solidFill>
                <a:latin typeface="+mn-lt"/>
                <a:ea typeface="+mn-ea"/>
                <a:cs typeface="+mn-cs"/>
              </a:rPr>
              <a:t>resource</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does</a:t>
            </a:r>
            <a:r>
              <a:rPr lang="en-US" sz="1400" kern="1200" spc="-65" dirty="0">
                <a:solidFill>
                  <a:schemeClr val="tx1"/>
                </a:solidFill>
                <a:latin typeface="+mn-lt"/>
                <a:ea typeface="+mn-ea"/>
                <a:cs typeface="+mn-cs"/>
              </a:rPr>
              <a:t> </a:t>
            </a:r>
            <a:r>
              <a:rPr lang="en-US" sz="1400" kern="1200" dirty="0">
                <a:solidFill>
                  <a:schemeClr val="tx1"/>
                </a:solidFill>
                <a:latin typeface="+mn-lt"/>
                <a:ea typeface="+mn-ea"/>
                <a:cs typeface="+mn-cs"/>
              </a:rPr>
              <a:t>not</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observe</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data</a:t>
            </a:r>
            <a:r>
              <a:rPr lang="en-US" sz="1400" kern="1200" spc="-50" dirty="0">
                <a:solidFill>
                  <a:schemeClr val="tx1"/>
                </a:solidFill>
                <a:latin typeface="+mn-lt"/>
                <a:ea typeface="+mn-ea"/>
                <a:cs typeface="+mn-cs"/>
              </a:rPr>
              <a:t> </a:t>
            </a:r>
            <a:r>
              <a:rPr lang="en-US" sz="1400" kern="1200" dirty="0">
                <a:solidFill>
                  <a:schemeClr val="tx1"/>
                </a:solidFill>
                <a:latin typeface="+mn-lt"/>
                <a:ea typeface="+mn-ea"/>
                <a:cs typeface="+mn-cs"/>
              </a:rPr>
              <a:t>residue</a:t>
            </a:r>
            <a:r>
              <a:rPr lang="en-US" sz="1400" kern="1200" spc="-40" dirty="0">
                <a:solidFill>
                  <a:schemeClr val="tx1"/>
                </a:solidFill>
                <a:latin typeface="+mn-lt"/>
                <a:ea typeface="+mn-ea"/>
                <a:cs typeface="+mn-cs"/>
              </a:rPr>
              <a:t> </a:t>
            </a:r>
            <a:r>
              <a:rPr lang="en-US" sz="1400" kern="1200" dirty="0">
                <a:solidFill>
                  <a:schemeClr val="tx1"/>
                </a:solidFill>
                <a:latin typeface="+mn-lt"/>
                <a:ea typeface="+mn-ea"/>
                <a:cs typeface="+mn-cs"/>
              </a:rPr>
              <a:t>from</a:t>
            </a:r>
            <a:r>
              <a:rPr lang="en-US" sz="1400" kern="1200" spc="-50" dirty="0">
                <a:solidFill>
                  <a:schemeClr val="tx1"/>
                </a:solidFill>
                <a:latin typeface="+mn-lt"/>
                <a:ea typeface="+mn-ea"/>
                <a:cs typeface="+mn-cs"/>
              </a:rPr>
              <a:t> </a:t>
            </a:r>
            <a:r>
              <a:rPr lang="en-US" sz="1400" kern="1200" spc="-10" dirty="0">
                <a:solidFill>
                  <a:schemeClr val="tx1"/>
                </a:solidFill>
                <a:latin typeface="+mn-lt"/>
                <a:ea typeface="+mn-ea"/>
                <a:cs typeface="+mn-cs"/>
              </a:rPr>
              <a:t>previous consumer.</a:t>
            </a:r>
            <a:endParaRPr lang="en-US" sz="1400" kern="1200" dirty="0">
              <a:solidFill>
                <a:schemeClr val="tx1"/>
              </a:solidFill>
              <a:latin typeface="+mn-lt"/>
              <a:ea typeface="+mn-ea"/>
              <a:cs typeface="+mn-cs"/>
            </a:endParaRPr>
          </a:p>
        </p:txBody>
      </p:sp>
      <p:pic>
        <p:nvPicPr>
          <p:cNvPr id="12290" name="Picture 2" descr="Words Related To Problems | Some Important Examples | WABS TALK">
            <a:extLst>
              <a:ext uri="{FF2B5EF4-FFF2-40B4-BE49-F238E27FC236}">
                <a16:creationId xmlns:a16="http://schemas.microsoft.com/office/drawing/2014/main" id="{4EFB0577-E4CA-031E-3689-BC6DB0247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52" r="20273" b="1"/>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smtClean="0">
                <a:solidFill>
                  <a:prstClr val="black">
                    <a:tint val="75000"/>
                  </a:prstClr>
                </a:solidFill>
                <a:ea typeface="+mn-ea"/>
                <a:cs typeface="+mn-cs"/>
              </a:rPr>
              <a:pPr algn="r" rtl="0">
                <a:spcAft>
                  <a:spcPts val="600"/>
                </a:spcAft>
                <a:defRPr/>
              </a:pPr>
              <a:t>27</a:t>
            </a:fld>
            <a:endParaRPr lang="en-US" kern="1200">
              <a:solidFill>
                <a:prstClr val="black">
                  <a:tint val="75000"/>
                </a:prstClr>
              </a:solidFill>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381000"/>
            <a:ext cx="4818888" cy="1481328"/>
          </a:xfrm>
          <a:prstGeom prst="rect">
            <a:avLst/>
          </a:prstGeom>
        </p:spPr>
        <p:txBody>
          <a:bodyPr vert="horz" lIns="91440" tIns="45720" rIns="91440" bIns="45720" rtlCol="0" anchor="b">
            <a:normAutofit/>
          </a:bodyPr>
          <a:lstStyle/>
          <a:p>
            <a:pPr marL="12700" algn="l" rtl="0">
              <a:lnSpc>
                <a:spcPct val="90000"/>
              </a:lnSpc>
              <a:spcBef>
                <a:spcPct val="0"/>
              </a:spcBef>
            </a:pPr>
            <a:r>
              <a:rPr lang="en-US" sz="5000" kern="1200" spc="-10" dirty="0">
                <a:solidFill>
                  <a:schemeClr val="tx1"/>
                </a:solidFill>
                <a:latin typeface="+mj-lt"/>
                <a:ea typeface="+mj-ea"/>
                <a:cs typeface="+mj-cs"/>
              </a:rPr>
              <a:t>Platform</a:t>
            </a:r>
            <a:r>
              <a:rPr lang="en-US" sz="5000" kern="1200" spc="-70" dirty="0">
                <a:solidFill>
                  <a:schemeClr val="tx1"/>
                </a:solidFill>
                <a:latin typeface="+mj-lt"/>
                <a:ea typeface="+mj-ea"/>
                <a:cs typeface="+mj-cs"/>
              </a:rPr>
              <a:t> </a:t>
            </a:r>
            <a:r>
              <a:rPr lang="en-US" sz="5000" kern="1200" dirty="0">
                <a:solidFill>
                  <a:schemeClr val="tx1"/>
                </a:solidFill>
                <a:latin typeface="+mj-lt"/>
                <a:ea typeface="+mj-ea"/>
                <a:cs typeface="+mj-cs"/>
              </a:rPr>
              <a:t>as</a:t>
            </a:r>
            <a:r>
              <a:rPr lang="en-US" sz="5000" kern="1200" spc="-65" dirty="0">
                <a:solidFill>
                  <a:schemeClr val="tx1"/>
                </a:solidFill>
                <a:latin typeface="+mj-lt"/>
                <a:ea typeface="+mj-ea"/>
                <a:cs typeface="+mj-cs"/>
              </a:rPr>
              <a:t> </a:t>
            </a:r>
            <a:r>
              <a:rPr lang="en-US" sz="5000" kern="1200" dirty="0">
                <a:solidFill>
                  <a:schemeClr val="tx1"/>
                </a:solidFill>
                <a:latin typeface="+mj-lt"/>
                <a:ea typeface="+mj-ea"/>
                <a:cs typeface="+mj-cs"/>
              </a:rPr>
              <a:t>a</a:t>
            </a:r>
            <a:r>
              <a:rPr lang="en-US" sz="5000" kern="1200" spc="-70" dirty="0">
                <a:solidFill>
                  <a:schemeClr val="tx1"/>
                </a:solidFill>
                <a:latin typeface="+mj-lt"/>
                <a:ea typeface="+mj-ea"/>
                <a:cs typeface="+mj-cs"/>
              </a:rPr>
              <a:t> </a:t>
            </a:r>
            <a:r>
              <a:rPr lang="en-US" sz="5000" kern="1200" spc="-10" dirty="0">
                <a:solidFill>
                  <a:schemeClr val="tx1"/>
                </a:solidFill>
                <a:latin typeface="+mj-lt"/>
                <a:ea typeface="+mj-ea"/>
                <a:cs typeface="+mj-cs"/>
              </a:rPr>
              <a:t>Service (PaaS)</a:t>
            </a:r>
          </a:p>
        </p:txBody>
      </p:sp>
      <p:sp>
        <p:nvSpPr>
          <p:cNvPr id="133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6" y="2551176"/>
            <a:ext cx="6379464" cy="3889248"/>
          </a:xfrm>
          <a:prstGeom prst="rect">
            <a:avLst/>
          </a:prstGeom>
        </p:spPr>
        <p:txBody>
          <a:bodyPr vert="horz" lIns="91440" tIns="45720" rIns="91440" bIns="45720" rtlCol="0" anchor="t">
            <a:normAutofit lnSpcReduction="10000"/>
          </a:bodyPr>
          <a:lstStyle/>
          <a:p>
            <a:pPr marL="241300" indent="-228600" algn="l" rtl="0">
              <a:lnSpc>
                <a:spcPct val="90000"/>
              </a:lnSpc>
              <a:spcBef>
                <a:spcPts val="105"/>
              </a:spcBef>
              <a:buFont typeface="Arial" panose="020B0604020202020204" pitchFamily="34" charset="0"/>
              <a:buChar char="•"/>
              <a:tabLst>
                <a:tab pos="241300" algn="l"/>
              </a:tabLst>
            </a:pPr>
            <a:r>
              <a:rPr lang="en-US" sz="1600" kern="1200" dirty="0">
                <a:solidFill>
                  <a:schemeClr val="tx1"/>
                </a:solidFill>
                <a:latin typeface="+mn-lt"/>
                <a:ea typeface="+mn-ea"/>
                <a:cs typeface="+mn-cs"/>
              </a:rPr>
              <a:t>The</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PaaS delivery</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model</a:t>
            </a:r>
            <a:r>
              <a:rPr lang="en-US" sz="1600" kern="1200" spc="-15" dirty="0">
                <a:solidFill>
                  <a:schemeClr val="tx1"/>
                </a:solidFill>
                <a:latin typeface="+mn-lt"/>
                <a:ea typeface="+mn-ea"/>
                <a:cs typeface="+mn-cs"/>
              </a:rPr>
              <a:t> </a:t>
            </a:r>
            <a:r>
              <a:rPr lang="en-US" sz="1600" kern="1200" spc="-10" dirty="0">
                <a:solidFill>
                  <a:schemeClr val="tx1"/>
                </a:solidFill>
                <a:latin typeface="+mn-lt"/>
                <a:ea typeface="+mn-ea"/>
                <a:cs typeface="+mn-cs"/>
              </a:rPr>
              <a:t>represents</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5" dirty="0">
                <a:solidFill>
                  <a:schemeClr val="tx1"/>
                </a:solidFill>
                <a:latin typeface="+mn-lt"/>
                <a:ea typeface="+mn-ea"/>
                <a:cs typeface="+mn-cs"/>
              </a:rPr>
              <a:t> </a:t>
            </a:r>
            <a:r>
              <a:rPr lang="en-US" sz="1600" kern="1200" spc="-35" dirty="0">
                <a:solidFill>
                  <a:schemeClr val="tx1"/>
                </a:solidFill>
                <a:latin typeface="+mn-lt"/>
                <a:ea typeface="+mn-ea"/>
                <a:cs typeface="+mn-cs"/>
              </a:rPr>
              <a:t>pre-</a:t>
            </a:r>
            <a:r>
              <a:rPr lang="en-US" sz="1600" kern="1200" dirty="0">
                <a:solidFill>
                  <a:schemeClr val="tx1"/>
                </a:solidFill>
                <a:latin typeface="+mn-lt"/>
                <a:ea typeface="+mn-ea"/>
                <a:cs typeface="+mn-cs"/>
              </a:rPr>
              <a:t>defined</a:t>
            </a:r>
            <a:r>
              <a:rPr lang="en-US" sz="1600" kern="1200" spc="-50" dirty="0">
                <a:solidFill>
                  <a:schemeClr val="tx1"/>
                </a:solidFill>
                <a:latin typeface="+mn-lt"/>
                <a:ea typeface="+mn-ea"/>
                <a:cs typeface="+mn-cs"/>
              </a:rPr>
              <a:t> </a:t>
            </a:r>
            <a:r>
              <a:rPr lang="en-US" sz="1600" kern="1200" spc="-20" dirty="0">
                <a:solidFill>
                  <a:schemeClr val="tx1"/>
                </a:solidFill>
                <a:latin typeface="+mn-lt"/>
                <a:ea typeface="+mn-ea"/>
                <a:cs typeface="+mn-cs"/>
              </a:rPr>
              <a:t>“ready-</a:t>
            </a:r>
            <a:r>
              <a:rPr lang="en-US" sz="1600" kern="1200" spc="-30" dirty="0">
                <a:solidFill>
                  <a:schemeClr val="tx1"/>
                </a:solidFill>
                <a:latin typeface="+mn-lt"/>
                <a:ea typeface="+mn-ea"/>
                <a:cs typeface="+mn-cs"/>
              </a:rPr>
              <a:t>to-</a:t>
            </a:r>
            <a:r>
              <a:rPr lang="en-US" sz="1600" kern="1200" spc="-20" dirty="0">
                <a:solidFill>
                  <a:schemeClr val="tx1"/>
                </a:solidFill>
                <a:latin typeface="+mn-lt"/>
                <a:ea typeface="+mn-ea"/>
                <a:cs typeface="+mn-cs"/>
              </a:rPr>
              <a:t>use”</a:t>
            </a:r>
            <a:endParaRPr lang="en-US" sz="1600" kern="1200" dirty="0">
              <a:solidFill>
                <a:schemeClr val="tx1"/>
              </a:solidFill>
              <a:latin typeface="+mn-lt"/>
              <a:ea typeface="+mn-ea"/>
              <a:cs typeface="+mn-cs"/>
            </a:endParaRPr>
          </a:p>
          <a:p>
            <a:pPr marL="241300" marR="334010" indent="-228600" algn="l" rtl="0">
              <a:lnSpc>
                <a:spcPct val="90000"/>
              </a:lnSpc>
              <a:spcBef>
                <a:spcPts val="459"/>
              </a:spcBef>
              <a:buFont typeface="Arial" panose="020B0604020202020204" pitchFamily="34" charset="0"/>
              <a:buChar char="•"/>
            </a:pPr>
            <a:r>
              <a:rPr lang="en-US" sz="1600" kern="1200" spc="-10" dirty="0">
                <a:solidFill>
                  <a:schemeClr val="tx1"/>
                </a:solidFill>
                <a:latin typeface="+mn-lt"/>
                <a:ea typeface="+mn-ea"/>
                <a:cs typeface="+mn-cs"/>
              </a:rPr>
              <a:t>environment</a:t>
            </a:r>
            <a:r>
              <a:rPr lang="en-US" sz="1600" kern="1200" spc="-85" dirty="0">
                <a:solidFill>
                  <a:schemeClr val="tx1"/>
                </a:solidFill>
                <a:latin typeface="+mn-lt"/>
                <a:ea typeface="+mn-ea"/>
                <a:cs typeface="+mn-cs"/>
              </a:rPr>
              <a:t> </a:t>
            </a:r>
            <a:r>
              <a:rPr lang="en-US" sz="1600" kern="1200" dirty="0">
                <a:solidFill>
                  <a:schemeClr val="tx1"/>
                </a:solidFill>
                <a:latin typeface="+mn-lt"/>
                <a:ea typeface="+mn-ea"/>
                <a:cs typeface="+mn-cs"/>
              </a:rPr>
              <a:t>typically</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comprised</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already</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deployed</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configured</a:t>
            </a:r>
            <a:r>
              <a:rPr lang="en-US" sz="1600" kern="1200" spc="-75" dirty="0">
                <a:solidFill>
                  <a:schemeClr val="tx1"/>
                </a:solidFill>
                <a:latin typeface="+mn-lt"/>
                <a:ea typeface="+mn-ea"/>
                <a:cs typeface="+mn-cs"/>
              </a:rPr>
              <a:t> </a:t>
            </a:r>
            <a:r>
              <a:rPr lang="en-US" sz="1600" kern="1200" spc="-25" dirty="0">
                <a:solidFill>
                  <a:schemeClr val="tx1"/>
                </a:solidFill>
                <a:latin typeface="+mn-lt"/>
                <a:ea typeface="+mn-ea"/>
                <a:cs typeface="+mn-cs"/>
              </a:rPr>
              <a:t>IT </a:t>
            </a:r>
            <a:r>
              <a:rPr lang="en-US" sz="1600" kern="1200" spc="-10" dirty="0">
                <a:solidFill>
                  <a:schemeClr val="tx1"/>
                </a:solidFill>
                <a:latin typeface="+mn-lt"/>
                <a:ea typeface="+mn-ea"/>
                <a:cs typeface="+mn-cs"/>
              </a:rPr>
              <a:t>resources.</a:t>
            </a:r>
            <a:endParaRPr lang="en-US" sz="1600" kern="1200" dirty="0">
              <a:solidFill>
                <a:schemeClr val="tx1"/>
              </a:solidFill>
              <a:latin typeface="+mn-lt"/>
              <a:ea typeface="+mn-ea"/>
              <a:cs typeface="+mn-cs"/>
            </a:endParaRPr>
          </a:p>
          <a:p>
            <a:pPr marL="241300" indent="-228600" algn="l" rtl="0">
              <a:lnSpc>
                <a:spcPct val="90000"/>
              </a:lnSpc>
              <a:spcBef>
                <a:spcPts val="60"/>
              </a:spcBef>
              <a:buFont typeface="Arial" panose="020B0604020202020204" pitchFamily="34" charset="0"/>
              <a:buChar char="•"/>
              <a:tabLst>
                <a:tab pos="241300" algn="l"/>
              </a:tabLst>
            </a:pPr>
            <a:r>
              <a:rPr lang="en-US" sz="1600" kern="1200" spc="-10" dirty="0">
                <a:solidFill>
                  <a:schemeClr val="tx1"/>
                </a:solidFill>
                <a:latin typeface="+mn-lt"/>
                <a:ea typeface="+mn-ea"/>
                <a:cs typeface="+mn-cs"/>
              </a:rPr>
              <a:t>Specifically,</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PaaS</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relies</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on</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is</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primarily</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defined</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by)</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usage</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35" dirty="0">
                <a:solidFill>
                  <a:schemeClr val="tx1"/>
                </a:solidFill>
                <a:latin typeface="+mn-lt"/>
                <a:ea typeface="+mn-ea"/>
                <a:cs typeface="+mn-cs"/>
              </a:rPr>
              <a:t> </a:t>
            </a:r>
            <a:r>
              <a:rPr lang="en-US" sz="1600" kern="1200" spc="-50" dirty="0">
                <a:solidFill>
                  <a:schemeClr val="tx1"/>
                </a:solidFill>
                <a:latin typeface="+mn-lt"/>
                <a:ea typeface="+mn-ea"/>
                <a:cs typeface="+mn-cs"/>
              </a:rPr>
              <a:t>a</a:t>
            </a:r>
            <a:endParaRPr lang="en-US" sz="1600" kern="1200" dirty="0">
              <a:solidFill>
                <a:schemeClr val="tx1"/>
              </a:solidFill>
              <a:latin typeface="+mn-lt"/>
              <a:ea typeface="+mn-ea"/>
              <a:cs typeface="+mn-cs"/>
            </a:endParaRPr>
          </a:p>
          <a:p>
            <a:pPr marL="241300" indent="-228600" algn="l" rtl="0">
              <a:lnSpc>
                <a:spcPct val="90000"/>
              </a:lnSpc>
              <a:buFont typeface="Arial" panose="020B0604020202020204" pitchFamily="34" charset="0"/>
              <a:buChar char="•"/>
            </a:pPr>
            <a:r>
              <a:rPr lang="en-US" sz="1600" kern="1200" dirty="0">
                <a:solidFill>
                  <a:schemeClr val="tx1"/>
                </a:solidFill>
                <a:latin typeface="+mn-lt"/>
                <a:ea typeface="+mn-ea"/>
                <a:cs typeface="+mn-cs"/>
              </a:rPr>
              <a:t>readymade</a:t>
            </a:r>
            <a:r>
              <a:rPr lang="en-US" sz="1600" kern="1200" spc="-65" dirty="0">
                <a:solidFill>
                  <a:schemeClr val="tx1"/>
                </a:solidFill>
                <a:latin typeface="+mn-lt"/>
                <a:ea typeface="+mn-ea"/>
                <a:cs typeface="+mn-cs"/>
              </a:rPr>
              <a:t> </a:t>
            </a:r>
            <a:r>
              <a:rPr lang="en-US" sz="1600" kern="1200" spc="-10" dirty="0">
                <a:solidFill>
                  <a:schemeClr val="tx1"/>
                </a:solidFill>
                <a:latin typeface="+mn-lt"/>
                <a:ea typeface="+mn-ea"/>
                <a:cs typeface="+mn-cs"/>
              </a:rPr>
              <a:t>environment</a:t>
            </a:r>
            <a:r>
              <a:rPr lang="en-US" sz="1600" kern="1200" spc="-80" dirty="0">
                <a:solidFill>
                  <a:schemeClr val="tx1"/>
                </a:solidFill>
                <a:latin typeface="+mn-lt"/>
                <a:ea typeface="+mn-ea"/>
                <a:cs typeface="+mn-cs"/>
              </a:rPr>
              <a:t> </a:t>
            </a:r>
            <a:r>
              <a:rPr lang="en-US" sz="1600" kern="1200" dirty="0">
                <a:solidFill>
                  <a:schemeClr val="tx1"/>
                </a:solidFill>
                <a:latin typeface="+mn-lt"/>
                <a:ea typeface="+mn-ea"/>
                <a:cs typeface="+mn-cs"/>
              </a:rPr>
              <a:t>that</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establishes</a:t>
            </a:r>
            <a:r>
              <a:rPr lang="en-US" sz="1600" kern="1200" spc="-7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set</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5" dirty="0">
                <a:solidFill>
                  <a:schemeClr val="tx1"/>
                </a:solidFill>
                <a:latin typeface="+mn-lt"/>
                <a:ea typeface="+mn-ea"/>
                <a:cs typeface="+mn-cs"/>
              </a:rPr>
              <a:t> </a:t>
            </a:r>
            <a:r>
              <a:rPr lang="en-US" sz="1600" kern="1200" spc="-40" dirty="0">
                <a:solidFill>
                  <a:schemeClr val="tx1"/>
                </a:solidFill>
                <a:latin typeface="+mn-lt"/>
                <a:ea typeface="+mn-ea"/>
                <a:cs typeface="+mn-cs"/>
              </a:rPr>
              <a:t>pre-</a:t>
            </a:r>
            <a:r>
              <a:rPr lang="en-US" sz="1600" kern="1200" dirty="0">
                <a:solidFill>
                  <a:schemeClr val="tx1"/>
                </a:solidFill>
                <a:latin typeface="+mn-lt"/>
                <a:ea typeface="+mn-ea"/>
                <a:cs typeface="+mn-cs"/>
              </a:rPr>
              <a:t>packaged</a:t>
            </a:r>
            <a:r>
              <a:rPr lang="en-US" sz="1600" kern="1200" spc="-60" dirty="0">
                <a:solidFill>
                  <a:schemeClr val="tx1"/>
                </a:solidFill>
                <a:latin typeface="+mn-lt"/>
                <a:ea typeface="+mn-ea"/>
                <a:cs typeface="+mn-cs"/>
              </a:rPr>
              <a:t> </a:t>
            </a:r>
            <a:r>
              <a:rPr lang="en-US" sz="1600" kern="1200" spc="-10" dirty="0">
                <a:solidFill>
                  <a:schemeClr val="tx1"/>
                </a:solidFill>
                <a:latin typeface="+mn-lt"/>
                <a:ea typeface="+mn-ea"/>
                <a:cs typeface="+mn-cs"/>
              </a:rPr>
              <a:t>products</a:t>
            </a:r>
            <a:endParaRPr lang="en-US" sz="1600" kern="1200" dirty="0">
              <a:solidFill>
                <a:schemeClr val="tx1"/>
              </a:solidFill>
              <a:latin typeface="+mn-lt"/>
              <a:ea typeface="+mn-ea"/>
              <a:cs typeface="+mn-cs"/>
            </a:endParaRPr>
          </a:p>
          <a:p>
            <a:pPr marL="241300" marR="1330960" indent="-228600" algn="l" rtl="0">
              <a:lnSpc>
                <a:spcPct val="90000"/>
              </a:lnSpc>
              <a:spcBef>
                <a:spcPts val="465"/>
              </a:spcBef>
              <a:buFont typeface="Arial" panose="020B0604020202020204" pitchFamily="34" charset="0"/>
              <a:buChar char="•"/>
            </a:pPr>
            <a:r>
              <a:rPr lang="en-US" sz="1600" kern="1200" dirty="0">
                <a:solidFill>
                  <a:schemeClr val="tx1"/>
                </a:solidFill>
                <a:latin typeface="+mn-lt"/>
                <a:ea typeface="+mn-ea"/>
                <a:cs typeface="+mn-cs"/>
              </a:rPr>
              <a:t>and</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tools</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used</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support</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entire</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delivery</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lifecycle</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35" dirty="0">
                <a:solidFill>
                  <a:schemeClr val="tx1"/>
                </a:solidFill>
                <a:latin typeface="+mn-lt"/>
                <a:ea typeface="+mn-ea"/>
                <a:cs typeface="+mn-cs"/>
              </a:rPr>
              <a:t> </a:t>
            </a:r>
            <a:r>
              <a:rPr lang="en-US" sz="1600" kern="1200" spc="-10" dirty="0">
                <a:solidFill>
                  <a:schemeClr val="tx1"/>
                </a:solidFill>
                <a:latin typeface="+mn-lt"/>
                <a:ea typeface="+mn-ea"/>
                <a:cs typeface="+mn-cs"/>
              </a:rPr>
              <a:t>custom applications.</a:t>
            </a:r>
            <a:endParaRPr lang="en-US" sz="1600" kern="1200" dirty="0">
              <a:solidFill>
                <a:schemeClr val="tx1"/>
              </a:solidFill>
              <a:latin typeface="+mn-lt"/>
              <a:ea typeface="+mn-ea"/>
              <a:cs typeface="+mn-cs"/>
            </a:endParaRPr>
          </a:p>
          <a:p>
            <a:pPr marL="241300" indent="-228600" algn="l" rtl="0">
              <a:lnSpc>
                <a:spcPct val="90000"/>
              </a:lnSpc>
              <a:spcBef>
                <a:spcPts val="60"/>
              </a:spcBef>
              <a:buFont typeface="Arial" panose="020B0604020202020204" pitchFamily="34" charset="0"/>
              <a:buChar char="•"/>
              <a:tabLst>
                <a:tab pos="241300" algn="l"/>
              </a:tabLst>
            </a:pPr>
            <a:r>
              <a:rPr lang="en-US" sz="1600" kern="1200" dirty="0">
                <a:solidFill>
                  <a:schemeClr val="tx1"/>
                </a:solidFill>
                <a:latin typeface="+mn-lt"/>
                <a:ea typeface="+mn-ea"/>
                <a:cs typeface="+mn-cs"/>
              </a:rPr>
              <a:t>PaaS</a:t>
            </a:r>
            <a:r>
              <a:rPr lang="en-US" sz="1600" kern="1200" spc="-105" dirty="0">
                <a:solidFill>
                  <a:schemeClr val="tx1"/>
                </a:solidFill>
                <a:latin typeface="+mn-lt"/>
                <a:ea typeface="+mn-ea"/>
                <a:cs typeface="+mn-cs"/>
              </a:rPr>
              <a:t> </a:t>
            </a:r>
            <a:r>
              <a:rPr lang="en-US" sz="1600" kern="1200" spc="-10" dirty="0">
                <a:solidFill>
                  <a:schemeClr val="tx1"/>
                </a:solidFill>
                <a:latin typeface="+mn-lt"/>
                <a:ea typeface="+mn-ea"/>
                <a:cs typeface="+mn-cs"/>
              </a:rPr>
              <a:t>offers</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dirty="0">
                <a:solidFill>
                  <a:schemeClr val="tx1"/>
                </a:solidFill>
                <a:latin typeface="+mn-lt"/>
                <a:ea typeface="+mn-ea"/>
                <a:cs typeface="+mn-cs"/>
              </a:rPr>
              <a:t>the</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runtime</a:t>
            </a:r>
            <a:r>
              <a:rPr lang="en-US" sz="1600" kern="1200" spc="-80" dirty="0">
                <a:solidFill>
                  <a:schemeClr val="tx1"/>
                </a:solidFill>
                <a:latin typeface="+mn-lt"/>
                <a:ea typeface="+mn-ea"/>
                <a:cs typeface="+mn-cs"/>
              </a:rPr>
              <a:t> </a:t>
            </a:r>
            <a:r>
              <a:rPr lang="en-US" sz="1600" kern="1200" spc="-10" dirty="0">
                <a:solidFill>
                  <a:schemeClr val="tx1"/>
                </a:solidFill>
                <a:latin typeface="+mn-lt"/>
                <a:ea typeface="+mn-ea"/>
                <a:cs typeface="+mn-cs"/>
              </a:rPr>
              <a:t>environment</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for</a:t>
            </a:r>
            <a:r>
              <a:rPr lang="en-US" sz="1600" kern="1200" spc="-75" dirty="0">
                <a:solidFill>
                  <a:schemeClr val="tx1"/>
                </a:solidFill>
                <a:latin typeface="+mn-lt"/>
                <a:ea typeface="+mn-ea"/>
                <a:cs typeface="+mn-cs"/>
              </a:rPr>
              <a:t> </a:t>
            </a:r>
            <a:r>
              <a:rPr lang="en-US" sz="1600" kern="1200" spc="-10" dirty="0">
                <a:solidFill>
                  <a:schemeClr val="tx1"/>
                </a:solidFill>
                <a:latin typeface="+mn-lt"/>
                <a:ea typeface="+mn-ea"/>
                <a:cs typeface="+mn-cs"/>
              </a:rPr>
              <a:t>applications.</a:t>
            </a:r>
            <a:endParaRPr lang="en-US" sz="16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1600" kern="1200" spc="-10" dirty="0">
                <a:solidFill>
                  <a:schemeClr val="tx1"/>
                </a:solidFill>
                <a:latin typeface="+mn-lt"/>
                <a:ea typeface="+mn-ea"/>
                <a:cs typeface="+mn-cs"/>
              </a:rPr>
              <a:t>development</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&amp;</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deployment</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tools,</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required</a:t>
            </a:r>
            <a:r>
              <a:rPr lang="en-US" sz="1600" kern="1200" spc="-85"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develop</a:t>
            </a:r>
            <a:r>
              <a:rPr lang="en-US" sz="1600" kern="1200" spc="-75" dirty="0">
                <a:solidFill>
                  <a:schemeClr val="tx1"/>
                </a:solidFill>
                <a:latin typeface="+mn-lt"/>
                <a:ea typeface="+mn-ea"/>
                <a:cs typeface="+mn-cs"/>
              </a:rPr>
              <a:t> </a:t>
            </a:r>
            <a:r>
              <a:rPr lang="en-US" sz="1600" kern="1200" spc="-10" dirty="0">
                <a:solidFill>
                  <a:schemeClr val="tx1"/>
                </a:solidFill>
                <a:latin typeface="+mn-lt"/>
                <a:ea typeface="+mn-ea"/>
                <a:cs typeface="+mn-cs"/>
              </a:rPr>
              <a:t>applications.</a:t>
            </a:r>
            <a:endParaRPr lang="en-US" sz="1600" kern="1200" dirty="0">
              <a:solidFill>
                <a:schemeClr val="tx1"/>
              </a:solidFill>
              <a:latin typeface="+mn-lt"/>
              <a:ea typeface="+mn-ea"/>
              <a:cs typeface="+mn-cs"/>
            </a:endParaRPr>
          </a:p>
          <a:p>
            <a:pPr marL="698500" marR="760095" lvl="1" indent="-228600" algn="l" rtl="0">
              <a:lnSpc>
                <a:spcPct val="90000"/>
              </a:lnSpc>
              <a:spcBef>
                <a:spcPts val="645"/>
              </a:spcBef>
              <a:buFont typeface="Arial" panose="020B0604020202020204" pitchFamily="34" charset="0"/>
              <a:buChar char="•"/>
              <a:tabLst>
                <a:tab pos="698500" algn="l"/>
              </a:tabLst>
            </a:pPr>
            <a:r>
              <a:rPr lang="en-US" sz="1600" kern="1200" dirty="0">
                <a:solidFill>
                  <a:schemeClr val="tx1"/>
                </a:solidFill>
                <a:latin typeface="+mn-lt"/>
                <a:ea typeface="+mn-ea"/>
                <a:cs typeface="+mn-cs"/>
              </a:rPr>
              <a:t>a</a:t>
            </a:r>
            <a:r>
              <a:rPr lang="en-US" sz="1600" kern="1200" spc="-55" dirty="0">
                <a:solidFill>
                  <a:schemeClr val="tx1"/>
                </a:solidFill>
                <a:latin typeface="+mn-lt"/>
                <a:ea typeface="+mn-ea"/>
                <a:cs typeface="+mn-cs"/>
              </a:rPr>
              <a:t> </a:t>
            </a:r>
            <a:r>
              <a:rPr lang="en-US" sz="1600" kern="1200" spc="-10" dirty="0">
                <a:solidFill>
                  <a:schemeClr val="tx1"/>
                </a:solidFill>
                <a:latin typeface="+mn-lt"/>
                <a:ea typeface="+mn-ea"/>
                <a:cs typeface="+mn-cs"/>
              </a:rPr>
              <a:t>feature</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35" dirty="0">
                <a:solidFill>
                  <a:schemeClr val="tx1"/>
                </a:solidFill>
                <a:latin typeface="+mn-lt"/>
                <a:ea typeface="+mn-ea"/>
                <a:cs typeface="+mn-cs"/>
              </a:rPr>
              <a:t> </a:t>
            </a:r>
            <a:r>
              <a:rPr lang="en-US" sz="1600" b="1" kern="1200" spc="-20" dirty="0">
                <a:solidFill>
                  <a:schemeClr val="tx1"/>
                </a:solidFill>
                <a:latin typeface="+mn-lt"/>
                <a:ea typeface="+mn-ea"/>
                <a:cs typeface="+mn-cs"/>
              </a:rPr>
              <a:t>point-</a:t>
            </a:r>
            <a:r>
              <a:rPr lang="en-US" sz="1600" b="1" kern="1200" spc="-10" dirty="0">
                <a:solidFill>
                  <a:schemeClr val="tx1"/>
                </a:solidFill>
                <a:latin typeface="+mn-lt"/>
                <a:ea typeface="+mn-ea"/>
                <a:cs typeface="+mn-cs"/>
              </a:rPr>
              <a:t>and-</a:t>
            </a:r>
            <a:r>
              <a:rPr lang="en-US" sz="1600" b="1" kern="1200" dirty="0">
                <a:solidFill>
                  <a:schemeClr val="tx1"/>
                </a:solidFill>
                <a:latin typeface="+mn-lt"/>
                <a:ea typeface="+mn-ea"/>
                <a:cs typeface="+mn-cs"/>
              </a:rPr>
              <a:t>click</a:t>
            </a:r>
            <a:r>
              <a:rPr lang="en-US" sz="1600" b="1" kern="1200" spc="-30" dirty="0">
                <a:solidFill>
                  <a:schemeClr val="tx1"/>
                </a:solidFill>
                <a:latin typeface="+mn-lt"/>
                <a:ea typeface="+mn-ea"/>
                <a:cs typeface="+mn-cs"/>
              </a:rPr>
              <a:t> </a:t>
            </a:r>
            <a:r>
              <a:rPr lang="en-US" sz="1600" kern="1200" dirty="0">
                <a:solidFill>
                  <a:schemeClr val="tx1"/>
                </a:solidFill>
                <a:latin typeface="+mn-lt"/>
                <a:ea typeface="+mn-ea"/>
                <a:cs typeface="+mn-cs"/>
              </a:rPr>
              <a:t>tools</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that</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enables</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non-developers</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create</a:t>
            </a:r>
            <a:r>
              <a:rPr lang="en-US" sz="1600" kern="1200" spc="-35" dirty="0">
                <a:solidFill>
                  <a:schemeClr val="tx1"/>
                </a:solidFill>
                <a:latin typeface="+mn-lt"/>
                <a:ea typeface="+mn-ea"/>
                <a:cs typeface="+mn-cs"/>
              </a:rPr>
              <a:t> </a:t>
            </a:r>
            <a:r>
              <a:rPr lang="en-US" sz="1600" kern="1200" spc="-25" dirty="0">
                <a:solidFill>
                  <a:schemeClr val="tx1"/>
                </a:solidFill>
                <a:latin typeface="+mn-lt"/>
                <a:ea typeface="+mn-ea"/>
                <a:cs typeface="+mn-cs"/>
              </a:rPr>
              <a:t>web </a:t>
            </a:r>
            <a:r>
              <a:rPr lang="en-US" sz="1600" kern="1200" spc="-10" dirty="0">
                <a:solidFill>
                  <a:schemeClr val="tx1"/>
                </a:solidFill>
                <a:latin typeface="+mn-lt"/>
                <a:ea typeface="+mn-ea"/>
                <a:cs typeface="+mn-cs"/>
              </a:rPr>
              <a:t>applications.</a:t>
            </a:r>
            <a:endParaRPr lang="en-US" sz="1600" kern="1200" dirty="0">
              <a:solidFill>
                <a:schemeClr val="tx1"/>
              </a:solidFill>
              <a:latin typeface="+mn-lt"/>
              <a:ea typeface="+mn-ea"/>
              <a:cs typeface="+mn-cs"/>
            </a:endParaRPr>
          </a:p>
          <a:p>
            <a:pPr marL="241300" indent="-228600" algn="l" rtl="0">
              <a:lnSpc>
                <a:spcPct val="90000"/>
              </a:lnSpc>
              <a:spcBef>
                <a:spcPts val="70"/>
              </a:spcBef>
              <a:buFont typeface="Arial" panose="020B0604020202020204" pitchFamily="34" charset="0"/>
              <a:buChar char="•"/>
              <a:tabLst>
                <a:tab pos="241300" algn="l"/>
              </a:tabLst>
            </a:pPr>
            <a:r>
              <a:rPr lang="en-US" sz="1600" b="1" kern="1200" dirty="0">
                <a:solidFill>
                  <a:schemeClr val="tx1"/>
                </a:solidFill>
                <a:latin typeface="+mn-lt"/>
                <a:ea typeface="+mn-ea"/>
                <a:cs typeface="+mn-cs"/>
              </a:rPr>
              <a:t>Google's</a:t>
            </a:r>
            <a:r>
              <a:rPr lang="en-US" sz="1600" b="1" kern="1200" spc="-55" dirty="0">
                <a:solidFill>
                  <a:schemeClr val="tx1"/>
                </a:solidFill>
                <a:latin typeface="+mn-lt"/>
                <a:ea typeface="+mn-ea"/>
                <a:cs typeface="+mn-cs"/>
              </a:rPr>
              <a:t> </a:t>
            </a:r>
            <a:r>
              <a:rPr lang="en-US" sz="1600" b="1" kern="1200" dirty="0">
                <a:solidFill>
                  <a:schemeClr val="tx1"/>
                </a:solidFill>
                <a:latin typeface="+mn-lt"/>
                <a:ea typeface="+mn-ea"/>
                <a:cs typeface="+mn-cs"/>
              </a:rPr>
              <a:t>App</a:t>
            </a:r>
            <a:r>
              <a:rPr lang="en-US" sz="1600" b="1" kern="1200" spc="-60" dirty="0">
                <a:solidFill>
                  <a:schemeClr val="tx1"/>
                </a:solidFill>
                <a:latin typeface="+mn-lt"/>
                <a:ea typeface="+mn-ea"/>
                <a:cs typeface="+mn-cs"/>
              </a:rPr>
              <a:t> </a:t>
            </a:r>
            <a:r>
              <a:rPr lang="en-US" sz="1600" b="1" kern="1200" dirty="0">
                <a:solidFill>
                  <a:schemeClr val="tx1"/>
                </a:solidFill>
                <a:latin typeface="+mn-lt"/>
                <a:ea typeface="+mn-ea"/>
                <a:cs typeface="+mn-cs"/>
              </a:rPr>
              <a:t>Engine,</a:t>
            </a:r>
            <a:r>
              <a:rPr lang="en-US" sz="1600" b="1" kern="1200" spc="-50" dirty="0">
                <a:solidFill>
                  <a:schemeClr val="tx1"/>
                </a:solidFill>
                <a:latin typeface="+mn-lt"/>
                <a:ea typeface="+mn-ea"/>
                <a:cs typeface="+mn-cs"/>
              </a:rPr>
              <a:t> </a:t>
            </a:r>
            <a:r>
              <a:rPr lang="en-US" sz="1600" b="1" kern="1200" spc="-10" dirty="0" err="1">
                <a:solidFill>
                  <a:schemeClr val="tx1"/>
                </a:solidFill>
                <a:latin typeface="+mn-lt"/>
                <a:ea typeface="+mn-ea"/>
                <a:cs typeface="+mn-cs"/>
              </a:rPr>
              <a:t>Force.com</a:t>
            </a:r>
            <a:r>
              <a:rPr lang="en-US" sz="1600" b="1" kern="1200" spc="-125" dirty="0">
                <a:solidFill>
                  <a:schemeClr val="tx1"/>
                </a:solidFill>
                <a:latin typeface="+mn-lt"/>
                <a:ea typeface="+mn-ea"/>
                <a:cs typeface="+mn-cs"/>
              </a:rPr>
              <a:t> </a:t>
            </a:r>
            <a:r>
              <a:rPr lang="en-US" sz="1600" kern="1200" dirty="0">
                <a:solidFill>
                  <a:schemeClr val="tx1"/>
                </a:solidFill>
                <a:latin typeface="+mn-lt"/>
                <a:ea typeface="+mn-ea"/>
                <a:cs typeface="+mn-cs"/>
              </a:rPr>
              <a:t>are</a:t>
            </a:r>
            <a:r>
              <a:rPr lang="en-US" sz="1600" kern="1200" spc="-60" dirty="0">
                <a:solidFill>
                  <a:schemeClr val="tx1"/>
                </a:solidFill>
                <a:latin typeface="+mn-lt"/>
                <a:ea typeface="+mn-ea"/>
                <a:cs typeface="+mn-cs"/>
              </a:rPr>
              <a:t> </a:t>
            </a:r>
            <a:r>
              <a:rPr lang="en-US" sz="1600" kern="1200" spc="-10" dirty="0">
                <a:solidFill>
                  <a:schemeClr val="tx1"/>
                </a:solidFill>
                <a:latin typeface="+mn-lt"/>
                <a:ea typeface="+mn-ea"/>
                <a:cs typeface="+mn-cs"/>
              </a:rPr>
              <a:t>examples</a:t>
            </a:r>
            <a:r>
              <a:rPr lang="en-US" sz="1600" kern="1200" spc="-9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PaaS</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offering</a:t>
            </a:r>
            <a:r>
              <a:rPr lang="en-US" sz="1600" kern="1200" spc="-65" dirty="0">
                <a:solidFill>
                  <a:schemeClr val="tx1"/>
                </a:solidFill>
                <a:latin typeface="+mn-lt"/>
                <a:ea typeface="+mn-ea"/>
                <a:cs typeface="+mn-cs"/>
              </a:rPr>
              <a:t> </a:t>
            </a:r>
            <a:r>
              <a:rPr lang="en-US" sz="1600" kern="1200" spc="-10" dirty="0">
                <a:solidFill>
                  <a:schemeClr val="tx1"/>
                </a:solidFill>
                <a:latin typeface="+mn-lt"/>
                <a:ea typeface="+mn-ea"/>
                <a:cs typeface="+mn-cs"/>
              </a:rPr>
              <a:t>vendors.</a:t>
            </a:r>
            <a:endParaRPr lang="en-US" sz="1600" kern="1200" dirty="0">
              <a:solidFill>
                <a:schemeClr val="tx1"/>
              </a:solidFill>
              <a:latin typeface="+mn-lt"/>
              <a:ea typeface="+mn-ea"/>
              <a:cs typeface="+mn-cs"/>
            </a:endParaRPr>
          </a:p>
          <a:p>
            <a:pPr marL="241300" marR="5080" indent="-228600" algn="l" rtl="0">
              <a:lnSpc>
                <a:spcPct val="90000"/>
              </a:lnSpc>
              <a:spcBef>
                <a:spcPts val="464"/>
              </a:spcBef>
              <a:buFont typeface="Arial" panose="020B0604020202020204" pitchFamily="34" charset="0"/>
              <a:buChar char="•"/>
            </a:pPr>
            <a:r>
              <a:rPr lang="en-US" sz="1600" kern="1200" dirty="0">
                <a:solidFill>
                  <a:schemeClr val="tx1"/>
                </a:solidFill>
                <a:latin typeface="+mn-lt"/>
                <a:ea typeface="+mn-ea"/>
                <a:cs typeface="+mn-cs"/>
              </a:rPr>
              <a:t>Developer</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may</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log</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on</a:t>
            </a:r>
            <a:r>
              <a:rPr lang="en-US" sz="1600" kern="1200" spc="-15"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these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websites</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and</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use</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125" dirty="0">
                <a:solidFill>
                  <a:schemeClr val="tx1"/>
                </a:solidFill>
                <a:latin typeface="+mn-lt"/>
                <a:ea typeface="+mn-ea"/>
                <a:cs typeface="+mn-cs"/>
              </a:rPr>
              <a:t> </a:t>
            </a:r>
            <a:r>
              <a:rPr lang="en-US" sz="1600" b="1" kern="1200" spc="-20" dirty="0">
                <a:solidFill>
                  <a:schemeClr val="tx1"/>
                </a:solidFill>
                <a:latin typeface="+mn-lt"/>
                <a:ea typeface="+mn-ea"/>
                <a:cs typeface="+mn-cs"/>
              </a:rPr>
              <a:t>built-</a:t>
            </a:r>
            <a:r>
              <a:rPr lang="en-US" sz="1600" b="1" kern="1200" dirty="0">
                <a:solidFill>
                  <a:schemeClr val="tx1"/>
                </a:solidFill>
                <a:latin typeface="+mn-lt"/>
                <a:ea typeface="+mn-ea"/>
                <a:cs typeface="+mn-cs"/>
              </a:rPr>
              <a:t>in API</a:t>
            </a:r>
            <a:r>
              <a:rPr lang="en-US" sz="1600" b="1" kern="1200" spc="-4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20" dirty="0">
                <a:solidFill>
                  <a:schemeClr val="tx1"/>
                </a:solidFill>
                <a:latin typeface="+mn-lt"/>
                <a:ea typeface="+mn-ea"/>
                <a:cs typeface="+mn-cs"/>
              </a:rPr>
              <a:t> </a:t>
            </a:r>
            <a:r>
              <a:rPr lang="en-US" sz="1600" kern="1200" spc="-10" dirty="0">
                <a:solidFill>
                  <a:schemeClr val="tx1"/>
                </a:solidFill>
                <a:latin typeface="+mn-lt"/>
                <a:ea typeface="+mn-ea"/>
                <a:cs typeface="+mn-cs"/>
              </a:rPr>
              <a:t>create </a:t>
            </a:r>
            <a:r>
              <a:rPr lang="en-US" sz="1600" kern="1200" spc="-25" dirty="0">
                <a:solidFill>
                  <a:schemeClr val="tx1"/>
                </a:solidFill>
                <a:latin typeface="+mn-lt"/>
                <a:ea typeface="+mn-ea"/>
                <a:cs typeface="+mn-cs"/>
              </a:rPr>
              <a:t>web-</a:t>
            </a:r>
            <a:r>
              <a:rPr lang="en-US" sz="1600" kern="1200" dirty="0">
                <a:solidFill>
                  <a:schemeClr val="tx1"/>
                </a:solidFill>
                <a:latin typeface="+mn-lt"/>
                <a:ea typeface="+mn-ea"/>
                <a:cs typeface="+mn-cs"/>
              </a:rPr>
              <a:t>based</a:t>
            </a:r>
            <a:r>
              <a:rPr lang="en-US" sz="1600" kern="1200" spc="-15" dirty="0">
                <a:solidFill>
                  <a:schemeClr val="tx1"/>
                </a:solidFill>
                <a:latin typeface="+mn-lt"/>
                <a:ea typeface="+mn-ea"/>
                <a:cs typeface="+mn-cs"/>
              </a:rPr>
              <a:t> </a:t>
            </a:r>
            <a:r>
              <a:rPr lang="en-US" sz="1600" kern="1200" spc="-10" dirty="0">
                <a:solidFill>
                  <a:schemeClr val="tx1"/>
                </a:solidFill>
                <a:latin typeface="+mn-lt"/>
                <a:ea typeface="+mn-ea"/>
                <a:cs typeface="+mn-cs"/>
              </a:rPr>
              <a:t>applications.</a:t>
            </a:r>
            <a:endParaRPr lang="en-US" sz="1600" kern="1200" dirty="0">
              <a:solidFill>
                <a:schemeClr val="tx1"/>
              </a:solidFill>
              <a:latin typeface="+mn-lt"/>
              <a:ea typeface="+mn-ea"/>
              <a:cs typeface="+mn-cs"/>
            </a:endParaRPr>
          </a:p>
        </p:txBody>
      </p:sp>
      <p:pic>
        <p:nvPicPr>
          <p:cNvPr id="13314" name="Picture 2" descr="What Is PaaS — Platform as a Service - DED9">
            <a:extLst>
              <a:ext uri="{FF2B5EF4-FFF2-40B4-BE49-F238E27FC236}">
                <a16:creationId xmlns:a16="http://schemas.microsoft.com/office/drawing/2014/main" id="{3292C235-623C-BE9D-2979-F9AFDF4DD0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6832" y="1893666"/>
            <a:ext cx="5458968" cy="3070668"/>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28</a:t>
            </a:fld>
            <a:endParaRPr lang="en-US" kern="1200" spc="-25">
              <a:solidFill>
                <a:schemeClr val="tx1">
                  <a:tint val="75000"/>
                </a:schemeClr>
              </a:solidFill>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477981" y="1122363"/>
            <a:ext cx="4023360" cy="3204134"/>
          </a:xfrm>
          <a:prstGeom prst="rect">
            <a:avLst/>
          </a:prstGeom>
        </p:spPr>
        <p:txBody>
          <a:bodyPr vert="horz" lIns="91440" tIns="45720" rIns="91440" bIns="45720" rtlCol="0" anchor="b">
            <a:normAutofit/>
          </a:bodyPr>
          <a:lstStyle/>
          <a:p>
            <a:pPr marL="12700" algn="l" rtl="0">
              <a:lnSpc>
                <a:spcPct val="90000"/>
              </a:lnSpc>
              <a:spcBef>
                <a:spcPct val="0"/>
              </a:spcBef>
            </a:pPr>
            <a:r>
              <a:rPr lang="en-US" sz="4800" kern="1200" dirty="0">
                <a:solidFill>
                  <a:schemeClr val="tx1"/>
                </a:solidFill>
                <a:latin typeface="+mj-lt"/>
                <a:ea typeface="+mj-ea"/>
                <a:cs typeface="+mj-cs"/>
              </a:rPr>
              <a:t>PaaS</a:t>
            </a:r>
            <a:r>
              <a:rPr lang="en-US" sz="4800" kern="1200" spc="-130" dirty="0">
                <a:solidFill>
                  <a:schemeClr val="tx1"/>
                </a:solidFill>
                <a:latin typeface="+mj-lt"/>
                <a:ea typeface="+mj-ea"/>
                <a:cs typeface="+mj-cs"/>
              </a:rPr>
              <a:t> </a:t>
            </a:r>
            <a:r>
              <a:rPr lang="en-US" sz="4800" kern="1200" spc="-10" dirty="0">
                <a:latin typeface="+mj-lt"/>
                <a:cs typeface="+mj-cs"/>
              </a:rPr>
              <a:t>M</a:t>
            </a:r>
            <a:r>
              <a:rPr lang="en-US" sz="4800" kern="1200" spc="-10" dirty="0">
                <a:solidFill>
                  <a:schemeClr val="tx1"/>
                </a:solidFill>
                <a:latin typeface="+mj-lt"/>
                <a:ea typeface="+mj-ea"/>
                <a:cs typeface="+mj-cs"/>
              </a:rPr>
              <a:t>odel</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ject 3"/>
          <p:cNvPicPr/>
          <p:nvPr/>
        </p:nvPicPr>
        <p:blipFill>
          <a:blip r:embed="rId2" cstate="print"/>
          <a:stretch>
            <a:fillRect/>
          </a:stretch>
        </p:blipFill>
        <p:spPr>
          <a:xfrm>
            <a:off x="5596199" y="625684"/>
            <a:ext cx="6045150" cy="5455380"/>
          </a:xfrm>
          <a:prstGeom prst="rect">
            <a:avLst/>
          </a:prstGeom>
        </p:spPr>
      </p:pic>
      <p:sp>
        <p:nvSpPr>
          <p:cNvPr id="5" name="object 5"/>
          <p:cNvSpPr txBox="1">
            <a:spLocks noGrp="1"/>
          </p:cNvSpPr>
          <p:nvPr>
            <p:ph type="sldNum" sz="quarter" idx="7"/>
          </p:nvPr>
        </p:nvSpPr>
        <p:spPr>
          <a:xfrm>
            <a:off x="9847810" y="6356350"/>
            <a:ext cx="1505989"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lumMod val="50000"/>
                    <a:lumOff val="50000"/>
                  </a:schemeClr>
                </a:solidFill>
                <a:latin typeface="+mn-lt"/>
                <a:ea typeface="+mn-ea"/>
                <a:cs typeface="+mn-cs"/>
              </a:rPr>
              <a:pPr algn="r" rtl="0">
                <a:spcAft>
                  <a:spcPts val="600"/>
                </a:spcAft>
              </a:pPr>
              <a:t>29</a:t>
            </a:fld>
            <a:endParaRPr lang="en-US" kern="1200" spc="-25">
              <a:solidFill>
                <a:schemeClr val="tx1">
                  <a:lumMod val="50000"/>
                  <a:lumOff val="50000"/>
                </a:schemeClr>
              </a:solidFill>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1" name="Straight Connector 308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object 2"/>
          <p:cNvSpPr txBox="1"/>
          <p:nvPr/>
        </p:nvSpPr>
        <p:spPr>
          <a:xfrm>
            <a:off x="381000" y="2057400"/>
            <a:ext cx="6019800" cy="4078220"/>
          </a:xfrm>
          <a:prstGeom prst="rect">
            <a:avLst/>
          </a:prstGeom>
        </p:spPr>
        <p:txBody>
          <a:bodyPr vert="horz" lIns="91440" tIns="45720" rIns="91440" bIns="45720" rtlCol="0">
            <a:normAutofit lnSpcReduction="10000"/>
          </a:bodyPr>
          <a:lstStyle/>
          <a:p>
            <a:pPr marL="697230" marR="222250" lvl="1" indent="-228600" algn="l" rtl="0">
              <a:lnSpc>
                <a:spcPct val="90000"/>
              </a:lnSpc>
              <a:spcBef>
                <a:spcPts val="575"/>
              </a:spcBef>
              <a:buFont typeface="Arial" panose="020B0604020202020204" pitchFamily="34" charset="0"/>
              <a:buChar char="•"/>
              <a:tabLst>
                <a:tab pos="698500" algn="l"/>
              </a:tabLst>
            </a:pPr>
            <a:r>
              <a:rPr lang="en-US" sz="2400" kern="1200" spc="-45" dirty="0">
                <a:solidFill>
                  <a:schemeClr val="tx1"/>
                </a:solidFill>
                <a:latin typeface="+mn-lt"/>
                <a:ea typeface="+mn-ea"/>
                <a:cs typeface="+mn-cs"/>
              </a:rPr>
              <a:t>ATN </a:t>
            </a:r>
            <a:r>
              <a:rPr lang="en-US" sz="2400" kern="1200" dirty="0">
                <a:solidFill>
                  <a:schemeClr val="tx1"/>
                </a:solidFill>
                <a:latin typeface="+mn-lt"/>
                <a:ea typeface="+mn-ea"/>
                <a:cs typeface="+mn-cs"/>
              </a:rPr>
              <a:t>plans</a:t>
            </a:r>
            <a:r>
              <a:rPr lang="en-US" sz="2400" kern="1200" spc="-45" dirty="0">
                <a:solidFill>
                  <a:schemeClr val="tx1"/>
                </a:solidFill>
                <a:latin typeface="+mn-lt"/>
                <a:ea typeface="+mn-ea"/>
                <a:cs typeface="+mn-cs"/>
              </a:rPr>
              <a:t> </a:t>
            </a:r>
            <a:r>
              <a:rPr lang="en-US" sz="2400" kern="1200" dirty="0">
                <a:solidFill>
                  <a:schemeClr val="tx1"/>
                </a:solidFill>
                <a:latin typeface="+mn-lt"/>
                <a:ea typeface="+mn-ea"/>
                <a:cs typeface="+mn-cs"/>
              </a:rPr>
              <a:t>a</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cloud</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computing</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adoption</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roadmap</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focusing</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on</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IT</a:t>
            </a:r>
            <a:r>
              <a:rPr lang="en-US" sz="2400" kern="1200" spc="-45" dirty="0">
                <a:solidFill>
                  <a:schemeClr val="tx1"/>
                </a:solidFill>
                <a:latin typeface="+mn-lt"/>
                <a:ea typeface="+mn-ea"/>
                <a:cs typeface="+mn-cs"/>
              </a:rPr>
              <a:t> </a:t>
            </a:r>
            <a:r>
              <a:rPr lang="en-US" sz="2400" kern="1200" spc="-10" dirty="0">
                <a:solidFill>
                  <a:schemeClr val="tx1"/>
                </a:solidFill>
                <a:latin typeface="+mn-lt"/>
                <a:ea typeface="+mn-ea"/>
                <a:cs typeface="+mn-cs"/>
              </a:rPr>
              <a:t>optimization 	</a:t>
            </a:r>
            <a:r>
              <a:rPr lang="en-US" sz="2400" kern="1200" dirty="0">
                <a:solidFill>
                  <a:schemeClr val="tx1"/>
                </a:solidFill>
                <a:latin typeface="+mn-lt"/>
                <a:ea typeface="+mn-ea"/>
                <a:cs typeface="+mn-cs"/>
              </a:rPr>
              <a:t>and</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cost</a:t>
            </a:r>
            <a:r>
              <a:rPr lang="en-US" sz="2400" kern="1200" spc="-70" dirty="0">
                <a:solidFill>
                  <a:schemeClr val="tx1"/>
                </a:solidFill>
                <a:latin typeface="+mn-lt"/>
                <a:ea typeface="+mn-ea"/>
                <a:cs typeface="+mn-cs"/>
              </a:rPr>
              <a:t> </a:t>
            </a:r>
            <a:r>
              <a:rPr lang="en-US" sz="2400" kern="1200" spc="-10" dirty="0">
                <a:solidFill>
                  <a:schemeClr val="tx1"/>
                </a:solidFill>
                <a:latin typeface="+mn-lt"/>
                <a:ea typeface="+mn-ea"/>
                <a:cs typeface="+mn-cs"/>
              </a:rPr>
              <a:t>reduction.</a:t>
            </a:r>
            <a:endParaRPr lang="en-US" sz="2400" kern="1200" dirty="0">
              <a:solidFill>
                <a:schemeClr val="tx1"/>
              </a:solidFill>
              <a:latin typeface="+mn-lt"/>
              <a:ea typeface="+mn-ea"/>
              <a:cs typeface="+mn-cs"/>
            </a:endParaRPr>
          </a:p>
          <a:p>
            <a:pPr marL="697230" lvl="1" indent="-228600" algn="l" rtl="0">
              <a:lnSpc>
                <a:spcPct val="90000"/>
              </a:lnSpc>
              <a:spcBef>
                <a:spcPts val="180"/>
              </a:spcBef>
              <a:buFont typeface="Arial" panose="020B0604020202020204" pitchFamily="34" charset="0"/>
              <a:buChar char="•"/>
              <a:tabLst>
                <a:tab pos="697230" algn="l"/>
              </a:tabLst>
            </a:pPr>
            <a:r>
              <a:rPr lang="en-US" sz="2400" kern="1200" spc="-10" dirty="0">
                <a:solidFill>
                  <a:schemeClr val="tx1"/>
                </a:solidFill>
                <a:latin typeface="+mn-lt"/>
                <a:ea typeface="+mn-ea"/>
                <a:cs typeface="+mn-cs"/>
              </a:rPr>
              <a:t>Evaluation</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of</a:t>
            </a:r>
            <a:r>
              <a:rPr lang="en-US" sz="2400" kern="1200" spc="-70" dirty="0">
                <a:solidFill>
                  <a:schemeClr val="tx1"/>
                </a:solidFill>
                <a:latin typeface="+mn-lt"/>
                <a:ea typeface="+mn-ea"/>
                <a:cs typeface="+mn-cs"/>
              </a:rPr>
              <a:t> </a:t>
            </a:r>
            <a:r>
              <a:rPr lang="en-US" sz="2400" kern="1200" dirty="0">
                <a:solidFill>
                  <a:schemeClr val="tx1"/>
                </a:solidFill>
                <a:latin typeface="+mn-lt"/>
                <a:ea typeface="+mn-ea"/>
                <a:cs typeface="+mn-cs"/>
              </a:rPr>
              <a:t>applications</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to</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identify</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candidates</a:t>
            </a:r>
            <a:r>
              <a:rPr lang="en-US" sz="2400" kern="1200" spc="-85" dirty="0">
                <a:solidFill>
                  <a:schemeClr val="tx1"/>
                </a:solidFill>
                <a:latin typeface="+mn-lt"/>
                <a:ea typeface="+mn-ea"/>
                <a:cs typeface="+mn-cs"/>
              </a:rPr>
              <a:t> </a:t>
            </a:r>
            <a:r>
              <a:rPr lang="en-US" sz="2400" kern="1200" dirty="0">
                <a:solidFill>
                  <a:schemeClr val="tx1"/>
                </a:solidFill>
                <a:latin typeface="+mn-lt"/>
                <a:ea typeface="+mn-ea"/>
                <a:cs typeface="+mn-cs"/>
              </a:rPr>
              <a:t>for</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migration</a:t>
            </a:r>
            <a:r>
              <a:rPr lang="en-US" sz="2400" kern="1200" spc="-90" dirty="0">
                <a:solidFill>
                  <a:schemeClr val="tx1"/>
                </a:solidFill>
                <a:latin typeface="+mn-lt"/>
                <a:ea typeface="+mn-ea"/>
                <a:cs typeface="+mn-cs"/>
              </a:rPr>
              <a:t> </a:t>
            </a:r>
            <a:r>
              <a:rPr lang="en-US" sz="2400" kern="1200" dirty="0">
                <a:solidFill>
                  <a:schemeClr val="tx1"/>
                </a:solidFill>
                <a:latin typeface="+mn-lt"/>
                <a:ea typeface="+mn-ea"/>
                <a:cs typeface="+mn-cs"/>
              </a:rPr>
              <a:t>based</a:t>
            </a:r>
            <a:r>
              <a:rPr lang="en-US" sz="2400" kern="1200" spc="-80" dirty="0">
                <a:solidFill>
                  <a:schemeClr val="tx1"/>
                </a:solidFill>
                <a:latin typeface="+mn-lt"/>
                <a:ea typeface="+mn-ea"/>
                <a:cs typeface="+mn-cs"/>
              </a:rPr>
              <a:t> </a:t>
            </a:r>
            <a:r>
              <a:rPr lang="en-US" sz="2400" kern="1200" spc="-25" dirty="0">
                <a:solidFill>
                  <a:schemeClr val="tx1"/>
                </a:solidFill>
                <a:latin typeface="+mn-lt"/>
                <a:ea typeface="+mn-ea"/>
                <a:cs typeface="+mn-cs"/>
              </a:rPr>
              <a:t>on </a:t>
            </a:r>
            <a:r>
              <a:rPr lang="en-US" sz="2400" kern="1200" spc="-10" dirty="0">
                <a:solidFill>
                  <a:schemeClr val="tx1"/>
                </a:solidFill>
                <a:latin typeface="+mn-lt"/>
                <a:ea typeface="+mn-ea"/>
                <a:cs typeface="+mn-cs"/>
              </a:rPr>
              <a:t>factors</a:t>
            </a:r>
            <a:r>
              <a:rPr lang="en-US" sz="2400" kern="1200" spc="-95" dirty="0">
                <a:solidFill>
                  <a:schemeClr val="tx1"/>
                </a:solidFill>
                <a:latin typeface="+mn-lt"/>
                <a:ea typeface="+mn-ea"/>
                <a:cs typeface="+mn-cs"/>
              </a:rPr>
              <a:t> </a:t>
            </a:r>
            <a:r>
              <a:rPr lang="en-US" sz="2400" kern="1200" dirty="0">
                <a:solidFill>
                  <a:schemeClr val="tx1"/>
                </a:solidFill>
                <a:latin typeface="+mn-lt"/>
                <a:ea typeface="+mn-ea"/>
                <a:cs typeface="+mn-cs"/>
              </a:rPr>
              <a:t>like</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complexity</a:t>
            </a:r>
            <a:r>
              <a:rPr lang="en-US" sz="2400" kern="1200" spc="-100" dirty="0">
                <a:solidFill>
                  <a:schemeClr val="tx1"/>
                </a:solidFill>
                <a:latin typeface="+mn-lt"/>
                <a:ea typeface="+mn-ea"/>
                <a:cs typeface="+mn-cs"/>
              </a:rPr>
              <a:t> </a:t>
            </a:r>
            <a:r>
              <a:rPr lang="en-US" sz="2400" kern="1200" dirty="0">
                <a:solidFill>
                  <a:schemeClr val="tx1"/>
                </a:solidFill>
                <a:latin typeface="+mn-lt"/>
                <a:ea typeface="+mn-ea"/>
                <a:cs typeface="+mn-cs"/>
              </a:rPr>
              <a:t>and</a:t>
            </a:r>
            <a:r>
              <a:rPr lang="en-US" sz="2400" kern="1200" spc="-80" dirty="0">
                <a:solidFill>
                  <a:schemeClr val="tx1"/>
                </a:solidFill>
                <a:latin typeface="+mn-lt"/>
                <a:ea typeface="+mn-ea"/>
                <a:cs typeface="+mn-cs"/>
              </a:rPr>
              <a:t> </a:t>
            </a:r>
            <a:r>
              <a:rPr lang="en-US" sz="2400" kern="1200" dirty="0">
                <a:solidFill>
                  <a:schemeClr val="tx1"/>
                </a:solidFill>
                <a:latin typeface="+mn-lt"/>
                <a:ea typeface="+mn-ea"/>
                <a:cs typeface="+mn-cs"/>
              </a:rPr>
              <a:t>business</a:t>
            </a:r>
            <a:r>
              <a:rPr lang="en-US" sz="2400" kern="1200" spc="-70" dirty="0">
                <a:solidFill>
                  <a:schemeClr val="tx1"/>
                </a:solidFill>
                <a:latin typeface="+mn-lt"/>
                <a:ea typeface="+mn-ea"/>
                <a:cs typeface="+mn-cs"/>
              </a:rPr>
              <a:t> </a:t>
            </a:r>
            <a:r>
              <a:rPr lang="en-US" sz="2400" kern="1200" spc="-10" dirty="0">
                <a:solidFill>
                  <a:schemeClr val="tx1"/>
                </a:solidFill>
                <a:latin typeface="+mn-lt"/>
                <a:ea typeface="+mn-ea"/>
                <a:cs typeface="+mn-cs"/>
              </a:rPr>
              <a:t>criticality.</a:t>
            </a:r>
            <a:endParaRPr lang="en-US" sz="2400" kern="1200" dirty="0">
              <a:solidFill>
                <a:schemeClr val="tx1"/>
              </a:solidFill>
              <a:latin typeface="+mn-lt"/>
              <a:ea typeface="+mn-ea"/>
              <a:cs typeface="+mn-cs"/>
            </a:endParaRPr>
          </a:p>
          <a:p>
            <a:pPr marL="697230" marR="5080" lvl="1" indent="-228600" algn="l" rtl="0">
              <a:lnSpc>
                <a:spcPct val="90000"/>
              </a:lnSpc>
              <a:spcBef>
                <a:spcPts val="530"/>
              </a:spcBef>
              <a:buFont typeface="Arial" panose="020B0604020202020204" pitchFamily="34" charset="0"/>
              <a:buChar char="•"/>
              <a:tabLst>
                <a:tab pos="698500" algn="l"/>
              </a:tabLst>
            </a:pPr>
            <a:r>
              <a:rPr lang="en-US" sz="2400" kern="1200" spc="-10" dirty="0">
                <a:solidFill>
                  <a:schemeClr val="tx1"/>
                </a:solidFill>
                <a:latin typeface="+mn-lt"/>
                <a:ea typeface="+mn-ea"/>
                <a:cs typeface="+mn-cs"/>
              </a:rPr>
              <a:t>Development</a:t>
            </a:r>
            <a:r>
              <a:rPr lang="en-US" sz="2400" kern="1200" spc="-70" dirty="0">
                <a:solidFill>
                  <a:schemeClr val="tx1"/>
                </a:solidFill>
                <a:latin typeface="+mn-lt"/>
                <a:ea typeface="+mn-ea"/>
                <a:cs typeface="+mn-cs"/>
              </a:rPr>
              <a:t> </a:t>
            </a:r>
            <a:r>
              <a:rPr lang="en-US" sz="2400" kern="1200" dirty="0">
                <a:solidFill>
                  <a:schemeClr val="tx1"/>
                </a:solidFill>
                <a:latin typeface="+mn-lt"/>
                <a:ea typeface="+mn-ea"/>
                <a:cs typeface="+mn-cs"/>
              </a:rPr>
              <a:t>of</a:t>
            </a:r>
            <a:r>
              <a:rPr lang="en-US" sz="2400" kern="1200" spc="-60" dirty="0">
                <a:solidFill>
                  <a:schemeClr val="tx1"/>
                </a:solidFill>
                <a:latin typeface="+mn-lt"/>
                <a:ea typeface="+mn-ea"/>
                <a:cs typeface="+mn-cs"/>
              </a:rPr>
              <a:t> </a:t>
            </a:r>
            <a:r>
              <a:rPr lang="en-US" sz="2400" kern="1200" spc="-10" dirty="0">
                <a:solidFill>
                  <a:schemeClr val="tx1"/>
                </a:solidFill>
                <a:latin typeface="+mn-lt"/>
                <a:ea typeface="+mn-ea"/>
                <a:cs typeface="+mn-cs"/>
              </a:rPr>
              <a:t>target</a:t>
            </a:r>
            <a:r>
              <a:rPr lang="en-US" sz="2400" kern="1200" spc="-95" dirty="0">
                <a:solidFill>
                  <a:schemeClr val="tx1"/>
                </a:solidFill>
                <a:latin typeface="+mn-lt"/>
                <a:ea typeface="+mn-ea"/>
                <a:cs typeface="+mn-cs"/>
              </a:rPr>
              <a:t> </a:t>
            </a:r>
            <a:r>
              <a:rPr lang="en-US" sz="2400" kern="1200" dirty="0">
                <a:solidFill>
                  <a:schemeClr val="tx1"/>
                </a:solidFill>
                <a:latin typeface="+mn-lt"/>
                <a:ea typeface="+mn-ea"/>
                <a:cs typeface="+mn-cs"/>
              </a:rPr>
              <a:t>application</a:t>
            </a:r>
            <a:r>
              <a:rPr lang="en-US" sz="2400" kern="1200" spc="-90" dirty="0">
                <a:solidFill>
                  <a:schemeClr val="tx1"/>
                </a:solidFill>
                <a:latin typeface="+mn-lt"/>
                <a:ea typeface="+mn-ea"/>
                <a:cs typeface="+mn-cs"/>
              </a:rPr>
              <a:t> </a:t>
            </a:r>
            <a:r>
              <a:rPr lang="en-US" sz="2400" kern="1200" spc="-10" dirty="0">
                <a:solidFill>
                  <a:schemeClr val="tx1"/>
                </a:solidFill>
                <a:latin typeface="+mn-lt"/>
                <a:ea typeface="+mn-ea"/>
                <a:cs typeface="+mn-cs"/>
              </a:rPr>
              <a:t>architecture</a:t>
            </a:r>
            <a:r>
              <a:rPr lang="en-US" sz="2400" kern="1200" spc="-85" dirty="0">
                <a:solidFill>
                  <a:schemeClr val="tx1"/>
                </a:solidFill>
                <a:latin typeface="+mn-lt"/>
                <a:ea typeface="+mn-ea"/>
                <a:cs typeface="+mn-cs"/>
              </a:rPr>
              <a:t> </a:t>
            </a:r>
            <a:r>
              <a:rPr lang="en-US" sz="2400" kern="1200" dirty="0">
                <a:solidFill>
                  <a:schemeClr val="tx1"/>
                </a:solidFill>
                <a:latin typeface="+mn-lt"/>
                <a:ea typeface="+mn-ea"/>
                <a:cs typeface="+mn-cs"/>
              </a:rPr>
              <a:t>and</a:t>
            </a:r>
            <a:r>
              <a:rPr lang="en-US" sz="2400" kern="1200" spc="-70" dirty="0">
                <a:solidFill>
                  <a:schemeClr val="tx1"/>
                </a:solidFill>
                <a:latin typeface="+mn-lt"/>
                <a:ea typeface="+mn-ea"/>
                <a:cs typeface="+mn-cs"/>
              </a:rPr>
              <a:t> </a:t>
            </a:r>
            <a:r>
              <a:rPr lang="en-US" sz="2400" kern="1200" dirty="0">
                <a:solidFill>
                  <a:schemeClr val="tx1"/>
                </a:solidFill>
                <a:latin typeface="+mn-lt"/>
                <a:ea typeface="+mn-ea"/>
                <a:cs typeface="+mn-cs"/>
              </a:rPr>
              <a:t>preliminary</a:t>
            </a:r>
            <a:r>
              <a:rPr lang="en-US" sz="2400" kern="1200" spc="-70" dirty="0">
                <a:solidFill>
                  <a:schemeClr val="tx1"/>
                </a:solidFill>
                <a:latin typeface="+mn-lt"/>
                <a:ea typeface="+mn-ea"/>
                <a:cs typeface="+mn-cs"/>
              </a:rPr>
              <a:t> </a:t>
            </a:r>
            <a:r>
              <a:rPr lang="en-US" sz="2400" kern="1200" dirty="0">
                <a:solidFill>
                  <a:schemeClr val="tx1"/>
                </a:solidFill>
                <a:latin typeface="+mn-lt"/>
                <a:ea typeface="+mn-ea"/>
                <a:cs typeface="+mn-cs"/>
              </a:rPr>
              <a:t>business</a:t>
            </a:r>
            <a:r>
              <a:rPr lang="en-US" sz="2400" kern="1200" spc="-70" dirty="0">
                <a:solidFill>
                  <a:schemeClr val="tx1"/>
                </a:solidFill>
                <a:latin typeface="+mn-lt"/>
                <a:ea typeface="+mn-ea"/>
                <a:cs typeface="+mn-cs"/>
              </a:rPr>
              <a:t> </a:t>
            </a:r>
            <a:r>
              <a:rPr lang="en-US" sz="2400" kern="1200" spc="-20" dirty="0">
                <a:solidFill>
                  <a:schemeClr val="tx1"/>
                </a:solidFill>
                <a:latin typeface="+mn-lt"/>
                <a:ea typeface="+mn-ea"/>
                <a:cs typeface="+mn-cs"/>
              </a:rPr>
              <a:t>case </a:t>
            </a:r>
            <a:r>
              <a:rPr lang="en-US" sz="2400" kern="1200" dirty="0">
                <a:solidFill>
                  <a:schemeClr val="tx1"/>
                </a:solidFill>
                <a:latin typeface="+mn-lt"/>
                <a:ea typeface="+mn-ea"/>
                <a:cs typeface="+mn-cs"/>
              </a:rPr>
              <a:t>to</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document</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cost</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savings</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and</a:t>
            </a:r>
            <a:r>
              <a:rPr lang="en-US" sz="2400" kern="1200" spc="-45" dirty="0">
                <a:solidFill>
                  <a:schemeClr val="tx1"/>
                </a:solidFill>
                <a:latin typeface="+mn-lt"/>
                <a:ea typeface="+mn-ea"/>
                <a:cs typeface="+mn-cs"/>
              </a:rPr>
              <a:t> </a:t>
            </a:r>
            <a:r>
              <a:rPr lang="en-US" sz="2400" kern="1200" spc="-10" dirty="0">
                <a:solidFill>
                  <a:schemeClr val="tx1"/>
                </a:solidFill>
                <a:latin typeface="+mn-lt"/>
                <a:ea typeface="+mn-ea"/>
                <a:cs typeface="+mn-cs"/>
              </a:rPr>
              <a:t>benefits.</a:t>
            </a:r>
            <a:endParaRPr lang="en-US" sz="2400" kern="1200" dirty="0">
              <a:solidFill>
                <a:schemeClr val="tx1"/>
              </a:solidFill>
              <a:latin typeface="+mn-lt"/>
              <a:ea typeface="+mn-ea"/>
              <a:cs typeface="+mn-cs"/>
            </a:endParaRPr>
          </a:p>
          <a:p>
            <a:pPr marL="697230" lvl="1" indent="-228600" algn="l" rtl="0">
              <a:lnSpc>
                <a:spcPct val="90000"/>
              </a:lnSpc>
              <a:spcBef>
                <a:spcPts val="180"/>
              </a:spcBef>
              <a:buFont typeface="Arial" panose="020B0604020202020204" pitchFamily="34" charset="0"/>
              <a:buChar char="•"/>
              <a:tabLst>
                <a:tab pos="697230" algn="l"/>
              </a:tabLst>
            </a:pPr>
            <a:r>
              <a:rPr lang="en-US" sz="2400" kern="1200" spc="-10" dirty="0">
                <a:solidFill>
                  <a:schemeClr val="tx1"/>
                </a:solidFill>
                <a:latin typeface="+mn-lt"/>
                <a:ea typeface="+mn-ea"/>
                <a:cs typeface="+mn-cs"/>
              </a:rPr>
              <a:t>Implementation</a:t>
            </a:r>
            <a:r>
              <a:rPr lang="en-US" sz="2400" kern="1200" spc="-60" dirty="0">
                <a:solidFill>
                  <a:schemeClr val="tx1"/>
                </a:solidFill>
                <a:latin typeface="+mn-lt"/>
                <a:ea typeface="+mn-ea"/>
                <a:cs typeface="+mn-cs"/>
              </a:rPr>
              <a:t> </a:t>
            </a:r>
            <a:r>
              <a:rPr lang="en-US" sz="2400" kern="1200" dirty="0">
                <a:solidFill>
                  <a:schemeClr val="tx1"/>
                </a:solidFill>
                <a:latin typeface="+mn-lt"/>
                <a:ea typeface="+mn-ea"/>
                <a:cs typeface="+mn-cs"/>
              </a:rPr>
              <a:t>of</a:t>
            </a:r>
            <a:r>
              <a:rPr lang="en-US" sz="2400" kern="1200" spc="-40" dirty="0">
                <a:solidFill>
                  <a:schemeClr val="tx1"/>
                </a:solidFill>
                <a:latin typeface="+mn-lt"/>
                <a:ea typeface="+mn-ea"/>
                <a:cs typeface="+mn-cs"/>
              </a:rPr>
              <a:t> </a:t>
            </a:r>
            <a:r>
              <a:rPr lang="en-US" sz="2400" kern="1200" dirty="0">
                <a:solidFill>
                  <a:schemeClr val="tx1"/>
                </a:solidFill>
                <a:latin typeface="+mn-lt"/>
                <a:ea typeface="+mn-ea"/>
                <a:cs typeface="+mn-cs"/>
              </a:rPr>
              <a:t>a</a:t>
            </a:r>
            <a:r>
              <a:rPr lang="en-US" sz="2400" kern="1200" spc="-30" dirty="0">
                <a:solidFill>
                  <a:schemeClr val="tx1"/>
                </a:solidFill>
                <a:latin typeface="+mn-lt"/>
                <a:ea typeface="+mn-ea"/>
                <a:cs typeface="+mn-cs"/>
              </a:rPr>
              <a:t> </a:t>
            </a:r>
            <a:r>
              <a:rPr lang="en-US" sz="2400" kern="1200" dirty="0">
                <a:solidFill>
                  <a:schemeClr val="tx1"/>
                </a:solidFill>
                <a:latin typeface="+mn-lt"/>
                <a:ea typeface="+mn-ea"/>
                <a:cs typeface="+mn-cs"/>
              </a:rPr>
              <a:t>pilot</a:t>
            </a:r>
            <a:r>
              <a:rPr lang="en-US" sz="2400" kern="1200" spc="-30" dirty="0">
                <a:solidFill>
                  <a:schemeClr val="tx1"/>
                </a:solidFill>
                <a:latin typeface="+mn-lt"/>
                <a:ea typeface="+mn-ea"/>
                <a:cs typeface="+mn-cs"/>
              </a:rPr>
              <a:t> </a:t>
            </a:r>
            <a:r>
              <a:rPr lang="en-US" sz="2400" kern="1200" dirty="0">
                <a:solidFill>
                  <a:schemeClr val="tx1"/>
                </a:solidFill>
                <a:latin typeface="+mn-lt"/>
                <a:ea typeface="+mn-ea"/>
                <a:cs typeface="+mn-cs"/>
              </a:rPr>
              <a:t>project</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to</a:t>
            </a:r>
            <a:r>
              <a:rPr lang="en-US" sz="2400" kern="1200" spc="-45" dirty="0">
                <a:solidFill>
                  <a:schemeClr val="tx1"/>
                </a:solidFill>
                <a:latin typeface="+mn-lt"/>
                <a:ea typeface="+mn-ea"/>
                <a:cs typeface="+mn-cs"/>
              </a:rPr>
              <a:t> </a:t>
            </a:r>
            <a:r>
              <a:rPr lang="en-US" sz="2400" kern="1200" spc="-10" dirty="0">
                <a:solidFill>
                  <a:schemeClr val="tx1"/>
                </a:solidFill>
                <a:latin typeface="+mn-lt"/>
                <a:ea typeface="+mn-ea"/>
                <a:cs typeface="+mn-cs"/>
              </a:rPr>
              <a:t>migrate</a:t>
            </a:r>
            <a:r>
              <a:rPr lang="en-US" sz="2400" kern="1200" spc="-55" dirty="0">
                <a:solidFill>
                  <a:schemeClr val="tx1"/>
                </a:solidFill>
                <a:latin typeface="+mn-lt"/>
                <a:ea typeface="+mn-ea"/>
                <a:cs typeface="+mn-cs"/>
              </a:rPr>
              <a:t> </a:t>
            </a:r>
            <a:r>
              <a:rPr lang="en-US" sz="2400" kern="1200" dirty="0">
                <a:solidFill>
                  <a:schemeClr val="tx1"/>
                </a:solidFill>
                <a:latin typeface="+mn-lt"/>
                <a:ea typeface="+mn-ea"/>
                <a:cs typeface="+mn-cs"/>
              </a:rPr>
              <a:t>selected</a:t>
            </a:r>
            <a:r>
              <a:rPr lang="en-US" sz="2400" kern="1200" spc="-40" dirty="0">
                <a:solidFill>
                  <a:schemeClr val="tx1"/>
                </a:solidFill>
                <a:latin typeface="+mn-lt"/>
                <a:ea typeface="+mn-ea"/>
                <a:cs typeface="+mn-cs"/>
              </a:rPr>
              <a:t> </a:t>
            </a:r>
            <a:r>
              <a:rPr lang="en-US" sz="2400" kern="1200" dirty="0">
                <a:solidFill>
                  <a:schemeClr val="tx1"/>
                </a:solidFill>
                <a:latin typeface="+mn-lt"/>
                <a:ea typeface="+mn-ea"/>
                <a:cs typeface="+mn-cs"/>
              </a:rPr>
              <a:t>applications</a:t>
            </a:r>
            <a:r>
              <a:rPr lang="en-US" sz="2400" kern="1200" spc="-50" dirty="0">
                <a:solidFill>
                  <a:schemeClr val="tx1"/>
                </a:solidFill>
                <a:latin typeface="+mn-lt"/>
                <a:ea typeface="+mn-ea"/>
                <a:cs typeface="+mn-cs"/>
              </a:rPr>
              <a:t> </a:t>
            </a:r>
            <a:r>
              <a:rPr lang="en-US" sz="2400" kern="1200" dirty="0">
                <a:solidFill>
                  <a:schemeClr val="tx1"/>
                </a:solidFill>
                <a:latin typeface="+mn-lt"/>
                <a:ea typeface="+mn-ea"/>
                <a:cs typeface="+mn-cs"/>
              </a:rPr>
              <a:t>to</a:t>
            </a:r>
            <a:r>
              <a:rPr lang="en-US" sz="2400" kern="1200" spc="-45" dirty="0">
                <a:solidFill>
                  <a:schemeClr val="tx1"/>
                </a:solidFill>
                <a:latin typeface="+mn-lt"/>
                <a:ea typeface="+mn-ea"/>
                <a:cs typeface="+mn-cs"/>
              </a:rPr>
              <a:t> </a:t>
            </a:r>
            <a:r>
              <a:rPr lang="en-US" sz="2400" kern="1200" dirty="0">
                <a:solidFill>
                  <a:schemeClr val="tx1"/>
                </a:solidFill>
                <a:latin typeface="+mn-lt"/>
                <a:ea typeface="+mn-ea"/>
                <a:cs typeface="+mn-cs"/>
              </a:rPr>
              <a:t>a</a:t>
            </a:r>
            <a:r>
              <a:rPr lang="en-US" sz="2400" kern="1200" spc="-30" dirty="0">
                <a:solidFill>
                  <a:schemeClr val="tx1"/>
                </a:solidFill>
                <a:latin typeface="+mn-lt"/>
                <a:ea typeface="+mn-ea"/>
                <a:cs typeface="+mn-cs"/>
              </a:rPr>
              <a:t> </a:t>
            </a:r>
            <a:r>
              <a:rPr lang="en-US" sz="2400" kern="1200" spc="-20" dirty="0">
                <a:solidFill>
                  <a:schemeClr val="tx1"/>
                </a:solidFill>
                <a:latin typeface="+mn-lt"/>
                <a:ea typeface="+mn-ea"/>
                <a:cs typeface="+mn-cs"/>
              </a:rPr>
              <a:t>PaaS</a:t>
            </a:r>
            <a:r>
              <a:rPr lang="en-US" sz="2400" kern="1200" dirty="0">
                <a:solidFill>
                  <a:schemeClr val="tx1"/>
                </a:solidFill>
                <a:latin typeface="+mn-lt"/>
                <a:ea typeface="+mn-ea"/>
                <a:cs typeface="+mn-cs"/>
              </a:rPr>
              <a:t> </a:t>
            </a:r>
            <a:r>
              <a:rPr lang="en-US" sz="2400" kern="1200" spc="-10" dirty="0">
                <a:solidFill>
                  <a:schemeClr val="tx1"/>
                </a:solidFill>
                <a:latin typeface="+mn-lt"/>
                <a:ea typeface="+mn-ea"/>
                <a:cs typeface="+mn-cs"/>
              </a:rPr>
              <a:t>platform.</a:t>
            </a:r>
            <a:endParaRPr lang="en-US" sz="2400" kern="1200" dirty="0">
              <a:solidFill>
                <a:schemeClr val="tx1"/>
              </a:solidFill>
              <a:latin typeface="+mn-lt"/>
              <a:ea typeface="+mn-ea"/>
              <a:cs typeface="+mn-cs"/>
            </a:endParaRPr>
          </a:p>
        </p:txBody>
      </p:sp>
      <p:pic>
        <p:nvPicPr>
          <p:cNvPr id="3076" name="Picture 4" descr="What is Good Business Strategy? The case of SMEs. – Kent Business School">
            <a:extLst>
              <a:ext uri="{FF2B5EF4-FFF2-40B4-BE49-F238E27FC236}">
                <a16:creationId xmlns:a16="http://schemas.microsoft.com/office/drawing/2014/main" id="{DFABB70F-9F5B-21E2-D3D3-5E509BAB8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0" r="-1" b="349"/>
          <a:stretch>
            <a:fillRect/>
          </a:stretch>
        </p:blipFill>
        <p:spPr bwMode="auto">
          <a:xfrm>
            <a:off x="6979129" y="1"/>
            <a:ext cx="52128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ownload Atlantic Tele-Network Logo in SVG Vector or PNG File Format -  Logo.wine">
            <a:extLst>
              <a:ext uri="{FF2B5EF4-FFF2-40B4-BE49-F238E27FC236}">
                <a16:creationId xmlns:a16="http://schemas.microsoft.com/office/drawing/2014/main" id="{037AF998-3629-5D57-3C1E-1C789186E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54" r="-1" b="-1"/>
          <a:stretch>
            <a:fillRect/>
          </a:stretch>
        </p:blipFill>
        <p:spPr bwMode="auto">
          <a:xfrm>
            <a:off x="6979147" y="3429000"/>
            <a:ext cx="5212861"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smtClean="0">
                <a:solidFill>
                  <a:srgbClr val="FFFFFF"/>
                </a:solidFill>
                <a:latin typeface="+mn-lt"/>
                <a:ea typeface="+mn-ea"/>
                <a:cs typeface="+mn-cs"/>
              </a:rPr>
              <a:pPr algn="r" rtl="0">
                <a:spcAft>
                  <a:spcPts val="600"/>
                </a:spcAft>
              </a:pPr>
              <a:t>3</a:t>
            </a:fld>
            <a:endParaRPr lang="en-US" kern="1200" spc="-25">
              <a:solidFill>
                <a:srgbClr val="FFFFFF"/>
              </a:solidFill>
              <a:latin typeface="+mn-lt"/>
              <a:ea typeface="+mn-ea"/>
              <a:cs typeface="+mn-cs"/>
            </a:endParaRPr>
          </a:p>
        </p:txBody>
      </p:sp>
      <p:sp>
        <p:nvSpPr>
          <p:cNvPr id="8" name="TextBox 7">
            <a:extLst>
              <a:ext uri="{FF2B5EF4-FFF2-40B4-BE49-F238E27FC236}">
                <a16:creationId xmlns:a16="http://schemas.microsoft.com/office/drawing/2014/main" id="{AD97B4A7-03FB-AAAE-2F06-4C2192DB3B66}"/>
              </a:ext>
            </a:extLst>
          </p:cNvPr>
          <p:cNvSpPr txBox="1"/>
          <p:nvPr/>
        </p:nvSpPr>
        <p:spPr>
          <a:xfrm>
            <a:off x="914400" y="1143000"/>
            <a:ext cx="6099586" cy="646331"/>
          </a:xfrm>
          <a:prstGeom prst="rect">
            <a:avLst/>
          </a:prstGeom>
          <a:noFill/>
        </p:spPr>
        <p:txBody>
          <a:bodyPr wrap="square">
            <a:spAutoFit/>
          </a:bodyPr>
          <a:lstStyle/>
          <a:p>
            <a:pPr marL="11429" algn="l" rtl="0">
              <a:lnSpc>
                <a:spcPct val="90000"/>
              </a:lnSpc>
              <a:spcBef>
                <a:spcPts val="385"/>
              </a:spcBef>
              <a:tabLst>
                <a:tab pos="240029" algn="l"/>
              </a:tabLst>
            </a:pPr>
            <a:r>
              <a:rPr lang="en-US" sz="4000" kern="1200" spc="-10" dirty="0">
                <a:solidFill>
                  <a:schemeClr val="tx1"/>
                </a:solidFill>
                <a:latin typeface="+mn-lt"/>
                <a:ea typeface="+mn-ea"/>
                <a:cs typeface="+mn-cs"/>
              </a:rPr>
              <a:t>Strategy</a:t>
            </a:r>
            <a:endParaRPr lang="en-US" sz="4000" kern="1200" dirty="0">
              <a:solidFill>
                <a:schemeClr val="tx1"/>
              </a:solidFill>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8" name="Rectangle 14347">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11480" y="991443"/>
            <a:ext cx="4443154" cy="712389"/>
          </a:xfrm>
          <a:prstGeom prst="rect">
            <a:avLst/>
          </a:prstGeom>
        </p:spPr>
        <p:txBody>
          <a:bodyPr vert="horz" lIns="91440" tIns="45720" rIns="91440" bIns="45720" rtlCol="0" anchor="b">
            <a:normAutofit/>
          </a:bodyPr>
          <a:lstStyle/>
          <a:p>
            <a:pPr marL="12700" algn="l" rtl="0">
              <a:lnSpc>
                <a:spcPct val="90000"/>
              </a:lnSpc>
              <a:spcBef>
                <a:spcPct val="0"/>
              </a:spcBef>
            </a:pPr>
            <a:r>
              <a:rPr lang="en-US" sz="3400" kern="1200" spc="-10" dirty="0">
                <a:solidFill>
                  <a:schemeClr val="tx1"/>
                </a:solidFill>
                <a:latin typeface="+mj-lt"/>
                <a:ea typeface="+mj-ea"/>
                <a:cs typeface="+mj-cs"/>
              </a:rPr>
              <a:t>Characteristics</a:t>
            </a:r>
          </a:p>
        </p:txBody>
      </p:sp>
      <p:sp>
        <p:nvSpPr>
          <p:cNvPr id="14349" name="Rectangle 1434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47" name="Rectangle 1434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411480" y="2340406"/>
            <a:ext cx="5303520" cy="4015944"/>
          </a:xfrm>
          <a:prstGeom prst="rect">
            <a:avLst/>
          </a:prstGeom>
        </p:spPr>
        <p:txBody>
          <a:bodyPr vert="horz" lIns="91440" tIns="45720" rIns="91440" bIns="45720" rtlCol="0">
            <a:normAutofit fontScale="92500" lnSpcReduction="10000"/>
          </a:bodyPr>
          <a:lstStyle/>
          <a:p>
            <a:pPr marL="241300" marR="671195" indent="-228600" algn="l" rtl="0">
              <a:lnSpc>
                <a:spcPct val="90000"/>
              </a:lnSpc>
              <a:spcBef>
                <a:spcPts val="415"/>
              </a:spcBef>
              <a:buFont typeface="Arial" panose="020B0604020202020204" pitchFamily="34" charset="0"/>
              <a:buChar char="•"/>
              <a:tabLst>
                <a:tab pos="241300" algn="l"/>
              </a:tabLst>
            </a:pPr>
            <a:r>
              <a:rPr lang="en-US" sz="2000" kern="1200" dirty="0">
                <a:solidFill>
                  <a:schemeClr val="tx1"/>
                </a:solidFill>
                <a:latin typeface="+mn-lt"/>
                <a:ea typeface="+mn-ea"/>
                <a:cs typeface="+mn-cs"/>
              </a:rPr>
              <a:t>PaaS</a:t>
            </a:r>
            <a:r>
              <a:rPr lang="en-US" sz="2000" kern="1200" spc="-75" dirty="0">
                <a:solidFill>
                  <a:schemeClr val="tx1"/>
                </a:solidFill>
                <a:latin typeface="+mn-lt"/>
                <a:ea typeface="+mn-ea"/>
                <a:cs typeface="+mn-cs"/>
              </a:rPr>
              <a:t> </a:t>
            </a:r>
            <a:r>
              <a:rPr lang="en-US" sz="2000" kern="1200" spc="-10" dirty="0">
                <a:solidFill>
                  <a:schemeClr val="tx1"/>
                </a:solidFill>
                <a:latin typeface="+mn-lt"/>
                <a:ea typeface="+mn-ea"/>
                <a:cs typeface="+mn-cs"/>
              </a:rPr>
              <a:t>offers</a:t>
            </a:r>
            <a:r>
              <a:rPr lang="en-US" sz="2000" kern="1200" spc="-120" dirty="0">
                <a:solidFill>
                  <a:schemeClr val="tx1"/>
                </a:solidFill>
                <a:latin typeface="+mn-lt"/>
                <a:ea typeface="+mn-ea"/>
                <a:cs typeface="+mn-cs"/>
              </a:rPr>
              <a:t> </a:t>
            </a:r>
            <a:r>
              <a:rPr lang="en-US" sz="2000" b="1" kern="1200" dirty="0">
                <a:solidFill>
                  <a:schemeClr val="tx1"/>
                </a:solidFill>
                <a:latin typeface="+mn-lt"/>
                <a:ea typeface="+mn-ea"/>
                <a:cs typeface="+mn-cs"/>
              </a:rPr>
              <a:t>browser</a:t>
            </a:r>
            <a:r>
              <a:rPr lang="en-US" sz="2000" b="1" kern="1200" spc="-80" dirty="0">
                <a:solidFill>
                  <a:schemeClr val="tx1"/>
                </a:solidFill>
                <a:latin typeface="+mn-lt"/>
                <a:ea typeface="+mn-ea"/>
                <a:cs typeface="+mn-cs"/>
              </a:rPr>
              <a:t> </a:t>
            </a:r>
            <a:r>
              <a:rPr lang="en-US" sz="2000" b="1" kern="1200" dirty="0">
                <a:solidFill>
                  <a:schemeClr val="tx1"/>
                </a:solidFill>
                <a:latin typeface="+mn-lt"/>
                <a:ea typeface="+mn-ea"/>
                <a:cs typeface="+mn-cs"/>
              </a:rPr>
              <a:t>based</a:t>
            </a:r>
            <a:r>
              <a:rPr lang="en-US" sz="2000" b="1" kern="1200" spc="-90" dirty="0">
                <a:solidFill>
                  <a:schemeClr val="tx1"/>
                </a:solidFill>
                <a:latin typeface="+mn-lt"/>
                <a:ea typeface="+mn-ea"/>
                <a:cs typeface="+mn-cs"/>
              </a:rPr>
              <a:t> </a:t>
            </a:r>
            <a:r>
              <a:rPr lang="en-US" sz="2000" b="1" kern="1200" dirty="0">
                <a:solidFill>
                  <a:schemeClr val="tx1"/>
                </a:solidFill>
                <a:latin typeface="+mn-lt"/>
                <a:ea typeface="+mn-ea"/>
                <a:cs typeface="+mn-cs"/>
              </a:rPr>
              <a:t>development</a:t>
            </a:r>
            <a:r>
              <a:rPr lang="en-US" sz="2000" b="1" kern="1200" spc="-80" dirty="0">
                <a:solidFill>
                  <a:schemeClr val="tx1"/>
                </a:solidFill>
                <a:latin typeface="+mn-lt"/>
                <a:ea typeface="+mn-ea"/>
                <a:cs typeface="+mn-cs"/>
              </a:rPr>
              <a:t> </a:t>
            </a:r>
            <a:r>
              <a:rPr lang="en-US" sz="2000" b="1" kern="1200" spc="-10" dirty="0">
                <a:solidFill>
                  <a:schemeClr val="tx1"/>
                </a:solidFill>
                <a:latin typeface="+mn-lt"/>
                <a:ea typeface="+mn-ea"/>
                <a:cs typeface="+mn-cs"/>
              </a:rPr>
              <a:t>environment</a:t>
            </a:r>
            <a:r>
              <a:rPr lang="en-US" sz="2000" kern="1200" spc="-10" dirty="0">
                <a:solidFill>
                  <a:schemeClr val="tx1"/>
                </a:solidFill>
                <a:latin typeface="+mn-lt"/>
                <a:ea typeface="+mn-ea"/>
                <a:cs typeface="+mn-cs"/>
              </a:rPr>
              <a:t>.</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It</a:t>
            </a:r>
            <a:r>
              <a:rPr lang="en-US" sz="2000" kern="1200" spc="-80" dirty="0">
                <a:solidFill>
                  <a:schemeClr val="tx1"/>
                </a:solidFill>
                <a:latin typeface="+mn-lt"/>
                <a:ea typeface="+mn-ea"/>
                <a:cs typeface="+mn-cs"/>
              </a:rPr>
              <a:t> </a:t>
            </a:r>
            <a:r>
              <a:rPr lang="en-US" sz="2000" kern="1200" dirty="0">
                <a:solidFill>
                  <a:schemeClr val="tx1"/>
                </a:solidFill>
                <a:latin typeface="+mn-lt"/>
                <a:ea typeface="+mn-ea"/>
                <a:cs typeface="+mn-cs"/>
              </a:rPr>
              <a:t>allows</a:t>
            </a:r>
            <a:r>
              <a:rPr lang="en-US" sz="2000" kern="1200" spc="-70" dirty="0">
                <a:solidFill>
                  <a:schemeClr val="tx1"/>
                </a:solidFill>
                <a:latin typeface="+mn-lt"/>
                <a:ea typeface="+mn-ea"/>
                <a:cs typeface="+mn-cs"/>
              </a:rPr>
              <a:t> </a:t>
            </a:r>
            <a:r>
              <a:rPr lang="en-US" sz="2000" kern="1200" spc="-25" dirty="0">
                <a:solidFill>
                  <a:schemeClr val="tx1"/>
                </a:solidFill>
                <a:latin typeface="+mn-lt"/>
                <a:ea typeface="+mn-ea"/>
                <a:cs typeface="+mn-cs"/>
              </a:rPr>
              <a:t>the </a:t>
            </a:r>
            <a:r>
              <a:rPr lang="en-US" sz="2000" kern="1200" dirty="0">
                <a:solidFill>
                  <a:schemeClr val="tx1"/>
                </a:solidFill>
                <a:latin typeface="+mn-lt"/>
                <a:ea typeface="+mn-ea"/>
                <a:cs typeface="+mn-cs"/>
              </a:rPr>
              <a:t>developer</a:t>
            </a:r>
            <a:r>
              <a:rPr lang="en-US" sz="2000" kern="1200" spc="-60"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25" dirty="0">
                <a:solidFill>
                  <a:schemeClr val="tx1"/>
                </a:solidFill>
                <a:latin typeface="+mn-lt"/>
                <a:ea typeface="+mn-ea"/>
                <a:cs typeface="+mn-cs"/>
              </a:rPr>
              <a:t> </a:t>
            </a:r>
            <a:r>
              <a:rPr lang="en-US" sz="2000" kern="1200" dirty="0">
                <a:solidFill>
                  <a:schemeClr val="tx1"/>
                </a:solidFill>
                <a:latin typeface="+mn-lt"/>
                <a:ea typeface="+mn-ea"/>
                <a:cs typeface="+mn-cs"/>
              </a:rPr>
              <a:t>create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database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and</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edit</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the</a:t>
            </a:r>
            <a:r>
              <a:rPr lang="en-US" sz="2000" kern="1200" spc="-40" dirty="0">
                <a:solidFill>
                  <a:schemeClr val="tx1"/>
                </a:solidFill>
                <a:latin typeface="+mn-lt"/>
                <a:ea typeface="+mn-ea"/>
                <a:cs typeface="+mn-cs"/>
              </a:rPr>
              <a:t> </a:t>
            </a:r>
            <a:r>
              <a:rPr lang="en-US" sz="2000" kern="1200" spc="-10" dirty="0">
                <a:solidFill>
                  <a:schemeClr val="tx1"/>
                </a:solidFill>
                <a:latin typeface="+mn-lt"/>
                <a:ea typeface="+mn-ea"/>
                <a:cs typeface="+mn-cs"/>
              </a:rPr>
              <a:t>application</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code</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either</a:t>
            </a:r>
            <a:r>
              <a:rPr lang="en-US" sz="2000" kern="1200" spc="-45" dirty="0">
                <a:solidFill>
                  <a:schemeClr val="tx1"/>
                </a:solidFill>
                <a:latin typeface="+mn-lt"/>
                <a:ea typeface="+mn-ea"/>
                <a:cs typeface="+mn-cs"/>
              </a:rPr>
              <a:t> </a:t>
            </a:r>
            <a:r>
              <a:rPr lang="en-US" sz="2000" kern="1200" spc="-25" dirty="0">
                <a:solidFill>
                  <a:schemeClr val="tx1"/>
                </a:solidFill>
                <a:latin typeface="+mn-lt"/>
                <a:ea typeface="+mn-ea"/>
                <a:cs typeface="+mn-cs"/>
              </a:rPr>
              <a:t>via </a:t>
            </a:r>
            <a:r>
              <a:rPr lang="en-US" sz="2000" kern="1200" dirty="0">
                <a:solidFill>
                  <a:schemeClr val="tx1"/>
                </a:solidFill>
                <a:latin typeface="+mn-lt"/>
                <a:ea typeface="+mn-ea"/>
                <a:cs typeface="+mn-cs"/>
              </a:rPr>
              <a:t>Application</a:t>
            </a:r>
            <a:r>
              <a:rPr lang="en-US" sz="2000" kern="1200" spc="-80" dirty="0">
                <a:solidFill>
                  <a:schemeClr val="tx1"/>
                </a:solidFill>
                <a:latin typeface="+mn-lt"/>
                <a:ea typeface="+mn-ea"/>
                <a:cs typeface="+mn-cs"/>
              </a:rPr>
              <a:t> </a:t>
            </a:r>
            <a:r>
              <a:rPr lang="en-US" sz="2000" kern="1200" dirty="0">
                <a:solidFill>
                  <a:schemeClr val="tx1"/>
                </a:solidFill>
                <a:latin typeface="+mn-lt"/>
                <a:ea typeface="+mn-ea"/>
                <a:cs typeface="+mn-cs"/>
              </a:rPr>
              <a:t>Programming</a:t>
            </a:r>
            <a:r>
              <a:rPr lang="en-US" sz="2000" kern="1200" spc="-65" dirty="0">
                <a:solidFill>
                  <a:schemeClr val="tx1"/>
                </a:solidFill>
                <a:latin typeface="+mn-lt"/>
                <a:ea typeface="+mn-ea"/>
                <a:cs typeface="+mn-cs"/>
              </a:rPr>
              <a:t> </a:t>
            </a:r>
            <a:r>
              <a:rPr lang="en-US" sz="2000" kern="1200" spc="-10" dirty="0">
                <a:solidFill>
                  <a:schemeClr val="tx1"/>
                </a:solidFill>
                <a:latin typeface="+mn-lt"/>
                <a:ea typeface="+mn-ea"/>
                <a:cs typeface="+mn-cs"/>
              </a:rPr>
              <a:t>Interface</a:t>
            </a:r>
            <a:r>
              <a:rPr lang="en-US" sz="2000" kern="1200" spc="-100" dirty="0">
                <a:solidFill>
                  <a:schemeClr val="tx1"/>
                </a:solidFill>
                <a:latin typeface="+mn-lt"/>
                <a:ea typeface="+mn-ea"/>
                <a:cs typeface="+mn-cs"/>
              </a:rPr>
              <a:t> </a:t>
            </a:r>
            <a:r>
              <a:rPr lang="en-US" sz="2000" kern="1200" dirty="0">
                <a:solidFill>
                  <a:schemeClr val="tx1"/>
                </a:solidFill>
                <a:latin typeface="+mn-lt"/>
                <a:ea typeface="+mn-ea"/>
                <a:cs typeface="+mn-cs"/>
              </a:rPr>
              <a:t>or</a:t>
            </a:r>
            <a:r>
              <a:rPr lang="en-US" sz="2000" kern="1200" spc="-45" dirty="0">
                <a:solidFill>
                  <a:schemeClr val="tx1"/>
                </a:solidFill>
                <a:latin typeface="+mn-lt"/>
                <a:ea typeface="+mn-ea"/>
                <a:cs typeface="+mn-cs"/>
              </a:rPr>
              <a:t> </a:t>
            </a:r>
            <a:r>
              <a:rPr lang="en-US" sz="2000" kern="1200" spc="-25" dirty="0">
                <a:solidFill>
                  <a:schemeClr val="tx1"/>
                </a:solidFill>
                <a:latin typeface="+mn-lt"/>
                <a:ea typeface="+mn-ea"/>
                <a:cs typeface="+mn-cs"/>
              </a:rPr>
              <a:t>point-</a:t>
            </a:r>
            <a:r>
              <a:rPr lang="en-US" sz="2000" kern="1200" spc="-10" dirty="0">
                <a:solidFill>
                  <a:schemeClr val="tx1"/>
                </a:solidFill>
                <a:latin typeface="+mn-lt"/>
                <a:ea typeface="+mn-ea"/>
                <a:cs typeface="+mn-cs"/>
              </a:rPr>
              <a:t>and-</a:t>
            </a:r>
            <a:r>
              <a:rPr lang="en-US" sz="2000" kern="1200" dirty="0">
                <a:solidFill>
                  <a:schemeClr val="tx1"/>
                </a:solidFill>
                <a:latin typeface="+mn-lt"/>
                <a:ea typeface="+mn-ea"/>
                <a:cs typeface="+mn-cs"/>
              </a:rPr>
              <a:t>click</a:t>
            </a:r>
            <a:r>
              <a:rPr lang="en-US" sz="2000" kern="1200" spc="-65" dirty="0">
                <a:solidFill>
                  <a:schemeClr val="tx1"/>
                </a:solidFill>
                <a:latin typeface="+mn-lt"/>
                <a:ea typeface="+mn-ea"/>
                <a:cs typeface="+mn-cs"/>
              </a:rPr>
              <a:t> </a:t>
            </a:r>
            <a:r>
              <a:rPr lang="en-US" sz="2000" kern="1200" spc="-10" dirty="0">
                <a:solidFill>
                  <a:schemeClr val="tx1"/>
                </a:solidFill>
                <a:latin typeface="+mn-lt"/>
                <a:ea typeface="+mn-ea"/>
                <a:cs typeface="+mn-cs"/>
              </a:rPr>
              <a:t>tools.</a:t>
            </a:r>
            <a:endParaRPr lang="en-US" sz="2000" kern="1200" dirty="0">
              <a:solidFill>
                <a:schemeClr val="tx1"/>
              </a:solidFill>
              <a:latin typeface="+mn-lt"/>
              <a:ea typeface="+mn-ea"/>
              <a:cs typeface="+mn-cs"/>
            </a:endParaRPr>
          </a:p>
          <a:p>
            <a:pPr marL="241300" indent="-228600" algn="l" rtl="0">
              <a:lnSpc>
                <a:spcPct val="90000"/>
              </a:lnSpc>
              <a:spcBef>
                <a:spcPts val="685"/>
              </a:spcBef>
              <a:buFont typeface="Arial" panose="020B0604020202020204" pitchFamily="34" charset="0"/>
              <a:buChar char="•"/>
              <a:tabLst>
                <a:tab pos="241300" algn="l"/>
              </a:tabLst>
            </a:pPr>
            <a:r>
              <a:rPr lang="en-US" sz="2000" kern="1200" dirty="0">
                <a:solidFill>
                  <a:schemeClr val="tx1"/>
                </a:solidFill>
                <a:latin typeface="+mn-lt"/>
                <a:ea typeface="+mn-ea"/>
                <a:cs typeface="+mn-cs"/>
              </a:rPr>
              <a:t>PaaS</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provides</a:t>
            </a:r>
            <a:r>
              <a:rPr lang="en-US" sz="2000" kern="1200" spc="-90" dirty="0">
                <a:solidFill>
                  <a:schemeClr val="tx1"/>
                </a:solidFill>
                <a:latin typeface="+mn-lt"/>
                <a:ea typeface="+mn-ea"/>
                <a:cs typeface="+mn-cs"/>
              </a:rPr>
              <a:t> </a:t>
            </a:r>
            <a:r>
              <a:rPr lang="en-US" sz="2000" b="1" kern="1200" spc="-20" dirty="0">
                <a:solidFill>
                  <a:schemeClr val="tx1"/>
                </a:solidFill>
                <a:latin typeface="+mn-lt"/>
                <a:ea typeface="+mn-ea"/>
                <a:cs typeface="+mn-cs"/>
              </a:rPr>
              <a:t>built-</a:t>
            </a:r>
            <a:r>
              <a:rPr lang="en-US" sz="2000" b="1" kern="1200" dirty="0">
                <a:solidFill>
                  <a:schemeClr val="tx1"/>
                </a:solidFill>
                <a:latin typeface="+mn-lt"/>
                <a:ea typeface="+mn-ea"/>
                <a:cs typeface="+mn-cs"/>
              </a:rPr>
              <a:t>in</a:t>
            </a:r>
            <a:r>
              <a:rPr lang="en-US" sz="2000" b="1" kern="1200" spc="-35" dirty="0">
                <a:solidFill>
                  <a:schemeClr val="tx1"/>
                </a:solidFill>
                <a:latin typeface="+mn-lt"/>
                <a:ea typeface="+mn-ea"/>
                <a:cs typeface="+mn-cs"/>
              </a:rPr>
              <a:t> </a:t>
            </a:r>
            <a:r>
              <a:rPr lang="en-US" sz="2000" b="1" kern="1200" spc="-10" dirty="0">
                <a:solidFill>
                  <a:schemeClr val="tx1"/>
                </a:solidFill>
                <a:latin typeface="+mn-lt"/>
                <a:ea typeface="+mn-ea"/>
                <a:cs typeface="+mn-cs"/>
              </a:rPr>
              <a:t>security,</a:t>
            </a:r>
            <a:r>
              <a:rPr lang="en-US" sz="2000" b="1" kern="1200" spc="-55" dirty="0">
                <a:solidFill>
                  <a:schemeClr val="tx1"/>
                </a:solidFill>
                <a:latin typeface="+mn-lt"/>
                <a:ea typeface="+mn-ea"/>
                <a:cs typeface="+mn-cs"/>
              </a:rPr>
              <a:t> </a:t>
            </a:r>
            <a:r>
              <a:rPr lang="en-US" sz="2000" b="1" kern="1200" spc="-10" dirty="0">
                <a:solidFill>
                  <a:schemeClr val="tx1"/>
                </a:solidFill>
                <a:latin typeface="+mn-lt"/>
                <a:ea typeface="+mn-ea"/>
                <a:cs typeface="+mn-cs"/>
              </a:rPr>
              <a:t>scalability,</a:t>
            </a:r>
            <a:r>
              <a:rPr lang="en-US" sz="2000" b="1" kern="1200" spc="-50" dirty="0">
                <a:solidFill>
                  <a:schemeClr val="tx1"/>
                </a:solidFill>
                <a:latin typeface="+mn-lt"/>
                <a:ea typeface="+mn-ea"/>
                <a:cs typeface="+mn-cs"/>
              </a:rPr>
              <a:t> </a:t>
            </a:r>
            <a:r>
              <a:rPr lang="en-US" sz="2000" kern="1200" dirty="0">
                <a:solidFill>
                  <a:schemeClr val="tx1"/>
                </a:solidFill>
                <a:latin typeface="+mn-lt"/>
                <a:ea typeface="+mn-ea"/>
                <a:cs typeface="+mn-cs"/>
              </a:rPr>
              <a:t>and</a:t>
            </a:r>
            <a:r>
              <a:rPr lang="en-US" sz="2000" kern="1200" spc="-65" dirty="0">
                <a:solidFill>
                  <a:schemeClr val="tx1"/>
                </a:solidFill>
                <a:latin typeface="+mn-lt"/>
                <a:ea typeface="+mn-ea"/>
                <a:cs typeface="+mn-cs"/>
              </a:rPr>
              <a:t> </a:t>
            </a:r>
            <a:r>
              <a:rPr lang="en-US" sz="2000" b="1" kern="1200" dirty="0">
                <a:solidFill>
                  <a:schemeClr val="tx1"/>
                </a:solidFill>
                <a:latin typeface="+mn-lt"/>
                <a:ea typeface="+mn-ea"/>
                <a:cs typeface="+mn-cs"/>
              </a:rPr>
              <a:t>web</a:t>
            </a:r>
            <a:r>
              <a:rPr lang="en-US" sz="2000" b="1" kern="1200" spc="-60" dirty="0">
                <a:solidFill>
                  <a:schemeClr val="tx1"/>
                </a:solidFill>
                <a:latin typeface="+mn-lt"/>
                <a:ea typeface="+mn-ea"/>
                <a:cs typeface="+mn-cs"/>
              </a:rPr>
              <a:t> </a:t>
            </a:r>
            <a:r>
              <a:rPr lang="en-US" sz="2000" b="1" kern="1200" dirty="0">
                <a:solidFill>
                  <a:schemeClr val="tx1"/>
                </a:solidFill>
                <a:latin typeface="+mn-lt"/>
                <a:ea typeface="+mn-ea"/>
                <a:cs typeface="+mn-cs"/>
              </a:rPr>
              <a:t>service</a:t>
            </a:r>
            <a:r>
              <a:rPr lang="en-US" sz="2000" b="1" kern="1200" spc="-70" dirty="0">
                <a:solidFill>
                  <a:schemeClr val="tx1"/>
                </a:solidFill>
                <a:latin typeface="+mn-lt"/>
                <a:ea typeface="+mn-ea"/>
                <a:cs typeface="+mn-cs"/>
              </a:rPr>
              <a:t> </a:t>
            </a:r>
            <a:r>
              <a:rPr lang="en-US" sz="2000" b="1" kern="1200" spc="-10" dirty="0">
                <a:solidFill>
                  <a:schemeClr val="tx1"/>
                </a:solidFill>
                <a:latin typeface="+mn-lt"/>
                <a:ea typeface="+mn-ea"/>
                <a:cs typeface="+mn-cs"/>
              </a:rPr>
              <a:t>interfaces</a:t>
            </a:r>
            <a:r>
              <a:rPr lang="en-US" sz="2000" kern="1200" spc="-10" dirty="0">
                <a:solidFill>
                  <a:schemeClr val="tx1"/>
                </a:solidFill>
                <a:latin typeface="+mn-lt"/>
                <a:ea typeface="+mn-ea"/>
                <a:cs typeface="+mn-cs"/>
              </a:rPr>
              <a:t>.</a:t>
            </a:r>
            <a:endParaRPr lang="en-US" sz="2000" kern="1200" dirty="0">
              <a:solidFill>
                <a:schemeClr val="tx1"/>
              </a:solidFill>
              <a:latin typeface="+mn-lt"/>
              <a:ea typeface="+mn-ea"/>
              <a:cs typeface="+mn-cs"/>
            </a:endParaRPr>
          </a:p>
          <a:p>
            <a:pPr marL="241300" indent="-228600" algn="l" rtl="0">
              <a:lnSpc>
                <a:spcPct val="90000"/>
              </a:lnSpc>
              <a:spcBef>
                <a:spcPts val="700"/>
              </a:spcBef>
              <a:buFont typeface="Arial" panose="020B0604020202020204" pitchFamily="34" charset="0"/>
              <a:buChar char="•"/>
              <a:tabLst>
                <a:tab pos="241300" algn="l"/>
              </a:tabLst>
            </a:pPr>
            <a:r>
              <a:rPr lang="en-US" sz="2000" kern="1200" dirty="0">
                <a:solidFill>
                  <a:schemeClr val="tx1"/>
                </a:solidFill>
                <a:latin typeface="+mn-lt"/>
                <a:ea typeface="+mn-ea"/>
                <a:cs typeface="+mn-cs"/>
              </a:rPr>
              <a:t>PaaS</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provides</a:t>
            </a:r>
            <a:r>
              <a:rPr lang="en-US" sz="2000" kern="1200" spc="-90" dirty="0">
                <a:solidFill>
                  <a:schemeClr val="tx1"/>
                </a:solidFill>
                <a:latin typeface="+mn-lt"/>
                <a:ea typeface="+mn-ea"/>
                <a:cs typeface="+mn-cs"/>
              </a:rPr>
              <a:t> </a:t>
            </a:r>
            <a:r>
              <a:rPr lang="en-US" sz="2000" kern="1200" spc="-10" dirty="0">
                <a:solidFill>
                  <a:schemeClr val="tx1"/>
                </a:solidFill>
                <a:latin typeface="+mn-lt"/>
                <a:ea typeface="+mn-ea"/>
                <a:cs typeface="+mn-cs"/>
              </a:rPr>
              <a:t>built-</a:t>
            </a:r>
            <a:r>
              <a:rPr lang="en-US" sz="2000" kern="1200" dirty="0">
                <a:solidFill>
                  <a:schemeClr val="tx1"/>
                </a:solidFill>
                <a:latin typeface="+mn-lt"/>
                <a:ea typeface="+mn-ea"/>
                <a:cs typeface="+mn-cs"/>
              </a:rPr>
              <a:t>in</a:t>
            </a:r>
            <a:r>
              <a:rPr lang="en-US" sz="2000" kern="1200" spc="-80" dirty="0">
                <a:solidFill>
                  <a:schemeClr val="tx1"/>
                </a:solidFill>
                <a:latin typeface="+mn-lt"/>
                <a:ea typeface="+mn-ea"/>
                <a:cs typeface="+mn-cs"/>
              </a:rPr>
              <a:t> </a:t>
            </a:r>
            <a:r>
              <a:rPr lang="en-US" sz="2000" kern="1200" dirty="0">
                <a:solidFill>
                  <a:schemeClr val="tx1"/>
                </a:solidFill>
                <a:latin typeface="+mn-lt"/>
                <a:ea typeface="+mn-ea"/>
                <a:cs typeface="+mn-cs"/>
              </a:rPr>
              <a:t>tools</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for</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defining</a:t>
            </a:r>
            <a:r>
              <a:rPr lang="en-US" sz="2000" kern="1200" spc="-95" dirty="0">
                <a:solidFill>
                  <a:schemeClr val="tx1"/>
                </a:solidFill>
                <a:latin typeface="+mn-lt"/>
                <a:ea typeface="+mn-ea"/>
                <a:cs typeface="+mn-cs"/>
              </a:rPr>
              <a:t> </a:t>
            </a:r>
            <a:r>
              <a:rPr lang="en-US" sz="2000" b="1" kern="1200" dirty="0">
                <a:solidFill>
                  <a:schemeClr val="tx1"/>
                </a:solidFill>
                <a:latin typeface="+mn-lt"/>
                <a:ea typeface="+mn-ea"/>
                <a:cs typeface="+mn-cs"/>
              </a:rPr>
              <a:t>workflow</a:t>
            </a:r>
            <a:r>
              <a:rPr lang="en-US" sz="2000" b="1" kern="1200" spc="-85" dirty="0">
                <a:solidFill>
                  <a:schemeClr val="tx1"/>
                </a:solidFill>
                <a:latin typeface="+mn-lt"/>
                <a:ea typeface="+mn-ea"/>
                <a:cs typeface="+mn-cs"/>
              </a:rPr>
              <a:t> </a:t>
            </a:r>
            <a:r>
              <a:rPr lang="en-US" sz="2000" b="1" kern="1200" dirty="0">
                <a:solidFill>
                  <a:schemeClr val="tx1"/>
                </a:solidFill>
                <a:latin typeface="+mn-lt"/>
                <a:ea typeface="+mn-ea"/>
                <a:cs typeface="+mn-cs"/>
              </a:rPr>
              <a:t>and</a:t>
            </a:r>
            <a:r>
              <a:rPr lang="en-US" sz="2000" b="1" kern="1200" spc="-70" dirty="0">
                <a:solidFill>
                  <a:schemeClr val="tx1"/>
                </a:solidFill>
                <a:latin typeface="+mn-lt"/>
                <a:ea typeface="+mn-ea"/>
                <a:cs typeface="+mn-cs"/>
              </a:rPr>
              <a:t> </a:t>
            </a:r>
            <a:r>
              <a:rPr lang="en-US" sz="2000" b="1" kern="1200" dirty="0">
                <a:solidFill>
                  <a:schemeClr val="tx1"/>
                </a:solidFill>
                <a:latin typeface="+mn-lt"/>
                <a:ea typeface="+mn-ea"/>
                <a:cs typeface="+mn-cs"/>
              </a:rPr>
              <a:t>approval</a:t>
            </a:r>
            <a:r>
              <a:rPr lang="en-US" sz="2000" b="1" kern="1200" spc="-60" dirty="0">
                <a:solidFill>
                  <a:schemeClr val="tx1"/>
                </a:solidFill>
                <a:latin typeface="+mn-lt"/>
                <a:ea typeface="+mn-ea"/>
                <a:cs typeface="+mn-cs"/>
              </a:rPr>
              <a:t> </a:t>
            </a:r>
            <a:r>
              <a:rPr lang="en-US" sz="2000" b="1" kern="1200" spc="-10" dirty="0">
                <a:solidFill>
                  <a:schemeClr val="tx1"/>
                </a:solidFill>
                <a:latin typeface="+mn-lt"/>
                <a:ea typeface="+mn-ea"/>
                <a:cs typeface="+mn-cs"/>
              </a:rPr>
              <a:t>processes</a:t>
            </a:r>
            <a:endParaRPr lang="en-US" sz="2000" kern="1200" dirty="0">
              <a:solidFill>
                <a:schemeClr val="tx1"/>
              </a:solidFill>
              <a:latin typeface="+mn-lt"/>
              <a:ea typeface="+mn-ea"/>
              <a:cs typeface="+mn-cs"/>
            </a:endParaRPr>
          </a:p>
          <a:p>
            <a:pPr marL="241300" indent="-228600" algn="l" rtl="0">
              <a:lnSpc>
                <a:spcPct val="90000"/>
              </a:lnSpc>
              <a:buFont typeface="Arial" panose="020B0604020202020204" pitchFamily="34" charset="0"/>
              <a:buChar char="•"/>
            </a:pPr>
            <a:r>
              <a:rPr lang="en-US" sz="2000" kern="1200" dirty="0">
                <a:solidFill>
                  <a:schemeClr val="tx1"/>
                </a:solidFill>
                <a:latin typeface="+mn-lt"/>
                <a:ea typeface="+mn-ea"/>
                <a:cs typeface="+mn-cs"/>
              </a:rPr>
              <a:t>and</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defining</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business</a:t>
            </a:r>
            <a:r>
              <a:rPr lang="en-US" sz="2000" kern="1200" spc="-65" dirty="0">
                <a:solidFill>
                  <a:schemeClr val="tx1"/>
                </a:solidFill>
                <a:latin typeface="+mn-lt"/>
                <a:ea typeface="+mn-ea"/>
                <a:cs typeface="+mn-cs"/>
              </a:rPr>
              <a:t> </a:t>
            </a:r>
            <a:r>
              <a:rPr lang="en-US" sz="2000" kern="1200" spc="-10" dirty="0">
                <a:solidFill>
                  <a:schemeClr val="tx1"/>
                </a:solidFill>
                <a:latin typeface="+mn-lt"/>
                <a:ea typeface="+mn-ea"/>
                <a:cs typeface="+mn-cs"/>
              </a:rPr>
              <a:t>rules.</a:t>
            </a:r>
            <a:endParaRPr lang="en-US" sz="2000" kern="1200" dirty="0">
              <a:solidFill>
                <a:schemeClr val="tx1"/>
              </a:solidFill>
              <a:latin typeface="+mn-lt"/>
              <a:ea typeface="+mn-ea"/>
              <a:cs typeface="+mn-cs"/>
            </a:endParaRPr>
          </a:p>
          <a:p>
            <a:pPr marL="241300" indent="-228600" algn="l" rtl="0">
              <a:lnSpc>
                <a:spcPct val="90000"/>
              </a:lnSpc>
              <a:spcBef>
                <a:spcPts val="685"/>
              </a:spcBef>
              <a:buFont typeface="Arial" panose="020B0604020202020204" pitchFamily="34" charset="0"/>
              <a:buChar char="•"/>
              <a:tabLst>
                <a:tab pos="241300" algn="l"/>
              </a:tabLst>
            </a:pPr>
            <a:r>
              <a:rPr lang="en-US" sz="2000" kern="1200" dirty="0">
                <a:solidFill>
                  <a:schemeClr val="tx1"/>
                </a:solidFill>
                <a:latin typeface="+mn-lt"/>
                <a:ea typeface="+mn-ea"/>
                <a:cs typeface="+mn-cs"/>
              </a:rPr>
              <a:t>It</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is</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easy</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25" dirty="0">
                <a:solidFill>
                  <a:schemeClr val="tx1"/>
                </a:solidFill>
                <a:latin typeface="+mn-lt"/>
                <a:ea typeface="+mn-ea"/>
                <a:cs typeface="+mn-cs"/>
              </a:rPr>
              <a:t> </a:t>
            </a:r>
            <a:r>
              <a:rPr lang="en-US" sz="2000" kern="1200" spc="-10" dirty="0">
                <a:solidFill>
                  <a:schemeClr val="tx1"/>
                </a:solidFill>
                <a:latin typeface="+mn-lt"/>
                <a:ea typeface="+mn-ea"/>
                <a:cs typeface="+mn-cs"/>
              </a:rPr>
              <a:t>integrate</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with</a:t>
            </a:r>
            <a:r>
              <a:rPr lang="en-US" sz="2000" kern="1200" spc="-25" dirty="0">
                <a:solidFill>
                  <a:schemeClr val="tx1"/>
                </a:solidFill>
                <a:latin typeface="+mn-lt"/>
                <a:ea typeface="+mn-ea"/>
                <a:cs typeface="+mn-cs"/>
              </a:rPr>
              <a:t> </a:t>
            </a:r>
            <a:r>
              <a:rPr lang="en-US" sz="2000" kern="1200" dirty="0">
                <a:solidFill>
                  <a:schemeClr val="tx1"/>
                </a:solidFill>
                <a:latin typeface="+mn-lt"/>
                <a:ea typeface="+mn-ea"/>
                <a:cs typeface="+mn-cs"/>
              </a:rPr>
              <a:t>other</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applications</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on</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the</a:t>
            </a:r>
            <a:r>
              <a:rPr lang="en-US" sz="2000" kern="1200" spc="-25" dirty="0">
                <a:solidFill>
                  <a:schemeClr val="tx1"/>
                </a:solidFill>
                <a:latin typeface="+mn-lt"/>
                <a:ea typeface="+mn-ea"/>
                <a:cs typeface="+mn-cs"/>
              </a:rPr>
              <a:t> </a:t>
            </a:r>
            <a:r>
              <a:rPr lang="en-US" sz="2000" kern="1200" dirty="0">
                <a:solidFill>
                  <a:schemeClr val="tx1"/>
                </a:solidFill>
                <a:latin typeface="+mn-lt"/>
                <a:ea typeface="+mn-ea"/>
                <a:cs typeface="+mn-cs"/>
              </a:rPr>
              <a:t>same</a:t>
            </a:r>
            <a:r>
              <a:rPr lang="en-US" sz="2000" kern="1200" spc="-45" dirty="0">
                <a:solidFill>
                  <a:schemeClr val="tx1"/>
                </a:solidFill>
                <a:latin typeface="+mn-lt"/>
                <a:ea typeface="+mn-ea"/>
                <a:cs typeface="+mn-cs"/>
              </a:rPr>
              <a:t> </a:t>
            </a:r>
            <a:r>
              <a:rPr lang="en-US" sz="2000" kern="1200" spc="-10" dirty="0">
                <a:solidFill>
                  <a:schemeClr val="tx1"/>
                </a:solidFill>
                <a:latin typeface="+mn-lt"/>
                <a:ea typeface="+mn-ea"/>
                <a:cs typeface="+mn-cs"/>
              </a:rPr>
              <a:t>platform.</a:t>
            </a:r>
            <a:endParaRPr lang="en-US" sz="2000" kern="1200" dirty="0">
              <a:solidFill>
                <a:schemeClr val="tx1"/>
              </a:solidFill>
              <a:latin typeface="+mn-lt"/>
              <a:ea typeface="+mn-ea"/>
              <a:cs typeface="+mn-cs"/>
            </a:endParaRPr>
          </a:p>
          <a:p>
            <a:pPr marL="241300" marR="433705" indent="-228600" algn="l" rtl="0">
              <a:lnSpc>
                <a:spcPct val="90000"/>
              </a:lnSpc>
              <a:spcBef>
                <a:spcPts val="1035"/>
              </a:spcBef>
              <a:buFont typeface="Arial" panose="020B0604020202020204" pitchFamily="34" charset="0"/>
              <a:buChar char="•"/>
              <a:tabLst>
                <a:tab pos="241300" algn="l"/>
              </a:tabLst>
            </a:pPr>
            <a:r>
              <a:rPr lang="en-US" sz="2000" kern="1200" dirty="0">
                <a:solidFill>
                  <a:schemeClr val="tx1"/>
                </a:solidFill>
                <a:latin typeface="+mn-lt"/>
                <a:ea typeface="+mn-ea"/>
                <a:cs typeface="+mn-cs"/>
              </a:rPr>
              <a:t>PaaS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also</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provides</a:t>
            </a:r>
            <a:r>
              <a:rPr lang="en-US" sz="2000" kern="1200" spc="-60" dirty="0">
                <a:solidFill>
                  <a:schemeClr val="tx1"/>
                </a:solidFill>
                <a:latin typeface="+mn-lt"/>
                <a:ea typeface="+mn-ea"/>
                <a:cs typeface="+mn-cs"/>
              </a:rPr>
              <a:t> </a:t>
            </a:r>
            <a:r>
              <a:rPr lang="en-US" sz="2000" kern="1200" dirty="0">
                <a:solidFill>
                  <a:schemeClr val="tx1"/>
                </a:solidFill>
                <a:latin typeface="+mn-lt"/>
                <a:ea typeface="+mn-ea"/>
                <a:cs typeface="+mn-cs"/>
              </a:rPr>
              <a:t>web</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services</a:t>
            </a:r>
            <a:r>
              <a:rPr lang="en-US" sz="2000" kern="1200" spc="-75" dirty="0">
                <a:solidFill>
                  <a:schemeClr val="tx1"/>
                </a:solidFill>
                <a:latin typeface="+mn-lt"/>
                <a:ea typeface="+mn-ea"/>
                <a:cs typeface="+mn-cs"/>
              </a:rPr>
              <a:t> </a:t>
            </a:r>
            <a:r>
              <a:rPr lang="en-US" sz="2000" kern="1200" spc="-10" dirty="0">
                <a:solidFill>
                  <a:schemeClr val="tx1"/>
                </a:solidFill>
                <a:latin typeface="+mn-lt"/>
                <a:ea typeface="+mn-ea"/>
                <a:cs typeface="+mn-cs"/>
              </a:rPr>
              <a:t>interfaces</a:t>
            </a:r>
            <a:r>
              <a:rPr lang="en-US" sz="2000" kern="1200" spc="-85" dirty="0">
                <a:solidFill>
                  <a:schemeClr val="tx1"/>
                </a:solidFill>
                <a:latin typeface="+mn-lt"/>
                <a:ea typeface="+mn-ea"/>
                <a:cs typeface="+mn-cs"/>
              </a:rPr>
              <a:t> </a:t>
            </a:r>
            <a:r>
              <a:rPr lang="en-US" sz="2000" kern="1200" dirty="0">
                <a:solidFill>
                  <a:schemeClr val="tx1"/>
                </a:solidFill>
                <a:latin typeface="+mn-lt"/>
                <a:ea typeface="+mn-ea"/>
                <a:cs typeface="+mn-cs"/>
              </a:rPr>
              <a:t>that</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allow</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us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connect</a:t>
            </a:r>
            <a:r>
              <a:rPr lang="en-US" sz="2000" kern="1200" spc="-60" dirty="0">
                <a:solidFill>
                  <a:schemeClr val="tx1"/>
                </a:solidFill>
                <a:latin typeface="+mn-lt"/>
                <a:ea typeface="+mn-ea"/>
                <a:cs typeface="+mn-cs"/>
              </a:rPr>
              <a:t> </a:t>
            </a:r>
            <a:r>
              <a:rPr lang="en-US" sz="2000" kern="1200" spc="-25" dirty="0">
                <a:solidFill>
                  <a:schemeClr val="tx1"/>
                </a:solidFill>
                <a:latin typeface="+mn-lt"/>
                <a:ea typeface="+mn-ea"/>
                <a:cs typeface="+mn-cs"/>
              </a:rPr>
              <a:t>the </a:t>
            </a:r>
            <a:r>
              <a:rPr lang="en-US" sz="2000" kern="1200" spc="-10" dirty="0">
                <a:solidFill>
                  <a:schemeClr val="tx1"/>
                </a:solidFill>
                <a:latin typeface="+mn-lt"/>
                <a:ea typeface="+mn-ea"/>
                <a:cs typeface="+mn-cs"/>
              </a:rPr>
              <a:t>applications</a:t>
            </a:r>
            <a:r>
              <a:rPr lang="en-US" sz="2000" kern="1200" spc="-25" dirty="0">
                <a:solidFill>
                  <a:schemeClr val="tx1"/>
                </a:solidFill>
                <a:latin typeface="+mn-lt"/>
                <a:ea typeface="+mn-ea"/>
                <a:cs typeface="+mn-cs"/>
              </a:rPr>
              <a:t> </a:t>
            </a:r>
            <a:r>
              <a:rPr lang="en-US" sz="2000" kern="1200" dirty="0">
                <a:solidFill>
                  <a:schemeClr val="tx1"/>
                </a:solidFill>
                <a:latin typeface="+mn-lt"/>
                <a:ea typeface="+mn-ea"/>
                <a:cs typeface="+mn-cs"/>
              </a:rPr>
              <a:t>outside</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the</a:t>
            </a:r>
            <a:r>
              <a:rPr lang="en-US" sz="2000" kern="1200" spc="-20" dirty="0">
                <a:solidFill>
                  <a:schemeClr val="tx1"/>
                </a:solidFill>
                <a:latin typeface="+mn-lt"/>
                <a:ea typeface="+mn-ea"/>
                <a:cs typeface="+mn-cs"/>
              </a:rPr>
              <a:t> </a:t>
            </a:r>
            <a:r>
              <a:rPr lang="en-US" sz="2000" kern="1200" spc="-10" dirty="0">
                <a:solidFill>
                  <a:schemeClr val="tx1"/>
                </a:solidFill>
                <a:latin typeface="+mn-lt"/>
                <a:ea typeface="+mn-ea"/>
                <a:cs typeface="+mn-cs"/>
              </a:rPr>
              <a:t>platform.</a:t>
            </a:r>
            <a:endParaRPr lang="en-US" sz="2000" kern="1200" dirty="0">
              <a:solidFill>
                <a:schemeClr val="tx1"/>
              </a:solidFill>
              <a:latin typeface="+mn-lt"/>
              <a:ea typeface="+mn-ea"/>
              <a:cs typeface="+mn-cs"/>
            </a:endParaRPr>
          </a:p>
        </p:txBody>
      </p:sp>
      <p:pic>
        <p:nvPicPr>
          <p:cNvPr id="14338" name="Picture 2" descr="What is PaaS? - Platform as a Service Definition, Benefits, Platforms &amp;  Providers | RingCentral Blog UK">
            <a:extLst>
              <a:ext uri="{FF2B5EF4-FFF2-40B4-BE49-F238E27FC236}">
                <a16:creationId xmlns:a16="http://schemas.microsoft.com/office/drawing/2014/main" id="{58029D15-DDEC-324D-D85E-55525DDA34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5816" y="1619264"/>
            <a:ext cx="6440424" cy="3564118"/>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9037321"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lumMod val="50000"/>
                    <a:lumOff val="50000"/>
                  </a:schemeClr>
                </a:solidFill>
                <a:latin typeface="+mn-lt"/>
                <a:ea typeface="+mn-ea"/>
                <a:cs typeface="+mn-cs"/>
              </a:rPr>
              <a:pPr algn="r" rtl="0">
                <a:spcAft>
                  <a:spcPts val="600"/>
                </a:spcAft>
              </a:pPr>
              <a:t>30</a:t>
            </a:fld>
            <a:endParaRPr lang="en-US" kern="1200" spc="-25">
              <a:solidFill>
                <a:schemeClr val="tx1">
                  <a:lumMod val="50000"/>
                  <a:lumOff val="50000"/>
                </a:schemeClr>
              </a:solidFill>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557188"/>
            <a:ext cx="10515600" cy="1133499"/>
          </a:xfrm>
          <a:prstGeom prst="rect">
            <a:avLst/>
          </a:prstGeom>
        </p:spPr>
        <p:txBody>
          <a:bodyPr vert="horz" lIns="91440" tIns="45720" rIns="91440" bIns="45720" rtlCol="0">
            <a:normAutofit/>
          </a:bodyPr>
          <a:lstStyle/>
          <a:p>
            <a:pPr marL="12700" algn="ctr" rtl="0">
              <a:spcBef>
                <a:spcPct val="0"/>
              </a:spcBef>
            </a:pPr>
            <a:r>
              <a:rPr lang="en-US" sz="5200" kern="1200">
                <a:latin typeface="+mj-lt"/>
                <a:cs typeface="+mj-cs"/>
              </a:rPr>
              <a:t>Advantages</a:t>
            </a:r>
            <a:r>
              <a:rPr lang="en-US" sz="5200" kern="1200" spc="-130">
                <a:latin typeface="+mj-lt"/>
                <a:cs typeface="+mj-cs"/>
              </a:rPr>
              <a:t> </a:t>
            </a:r>
            <a:r>
              <a:rPr lang="en-US" sz="5200" kern="1200">
                <a:latin typeface="+mj-lt"/>
                <a:cs typeface="+mj-cs"/>
              </a:rPr>
              <a:t>and</a:t>
            </a:r>
            <a:r>
              <a:rPr lang="en-US" sz="5200" kern="1200" spc="-110">
                <a:latin typeface="+mj-lt"/>
                <a:cs typeface="+mj-cs"/>
              </a:rPr>
              <a:t> </a:t>
            </a:r>
            <a:r>
              <a:rPr lang="en-US" sz="5200" kern="1200">
                <a:latin typeface="+mj-lt"/>
                <a:cs typeface="+mj-cs"/>
              </a:rPr>
              <a:t>Disadvantages</a:t>
            </a:r>
            <a:r>
              <a:rPr lang="en-US" sz="5200" kern="1200" spc="-105">
                <a:latin typeface="+mj-lt"/>
                <a:cs typeface="+mj-cs"/>
              </a:rPr>
              <a:t> </a:t>
            </a:r>
            <a:r>
              <a:rPr lang="en-US" sz="5200" kern="1200">
                <a:latin typeface="+mj-lt"/>
                <a:cs typeface="+mj-cs"/>
              </a:rPr>
              <a:t>of</a:t>
            </a:r>
            <a:r>
              <a:rPr lang="en-US" sz="5200" kern="1200" spc="-110">
                <a:latin typeface="+mj-lt"/>
                <a:cs typeface="+mj-cs"/>
              </a:rPr>
              <a:t> </a:t>
            </a:r>
            <a:r>
              <a:rPr lang="en-US" sz="5200" kern="1200" spc="-20">
                <a:latin typeface="+mj-lt"/>
                <a:cs typeface="+mj-cs"/>
              </a:rPr>
              <a:t>PaaS</a:t>
            </a:r>
          </a:p>
        </p:txBody>
      </p:sp>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ormAutofit/>
          </a:bodyPr>
          <a:lstStyle/>
          <a:p>
            <a:pPr rtl="0">
              <a:spcAft>
                <a:spcPts val="600"/>
              </a:spcAft>
              <a:defRPr/>
            </a:pPr>
            <a:fld id="{81D60167-4931-47E6-BA6A-407CBD079E47}" type="slidenum">
              <a:rPr lang="en-US" kern="1200">
                <a:ea typeface="+mn-ea"/>
                <a:cs typeface="+mn-cs"/>
              </a:rPr>
              <a:pPr rtl="0">
                <a:spcAft>
                  <a:spcPts val="600"/>
                </a:spcAft>
                <a:defRPr/>
              </a:pPr>
              <a:t>31</a:t>
            </a:fld>
            <a:endParaRPr lang="en-US" kern="1200">
              <a:ea typeface="+mn-ea"/>
              <a:cs typeface="+mn-cs"/>
            </a:endParaRPr>
          </a:p>
        </p:txBody>
      </p:sp>
      <p:graphicFrame>
        <p:nvGraphicFramePr>
          <p:cNvPr id="7" name="object 3">
            <a:extLst>
              <a:ext uri="{FF2B5EF4-FFF2-40B4-BE49-F238E27FC236}">
                <a16:creationId xmlns:a16="http://schemas.microsoft.com/office/drawing/2014/main" id="{140518D8-05C9-FC82-58C3-CF11790D07E3}"/>
              </a:ext>
            </a:extLst>
          </p:cNvPr>
          <p:cNvGraphicFramePr/>
          <p:nvPr>
            <p:extLst>
              <p:ext uri="{D42A27DB-BD31-4B8C-83A1-F6EECF244321}">
                <p14:modId xmlns:p14="http://schemas.microsoft.com/office/powerpoint/2010/main" val="93830567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556995"/>
            <a:ext cx="10515600" cy="1133693"/>
          </a:xfrm>
          <a:prstGeom prst="rect">
            <a:avLst/>
          </a:prstGeom>
        </p:spPr>
        <p:txBody>
          <a:bodyPr vert="horz" lIns="91440" tIns="45720" rIns="91440" bIns="45720" rtlCol="0">
            <a:normAutofit/>
          </a:bodyPr>
          <a:lstStyle/>
          <a:p>
            <a:pPr marL="12700" rtl="0">
              <a:spcBef>
                <a:spcPct val="0"/>
              </a:spcBef>
            </a:pPr>
            <a:r>
              <a:rPr lang="en-US" sz="5200" b="1" kern="1200" spc="-10">
                <a:latin typeface="+mj-lt"/>
                <a:ea typeface="+mj-ea"/>
                <a:cs typeface="+mj-cs"/>
              </a:rPr>
              <a:t>Issues in PaaS</a:t>
            </a:r>
            <a:endParaRPr lang="en-US" sz="5200" b="1" kern="1200">
              <a:latin typeface="+mj-lt"/>
              <a:ea typeface="+mj-ea"/>
              <a:cs typeface="+mj-cs"/>
            </a:endParaRPr>
          </a:p>
        </p:txBody>
      </p:sp>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ormAutofit/>
          </a:bodyPr>
          <a:lstStyle/>
          <a:p>
            <a:pPr rtl="0">
              <a:spcAft>
                <a:spcPts val="600"/>
              </a:spcAft>
            </a:pPr>
            <a:fld id="{81D60167-4931-47E6-BA6A-407CBD079E47}" type="slidenum">
              <a:rPr lang="en-US" kern="1200" spc="-25">
                <a:latin typeface="+mn-lt"/>
                <a:ea typeface="+mn-ea"/>
                <a:cs typeface="+mn-cs"/>
              </a:rPr>
              <a:pPr rtl="0">
                <a:spcAft>
                  <a:spcPts val="600"/>
                </a:spcAft>
              </a:pPr>
              <a:t>32</a:t>
            </a:fld>
            <a:endParaRPr lang="en-US" kern="1200" spc="-25">
              <a:latin typeface="+mn-lt"/>
              <a:ea typeface="+mn-ea"/>
              <a:cs typeface="+mn-cs"/>
            </a:endParaRPr>
          </a:p>
        </p:txBody>
      </p:sp>
      <p:graphicFrame>
        <p:nvGraphicFramePr>
          <p:cNvPr id="8" name="object 3">
            <a:extLst>
              <a:ext uri="{FF2B5EF4-FFF2-40B4-BE49-F238E27FC236}">
                <a16:creationId xmlns:a16="http://schemas.microsoft.com/office/drawing/2014/main" id="{C3BE3116-9685-4E17-A5B6-1624F7B630D4}"/>
              </a:ext>
            </a:extLst>
          </p:cNvPr>
          <p:cNvGraphicFramePr/>
          <p:nvPr>
            <p:extLst>
              <p:ext uri="{D42A27DB-BD31-4B8C-83A1-F6EECF244321}">
                <p14:modId xmlns:p14="http://schemas.microsoft.com/office/powerpoint/2010/main" val="2018955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12700" algn="l" rtl="0">
              <a:lnSpc>
                <a:spcPct val="90000"/>
              </a:lnSpc>
              <a:spcBef>
                <a:spcPct val="0"/>
              </a:spcBef>
            </a:pPr>
            <a:r>
              <a:rPr lang="en-US" sz="5400" kern="1200" dirty="0">
                <a:solidFill>
                  <a:schemeClr val="tx1"/>
                </a:solidFill>
                <a:latin typeface="+mj-lt"/>
                <a:ea typeface="+mj-ea"/>
                <a:cs typeface="+mj-cs"/>
              </a:rPr>
              <a:t>PaaS</a:t>
            </a:r>
            <a:r>
              <a:rPr lang="en-US" sz="5400" kern="1200" spc="-130" dirty="0">
                <a:solidFill>
                  <a:schemeClr val="tx1"/>
                </a:solidFill>
                <a:latin typeface="+mj-lt"/>
                <a:ea typeface="+mj-ea"/>
                <a:cs typeface="+mj-cs"/>
              </a:rPr>
              <a:t> </a:t>
            </a:r>
            <a:r>
              <a:rPr lang="en-US" sz="5400" kern="1200" spc="-35" dirty="0">
                <a:solidFill>
                  <a:schemeClr val="tx1"/>
                </a:solidFill>
                <a:latin typeface="+mj-lt"/>
                <a:ea typeface="+mj-ea"/>
                <a:cs typeface="+mj-cs"/>
              </a:rPr>
              <a:t>Types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838200" y="1929384"/>
            <a:ext cx="10515600" cy="4251960"/>
          </a:xfrm>
          <a:prstGeom prst="rect">
            <a:avLst/>
          </a:prstGeom>
        </p:spPr>
        <p:txBody>
          <a:bodyPr vert="horz" lIns="91440" tIns="45720" rIns="91440" bIns="45720" rtlCol="0">
            <a:normAutofit/>
          </a:bodyPr>
          <a:lstStyle/>
          <a:p>
            <a:pPr marL="241300" indent="-228600" algn="l" rtl="0">
              <a:lnSpc>
                <a:spcPct val="90000"/>
              </a:lnSpc>
              <a:spcBef>
                <a:spcPts val="105"/>
              </a:spcBef>
              <a:buFont typeface="Arial" panose="020B0604020202020204" pitchFamily="34" charset="0"/>
              <a:buChar char="•"/>
              <a:tabLst>
                <a:tab pos="241300" algn="l"/>
              </a:tabLst>
            </a:pPr>
            <a:r>
              <a:rPr lang="en-US" sz="2000" kern="1200" dirty="0">
                <a:solidFill>
                  <a:schemeClr val="tx1"/>
                </a:solidFill>
                <a:latin typeface="+mn-lt"/>
                <a:ea typeface="+mn-ea"/>
                <a:cs typeface="+mn-cs"/>
              </a:rPr>
              <a:t>Based</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on</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the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functions,</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the</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PaaS</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can</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be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classified</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into</a:t>
            </a:r>
            <a:r>
              <a:rPr lang="en-US" sz="2000" kern="1200" spc="-40" dirty="0">
                <a:solidFill>
                  <a:schemeClr val="tx1"/>
                </a:solidFill>
                <a:latin typeface="+mn-lt"/>
                <a:ea typeface="+mn-ea"/>
                <a:cs typeface="+mn-cs"/>
              </a:rPr>
              <a:t> </a:t>
            </a:r>
            <a:r>
              <a:rPr lang="en-US" sz="2000" kern="1200" spc="-10" dirty="0">
                <a:solidFill>
                  <a:schemeClr val="tx1"/>
                </a:solidFill>
                <a:latin typeface="+mn-lt"/>
                <a:ea typeface="+mn-ea"/>
                <a:cs typeface="+mn-cs"/>
              </a:rPr>
              <a:t>different</a:t>
            </a:r>
            <a:r>
              <a:rPr lang="en-US" sz="2000" kern="1200" spc="-70" dirty="0">
                <a:solidFill>
                  <a:schemeClr val="tx1"/>
                </a:solidFill>
                <a:latin typeface="+mn-lt"/>
                <a:ea typeface="+mn-ea"/>
                <a:cs typeface="+mn-cs"/>
              </a:rPr>
              <a:t> </a:t>
            </a:r>
            <a:r>
              <a:rPr lang="en-US" sz="2000" kern="1200" spc="-10" dirty="0">
                <a:solidFill>
                  <a:schemeClr val="tx1"/>
                </a:solidFill>
                <a:latin typeface="+mn-lt"/>
                <a:ea typeface="+mn-ea"/>
                <a:cs typeface="+mn-cs"/>
              </a:rPr>
              <a:t>types</a:t>
            </a:r>
            <a:endParaRPr lang="en-US" sz="20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2000" b="1" kern="1200" dirty="0">
                <a:solidFill>
                  <a:schemeClr val="tx1"/>
                </a:solidFill>
                <a:latin typeface="+mn-lt"/>
                <a:ea typeface="+mn-ea"/>
                <a:cs typeface="+mn-cs"/>
              </a:rPr>
              <a:t>Application</a:t>
            </a:r>
            <a:r>
              <a:rPr lang="en-US" sz="2000" b="1" kern="1200" spc="-85" dirty="0">
                <a:solidFill>
                  <a:schemeClr val="tx1"/>
                </a:solidFill>
                <a:latin typeface="+mn-lt"/>
                <a:ea typeface="+mn-ea"/>
                <a:cs typeface="+mn-cs"/>
              </a:rPr>
              <a:t> </a:t>
            </a:r>
            <a:r>
              <a:rPr lang="en-US" sz="2000" b="1" kern="1200" spc="-10" dirty="0">
                <a:solidFill>
                  <a:schemeClr val="tx1"/>
                </a:solidFill>
                <a:latin typeface="+mn-lt"/>
                <a:ea typeface="+mn-ea"/>
                <a:cs typeface="+mn-cs"/>
              </a:rPr>
              <a:t>Development</a:t>
            </a:r>
            <a:r>
              <a:rPr lang="en-US" sz="2000" b="1" kern="1200" spc="-60" dirty="0">
                <a:solidFill>
                  <a:schemeClr val="tx1"/>
                </a:solidFill>
                <a:latin typeface="+mn-lt"/>
                <a:ea typeface="+mn-ea"/>
                <a:cs typeface="+mn-cs"/>
              </a:rPr>
              <a:t> </a:t>
            </a:r>
            <a:r>
              <a:rPr lang="en-US" sz="2000" b="1" kern="1200" spc="-10" dirty="0">
                <a:solidFill>
                  <a:schemeClr val="tx1"/>
                </a:solidFill>
                <a:latin typeface="+mn-lt"/>
                <a:ea typeface="+mn-ea"/>
                <a:cs typeface="+mn-cs"/>
              </a:rPr>
              <a:t>Platforms</a:t>
            </a:r>
            <a:endParaRPr lang="en-US" sz="2000" b="1" kern="1200" dirty="0">
              <a:solidFill>
                <a:schemeClr val="tx1"/>
              </a:solidFill>
              <a:latin typeface="+mn-lt"/>
              <a:ea typeface="+mn-ea"/>
              <a:cs typeface="+mn-cs"/>
            </a:endParaRPr>
          </a:p>
          <a:p>
            <a:pPr marL="1155700" lvl="2" indent="-228600" algn="l" rtl="0">
              <a:lnSpc>
                <a:spcPct val="90000"/>
              </a:lnSpc>
              <a:spcBef>
                <a:spcPts val="45"/>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Provides</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tools</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and</a:t>
            </a:r>
            <a:r>
              <a:rPr lang="en-US" sz="2000" kern="1200" spc="-75" dirty="0">
                <a:solidFill>
                  <a:schemeClr val="tx1"/>
                </a:solidFill>
                <a:latin typeface="+mn-lt"/>
                <a:ea typeface="+mn-ea"/>
                <a:cs typeface="+mn-cs"/>
              </a:rPr>
              <a:t> </a:t>
            </a:r>
            <a:r>
              <a:rPr lang="en-US" sz="2000" kern="1200" spc="-10" dirty="0">
                <a:solidFill>
                  <a:schemeClr val="tx1"/>
                </a:solidFill>
                <a:latin typeface="+mn-lt"/>
                <a:ea typeface="+mn-ea"/>
                <a:cs typeface="+mn-cs"/>
              </a:rPr>
              <a:t>frameworks</a:t>
            </a:r>
            <a:r>
              <a:rPr lang="en-US" sz="2000" kern="1200" spc="-80" dirty="0">
                <a:solidFill>
                  <a:schemeClr val="tx1"/>
                </a:solidFill>
                <a:latin typeface="+mn-lt"/>
                <a:ea typeface="+mn-ea"/>
                <a:cs typeface="+mn-cs"/>
              </a:rPr>
              <a:t> </a:t>
            </a:r>
            <a:r>
              <a:rPr lang="en-US" sz="2000" kern="1200" dirty="0">
                <a:solidFill>
                  <a:schemeClr val="tx1"/>
                </a:solidFill>
                <a:latin typeface="+mn-lt"/>
                <a:ea typeface="+mn-ea"/>
                <a:cs typeface="+mn-cs"/>
              </a:rPr>
              <a:t>for</a:t>
            </a:r>
            <a:r>
              <a:rPr lang="en-US" sz="2000" kern="1200" spc="-80" dirty="0">
                <a:solidFill>
                  <a:schemeClr val="tx1"/>
                </a:solidFill>
                <a:latin typeface="+mn-lt"/>
                <a:ea typeface="+mn-ea"/>
                <a:cs typeface="+mn-cs"/>
              </a:rPr>
              <a:t> </a:t>
            </a:r>
            <a:r>
              <a:rPr lang="en-US" sz="2000" kern="1200" dirty="0">
                <a:solidFill>
                  <a:schemeClr val="tx1"/>
                </a:solidFill>
                <a:latin typeface="+mn-lt"/>
                <a:ea typeface="+mn-ea"/>
                <a:cs typeface="+mn-cs"/>
              </a:rPr>
              <a:t>developing,</a:t>
            </a:r>
            <a:r>
              <a:rPr lang="en-US" sz="2000" kern="1200" spc="-20" dirty="0">
                <a:solidFill>
                  <a:schemeClr val="tx1"/>
                </a:solidFill>
                <a:latin typeface="+mn-lt"/>
                <a:ea typeface="+mn-ea"/>
                <a:cs typeface="+mn-cs"/>
              </a:rPr>
              <a:t> </a:t>
            </a:r>
            <a:r>
              <a:rPr lang="en-US" sz="2000" kern="1200" dirty="0">
                <a:solidFill>
                  <a:schemeClr val="tx1"/>
                </a:solidFill>
                <a:latin typeface="+mn-lt"/>
                <a:ea typeface="+mn-ea"/>
                <a:cs typeface="+mn-cs"/>
              </a:rPr>
              <a:t>testing,</a:t>
            </a:r>
            <a:r>
              <a:rPr lang="en-US" sz="2000" kern="1200" spc="-60" dirty="0">
                <a:solidFill>
                  <a:schemeClr val="tx1"/>
                </a:solidFill>
                <a:latin typeface="+mn-lt"/>
                <a:ea typeface="+mn-ea"/>
                <a:cs typeface="+mn-cs"/>
              </a:rPr>
              <a:t> </a:t>
            </a:r>
            <a:r>
              <a:rPr lang="en-US" sz="2000" kern="1200" dirty="0">
                <a:solidFill>
                  <a:schemeClr val="tx1"/>
                </a:solidFill>
                <a:latin typeface="+mn-lt"/>
                <a:ea typeface="+mn-ea"/>
                <a:cs typeface="+mn-cs"/>
              </a:rPr>
              <a:t>and</a:t>
            </a:r>
            <a:r>
              <a:rPr lang="en-US" sz="2000" kern="1200" spc="-75" dirty="0">
                <a:solidFill>
                  <a:schemeClr val="tx1"/>
                </a:solidFill>
                <a:latin typeface="+mn-lt"/>
                <a:ea typeface="+mn-ea"/>
                <a:cs typeface="+mn-cs"/>
              </a:rPr>
              <a:t> </a:t>
            </a:r>
            <a:r>
              <a:rPr lang="en-US" sz="2000" kern="1200" dirty="0">
                <a:solidFill>
                  <a:schemeClr val="tx1"/>
                </a:solidFill>
                <a:latin typeface="+mn-lt"/>
                <a:ea typeface="+mn-ea"/>
                <a:cs typeface="+mn-cs"/>
              </a:rPr>
              <a:t>deploying</a:t>
            </a:r>
            <a:r>
              <a:rPr lang="en-US" sz="2000" kern="1200" spc="-45" dirty="0">
                <a:solidFill>
                  <a:schemeClr val="tx1"/>
                </a:solidFill>
                <a:latin typeface="+mn-lt"/>
                <a:ea typeface="+mn-ea"/>
                <a:cs typeface="+mn-cs"/>
              </a:rPr>
              <a:t> </a:t>
            </a:r>
            <a:r>
              <a:rPr lang="en-US" sz="2000" kern="1200" spc="-10" dirty="0">
                <a:solidFill>
                  <a:schemeClr val="tx1"/>
                </a:solidFill>
                <a:latin typeface="+mn-lt"/>
                <a:ea typeface="+mn-ea"/>
                <a:cs typeface="+mn-cs"/>
              </a:rPr>
              <a:t>applications.</a:t>
            </a:r>
            <a:endParaRPr lang="en-US" sz="2000" kern="1200" dirty="0">
              <a:solidFill>
                <a:schemeClr val="tx1"/>
              </a:solidFill>
              <a:latin typeface="+mn-lt"/>
              <a:ea typeface="+mn-ea"/>
              <a:cs typeface="+mn-cs"/>
            </a:endParaRPr>
          </a:p>
          <a:p>
            <a:pPr marL="1155700" lvl="2" indent="-228600" algn="l" rtl="0">
              <a:lnSpc>
                <a:spcPct val="90000"/>
              </a:lnSpc>
              <a:spcBef>
                <a:spcPts val="50"/>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Examples:</a:t>
            </a:r>
            <a:r>
              <a:rPr lang="en-US" sz="2000" kern="1200" spc="-45" dirty="0">
                <a:solidFill>
                  <a:schemeClr val="tx1"/>
                </a:solidFill>
                <a:latin typeface="+mn-lt"/>
                <a:ea typeface="+mn-ea"/>
                <a:cs typeface="+mn-cs"/>
              </a:rPr>
              <a:t> </a:t>
            </a:r>
            <a:r>
              <a:rPr lang="en-US" sz="2000" kern="1200" spc="-10" dirty="0">
                <a:solidFill>
                  <a:schemeClr val="tx1"/>
                </a:solidFill>
                <a:latin typeface="+mn-lt"/>
                <a:ea typeface="+mn-ea"/>
                <a:cs typeface="+mn-cs"/>
              </a:rPr>
              <a:t>Heroku,</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Google</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App</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Engine,</a:t>
            </a:r>
            <a:r>
              <a:rPr lang="en-US" sz="2000" kern="1200" spc="-35" dirty="0">
                <a:solidFill>
                  <a:schemeClr val="tx1"/>
                </a:solidFill>
                <a:latin typeface="+mn-lt"/>
                <a:ea typeface="+mn-ea"/>
                <a:cs typeface="+mn-cs"/>
              </a:rPr>
              <a:t> </a:t>
            </a:r>
            <a:r>
              <a:rPr lang="en-US" sz="2000" kern="1200" dirty="0">
                <a:solidFill>
                  <a:schemeClr val="tx1"/>
                </a:solidFill>
                <a:latin typeface="+mn-lt"/>
                <a:ea typeface="+mn-ea"/>
                <a:cs typeface="+mn-cs"/>
              </a:rPr>
              <a:t>Microsoft</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Azure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App</a:t>
            </a:r>
            <a:r>
              <a:rPr lang="en-US" sz="2000" kern="1200" spc="-50" dirty="0">
                <a:solidFill>
                  <a:schemeClr val="tx1"/>
                </a:solidFill>
                <a:latin typeface="+mn-lt"/>
                <a:ea typeface="+mn-ea"/>
                <a:cs typeface="+mn-cs"/>
              </a:rPr>
              <a:t> </a:t>
            </a:r>
            <a:r>
              <a:rPr lang="en-US" sz="2000" kern="1200" spc="-10" dirty="0">
                <a:solidFill>
                  <a:schemeClr val="tx1"/>
                </a:solidFill>
                <a:latin typeface="+mn-lt"/>
                <a:ea typeface="+mn-ea"/>
                <a:cs typeface="+mn-cs"/>
              </a:rPr>
              <a:t>Service.</a:t>
            </a:r>
            <a:endParaRPr lang="en-US" sz="20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2000" b="1" kern="1200" dirty="0">
                <a:solidFill>
                  <a:schemeClr val="tx1"/>
                </a:solidFill>
                <a:latin typeface="+mn-lt"/>
                <a:ea typeface="+mn-ea"/>
                <a:cs typeface="+mn-cs"/>
              </a:rPr>
              <a:t>Database</a:t>
            </a:r>
            <a:r>
              <a:rPr lang="en-US" sz="2000" b="1" kern="1200" spc="-85" dirty="0">
                <a:solidFill>
                  <a:schemeClr val="tx1"/>
                </a:solidFill>
                <a:latin typeface="+mn-lt"/>
                <a:ea typeface="+mn-ea"/>
                <a:cs typeface="+mn-cs"/>
              </a:rPr>
              <a:t> </a:t>
            </a:r>
            <a:r>
              <a:rPr lang="en-US" sz="2000" b="1" kern="1200" spc="-20" dirty="0">
                <a:solidFill>
                  <a:schemeClr val="tx1"/>
                </a:solidFill>
                <a:latin typeface="+mn-lt"/>
                <a:ea typeface="+mn-ea"/>
                <a:cs typeface="+mn-cs"/>
              </a:rPr>
              <a:t>PaaS</a:t>
            </a:r>
            <a:endParaRPr lang="en-US" sz="2000" b="1" kern="1200" dirty="0">
              <a:solidFill>
                <a:schemeClr val="tx1"/>
              </a:solidFill>
              <a:latin typeface="+mn-lt"/>
              <a:ea typeface="+mn-ea"/>
              <a:cs typeface="+mn-cs"/>
            </a:endParaRPr>
          </a:p>
          <a:p>
            <a:pPr marL="1155700" lvl="2" indent="-228600" algn="l" rtl="0">
              <a:lnSpc>
                <a:spcPct val="90000"/>
              </a:lnSpc>
              <a:spcBef>
                <a:spcPts val="50"/>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Offers</a:t>
            </a:r>
            <a:r>
              <a:rPr lang="en-US" sz="2000" kern="1200" spc="-75" dirty="0">
                <a:solidFill>
                  <a:schemeClr val="tx1"/>
                </a:solidFill>
                <a:latin typeface="+mn-lt"/>
                <a:ea typeface="+mn-ea"/>
                <a:cs typeface="+mn-cs"/>
              </a:rPr>
              <a:t> </a:t>
            </a:r>
            <a:r>
              <a:rPr lang="en-US" sz="2000" kern="1200" dirty="0">
                <a:solidFill>
                  <a:schemeClr val="tx1"/>
                </a:solidFill>
                <a:latin typeface="+mn-lt"/>
                <a:ea typeface="+mn-ea"/>
                <a:cs typeface="+mn-cs"/>
              </a:rPr>
              <a:t>managed</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database</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services</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for</a:t>
            </a:r>
            <a:r>
              <a:rPr lang="en-US" sz="2000" kern="1200" spc="-75" dirty="0">
                <a:solidFill>
                  <a:schemeClr val="tx1"/>
                </a:solidFill>
                <a:latin typeface="+mn-lt"/>
                <a:ea typeface="+mn-ea"/>
                <a:cs typeface="+mn-cs"/>
              </a:rPr>
              <a:t> </a:t>
            </a:r>
            <a:r>
              <a:rPr lang="en-US" sz="2000" kern="1200" dirty="0">
                <a:solidFill>
                  <a:schemeClr val="tx1"/>
                </a:solidFill>
                <a:latin typeface="+mn-lt"/>
                <a:ea typeface="+mn-ea"/>
                <a:cs typeface="+mn-cs"/>
              </a:rPr>
              <a:t>storing,</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managing,</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and</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scaling</a:t>
            </a:r>
            <a:r>
              <a:rPr lang="en-US" sz="2000" kern="1200" spc="-70" dirty="0">
                <a:solidFill>
                  <a:schemeClr val="tx1"/>
                </a:solidFill>
                <a:latin typeface="+mn-lt"/>
                <a:ea typeface="+mn-ea"/>
                <a:cs typeface="+mn-cs"/>
              </a:rPr>
              <a:t> </a:t>
            </a:r>
            <a:r>
              <a:rPr lang="en-US" sz="2000" kern="1200" spc="-10" dirty="0">
                <a:solidFill>
                  <a:schemeClr val="tx1"/>
                </a:solidFill>
                <a:latin typeface="+mn-lt"/>
                <a:ea typeface="+mn-ea"/>
                <a:cs typeface="+mn-cs"/>
              </a:rPr>
              <a:t>databases.</a:t>
            </a:r>
            <a:endParaRPr lang="en-US" sz="2000" kern="1200" dirty="0">
              <a:solidFill>
                <a:schemeClr val="tx1"/>
              </a:solidFill>
              <a:latin typeface="+mn-lt"/>
              <a:ea typeface="+mn-ea"/>
              <a:cs typeface="+mn-cs"/>
            </a:endParaRPr>
          </a:p>
          <a:p>
            <a:pPr marL="1155700" lvl="2" indent="-228600" algn="l" rtl="0">
              <a:lnSpc>
                <a:spcPct val="90000"/>
              </a:lnSpc>
              <a:spcBef>
                <a:spcPts val="45"/>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Examples: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Amazon</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RDS,</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Google</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Cloud</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SQL,</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Microsoft</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Azure</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SQL</a:t>
            </a:r>
            <a:r>
              <a:rPr lang="en-US" sz="2000" kern="1200" spc="-70" dirty="0">
                <a:solidFill>
                  <a:schemeClr val="tx1"/>
                </a:solidFill>
                <a:latin typeface="+mn-lt"/>
                <a:ea typeface="+mn-ea"/>
                <a:cs typeface="+mn-cs"/>
              </a:rPr>
              <a:t> </a:t>
            </a:r>
            <a:r>
              <a:rPr lang="en-US" sz="2000" kern="1200" spc="-10" dirty="0">
                <a:solidFill>
                  <a:schemeClr val="tx1"/>
                </a:solidFill>
                <a:latin typeface="+mn-lt"/>
                <a:ea typeface="+mn-ea"/>
                <a:cs typeface="+mn-cs"/>
              </a:rPr>
              <a:t>Database.</a:t>
            </a:r>
            <a:endParaRPr lang="en-US" sz="20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2000" b="1" kern="1200" spc="-10" dirty="0">
                <a:solidFill>
                  <a:schemeClr val="tx1"/>
                </a:solidFill>
                <a:latin typeface="+mn-lt"/>
                <a:ea typeface="+mn-ea"/>
                <a:cs typeface="+mn-cs"/>
              </a:rPr>
              <a:t>Integration</a:t>
            </a:r>
            <a:r>
              <a:rPr lang="en-US" sz="2000" b="1" kern="1200" spc="-60" dirty="0">
                <a:solidFill>
                  <a:schemeClr val="tx1"/>
                </a:solidFill>
                <a:latin typeface="+mn-lt"/>
                <a:ea typeface="+mn-ea"/>
                <a:cs typeface="+mn-cs"/>
              </a:rPr>
              <a:t> </a:t>
            </a:r>
            <a:r>
              <a:rPr lang="en-US" sz="2000" b="1" kern="1200" dirty="0">
                <a:solidFill>
                  <a:schemeClr val="tx1"/>
                </a:solidFill>
                <a:latin typeface="+mn-lt"/>
                <a:ea typeface="+mn-ea"/>
                <a:cs typeface="+mn-cs"/>
              </a:rPr>
              <a:t>PaaS</a:t>
            </a:r>
            <a:r>
              <a:rPr lang="en-US" sz="2000" b="1" kern="1200" spc="-70" dirty="0">
                <a:solidFill>
                  <a:schemeClr val="tx1"/>
                </a:solidFill>
                <a:latin typeface="+mn-lt"/>
                <a:ea typeface="+mn-ea"/>
                <a:cs typeface="+mn-cs"/>
              </a:rPr>
              <a:t> </a:t>
            </a:r>
            <a:r>
              <a:rPr lang="en-US" sz="2000" b="1" kern="1200" spc="-10" dirty="0">
                <a:solidFill>
                  <a:schemeClr val="tx1"/>
                </a:solidFill>
                <a:latin typeface="+mn-lt"/>
                <a:ea typeface="+mn-ea"/>
                <a:cs typeface="+mn-cs"/>
              </a:rPr>
              <a:t>(iPaaS)</a:t>
            </a:r>
            <a:endParaRPr lang="en-US" sz="2000" b="1" kern="1200" dirty="0">
              <a:solidFill>
                <a:schemeClr val="tx1"/>
              </a:solidFill>
              <a:latin typeface="+mn-lt"/>
              <a:ea typeface="+mn-ea"/>
              <a:cs typeface="+mn-cs"/>
            </a:endParaRPr>
          </a:p>
          <a:p>
            <a:pPr marL="1155700" marR="5080" lvl="2" indent="-228600" algn="l" rtl="0">
              <a:lnSpc>
                <a:spcPct val="90000"/>
              </a:lnSpc>
              <a:spcBef>
                <a:spcPts val="505"/>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Facilitates</a:t>
            </a:r>
            <a:r>
              <a:rPr lang="en-US" sz="2000" kern="1200" spc="-50" dirty="0">
                <a:solidFill>
                  <a:schemeClr val="tx1"/>
                </a:solidFill>
                <a:latin typeface="+mn-lt"/>
                <a:ea typeface="+mn-ea"/>
                <a:cs typeface="+mn-cs"/>
              </a:rPr>
              <a:t> </a:t>
            </a:r>
            <a:r>
              <a:rPr lang="en-US" sz="2000" kern="1200" spc="-10" dirty="0">
                <a:solidFill>
                  <a:schemeClr val="tx1"/>
                </a:solidFill>
                <a:latin typeface="+mn-lt"/>
                <a:ea typeface="+mn-ea"/>
                <a:cs typeface="+mn-cs"/>
              </a:rPr>
              <a:t>integration</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of</a:t>
            </a:r>
            <a:r>
              <a:rPr lang="en-US" sz="2000" kern="1200" spc="-55" dirty="0">
                <a:solidFill>
                  <a:schemeClr val="tx1"/>
                </a:solidFill>
                <a:latin typeface="+mn-lt"/>
                <a:ea typeface="+mn-ea"/>
                <a:cs typeface="+mn-cs"/>
              </a:rPr>
              <a:t> </a:t>
            </a:r>
            <a:r>
              <a:rPr lang="en-US" sz="2000" kern="1200" spc="-10" dirty="0">
                <a:solidFill>
                  <a:schemeClr val="tx1"/>
                </a:solidFill>
                <a:latin typeface="+mn-lt"/>
                <a:ea typeface="+mn-ea"/>
                <a:cs typeface="+mn-cs"/>
              </a:rPr>
              <a:t>applications</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and</a:t>
            </a:r>
            <a:r>
              <a:rPr lang="en-US" sz="2000" kern="1200" spc="-35" dirty="0">
                <a:solidFill>
                  <a:schemeClr val="tx1"/>
                </a:solidFill>
                <a:latin typeface="+mn-lt"/>
                <a:ea typeface="+mn-ea"/>
                <a:cs typeface="+mn-cs"/>
              </a:rPr>
              <a:t> </a:t>
            </a:r>
            <a:r>
              <a:rPr lang="en-US" sz="2000" kern="1200" spc="-20" dirty="0">
                <a:solidFill>
                  <a:schemeClr val="tx1"/>
                </a:solidFill>
                <a:latin typeface="+mn-lt"/>
                <a:ea typeface="+mn-ea"/>
                <a:cs typeface="+mn-cs"/>
              </a:rPr>
              <a:t>systems</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within</a:t>
            </a:r>
            <a:r>
              <a:rPr lang="en-US" sz="2000" kern="1200" spc="-40" dirty="0">
                <a:solidFill>
                  <a:schemeClr val="tx1"/>
                </a:solidFill>
                <a:latin typeface="+mn-lt"/>
                <a:ea typeface="+mn-ea"/>
                <a:cs typeface="+mn-cs"/>
              </a:rPr>
              <a:t> </a:t>
            </a:r>
            <a:r>
              <a:rPr lang="en-US" sz="2000" kern="1200" spc="-10" dirty="0">
                <a:solidFill>
                  <a:schemeClr val="tx1"/>
                </a:solidFill>
                <a:latin typeface="+mn-lt"/>
                <a:ea typeface="+mn-ea"/>
                <a:cs typeface="+mn-cs"/>
              </a:rPr>
              <a:t>organizations</a:t>
            </a:r>
            <a:r>
              <a:rPr lang="en-US" sz="2000" kern="1200" spc="-15" dirty="0">
                <a:solidFill>
                  <a:schemeClr val="tx1"/>
                </a:solidFill>
                <a:latin typeface="+mn-lt"/>
                <a:ea typeface="+mn-ea"/>
                <a:cs typeface="+mn-cs"/>
              </a:rPr>
              <a:t> </a:t>
            </a:r>
            <a:r>
              <a:rPr lang="en-US" sz="2000" kern="1200" dirty="0">
                <a:solidFill>
                  <a:schemeClr val="tx1"/>
                </a:solidFill>
                <a:latin typeface="+mn-lt"/>
                <a:ea typeface="+mn-ea"/>
                <a:cs typeface="+mn-cs"/>
              </a:rPr>
              <a:t>or</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across</a:t>
            </a:r>
            <a:r>
              <a:rPr lang="en-US" sz="2000" kern="1200" spc="-60" dirty="0">
                <a:solidFill>
                  <a:schemeClr val="tx1"/>
                </a:solidFill>
                <a:latin typeface="+mn-lt"/>
                <a:ea typeface="+mn-ea"/>
                <a:cs typeface="+mn-cs"/>
              </a:rPr>
              <a:t> </a:t>
            </a:r>
            <a:r>
              <a:rPr lang="en-US" sz="2000" kern="1200" spc="-10" dirty="0">
                <a:solidFill>
                  <a:schemeClr val="tx1"/>
                </a:solidFill>
                <a:latin typeface="+mn-lt"/>
                <a:ea typeface="+mn-ea"/>
                <a:cs typeface="+mn-cs"/>
              </a:rPr>
              <a:t>cloud environments.</a:t>
            </a:r>
            <a:endParaRPr lang="en-US" sz="2000" kern="1200" dirty="0">
              <a:solidFill>
                <a:schemeClr val="tx1"/>
              </a:solidFill>
              <a:latin typeface="+mn-lt"/>
              <a:ea typeface="+mn-ea"/>
              <a:cs typeface="+mn-cs"/>
            </a:endParaRPr>
          </a:p>
          <a:p>
            <a:pPr marL="1155700" lvl="2" indent="-228600" algn="l" rtl="0">
              <a:lnSpc>
                <a:spcPct val="90000"/>
              </a:lnSpc>
              <a:spcBef>
                <a:spcPts val="50"/>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Examples:</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MuleSoft</a:t>
            </a:r>
            <a:r>
              <a:rPr lang="en-US" sz="2000" kern="1200" spc="-45" dirty="0">
                <a:solidFill>
                  <a:schemeClr val="tx1"/>
                </a:solidFill>
                <a:latin typeface="+mn-lt"/>
                <a:ea typeface="+mn-ea"/>
                <a:cs typeface="+mn-cs"/>
              </a:rPr>
              <a:t> </a:t>
            </a:r>
            <a:r>
              <a:rPr lang="en-US" sz="2000" kern="1200" spc="-10" dirty="0" err="1">
                <a:solidFill>
                  <a:schemeClr val="tx1"/>
                </a:solidFill>
                <a:latin typeface="+mn-lt"/>
                <a:ea typeface="+mn-ea"/>
                <a:cs typeface="+mn-cs"/>
              </a:rPr>
              <a:t>Anypoint</a:t>
            </a:r>
            <a:r>
              <a:rPr lang="en-US" sz="2000" kern="1200" spc="-45" dirty="0">
                <a:solidFill>
                  <a:schemeClr val="tx1"/>
                </a:solidFill>
                <a:latin typeface="+mn-lt"/>
                <a:ea typeface="+mn-ea"/>
                <a:cs typeface="+mn-cs"/>
              </a:rPr>
              <a:t> </a:t>
            </a:r>
            <a:r>
              <a:rPr lang="en-US" sz="2000" kern="1200" dirty="0">
                <a:solidFill>
                  <a:schemeClr val="tx1"/>
                </a:solidFill>
                <a:latin typeface="+mn-lt"/>
                <a:ea typeface="+mn-ea"/>
                <a:cs typeface="+mn-cs"/>
              </a:rPr>
              <a:t>Platform,</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Dell</a:t>
            </a:r>
            <a:r>
              <a:rPr lang="en-US" sz="2000" kern="1200" spc="-50" dirty="0">
                <a:solidFill>
                  <a:schemeClr val="tx1"/>
                </a:solidFill>
                <a:latin typeface="+mn-lt"/>
                <a:ea typeface="+mn-ea"/>
                <a:cs typeface="+mn-cs"/>
              </a:rPr>
              <a:t> </a:t>
            </a:r>
            <a:r>
              <a:rPr lang="en-US" sz="2000" kern="1200" dirty="0">
                <a:solidFill>
                  <a:schemeClr val="tx1"/>
                </a:solidFill>
                <a:latin typeface="+mn-lt"/>
                <a:ea typeface="+mn-ea"/>
                <a:cs typeface="+mn-cs"/>
              </a:rPr>
              <a:t>Boomi,</a:t>
            </a:r>
            <a:r>
              <a:rPr lang="en-US" sz="2000" kern="1200" spc="-40" dirty="0">
                <a:solidFill>
                  <a:schemeClr val="tx1"/>
                </a:solidFill>
                <a:latin typeface="+mn-lt"/>
                <a:ea typeface="+mn-ea"/>
                <a:cs typeface="+mn-cs"/>
              </a:rPr>
              <a:t> </a:t>
            </a:r>
            <a:r>
              <a:rPr lang="en-US" sz="2000" kern="1200" spc="-10" dirty="0">
                <a:solidFill>
                  <a:schemeClr val="tx1"/>
                </a:solidFill>
                <a:latin typeface="+mn-lt"/>
                <a:ea typeface="+mn-ea"/>
                <a:cs typeface="+mn-cs"/>
              </a:rPr>
              <a:t>Informatica</a:t>
            </a:r>
            <a:r>
              <a:rPr lang="en-US" sz="2000" kern="1200" spc="-65" dirty="0">
                <a:solidFill>
                  <a:schemeClr val="tx1"/>
                </a:solidFill>
                <a:latin typeface="+mn-lt"/>
                <a:ea typeface="+mn-ea"/>
                <a:cs typeface="+mn-cs"/>
              </a:rPr>
              <a:t> </a:t>
            </a:r>
            <a:r>
              <a:rPr lang="en-US" sz="2000" kern="1200" spc="-10" dirty="0">
                <a:solidFill>
                  <a:schemeClr val="tx1"/>
                </a:solidFill>
                <a:latin typeface="+mn-lt"/>
                <a:ea typeface="+mn-ea"/>
                <a:cs typeface="+mn-cs"/>
              </a:rPr>
              <a:t>Cloud.</a:t>
            </a:r>
            <a:endParaRPr lang="en-US" sz="2000"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sz="2000" b="1" kern="1200" spc="-10" dirty="0">
                <a:solidFill>
                  <a:schemeClr val="tx1"/>
                </a:solidFill>
                <a:latin typeface="+mn-lt"/>
                <a:ea typeface="+mn-ea"/>
                <a:cs typeface="+mn-cs"/>
              </a:rPr>
              <a:t>OpenPaaS</a:t>
            </a:r>
            <a:endParaRPr lang="en-US" sz="2000" b="1" kern="1200" dirty="0">
              <a:solidFill>
                <a:schemeClr val="tx1"/>
              </a:solidFill>
              <a:latin typeface="+mn-lt"/>
              <a:ea typeface="+mn-ea"/>
              <a:cs typeface="+mn-cs"/>
            </a:endParaRPr>
          </a:p>
          <a:p>
            <a:pPr marL="1155700" lvl="2" indent="-228600" algn="l" rtl="0">
              <a:lnSpc>
                <a:spcPct val="90000"/>
              </a:lnSpc>
              <a:spcBef>
                <a:spcPts val="45"/>
              </a:spcBef>
              <a:buFont typeface="Arial" panose="020B0604020202020204" pitchFamily="34" charset="0"/>
              <a:buChar char="•"/>
              <a:tabLst>
                <a:tab pos="1155700" algn="l"/>
              </a:tabLst>
            </a:pPr>
            <a:r>
              <a:rPr lang="en-US" sz="2000" kern="1200" dirty="0">
                <a:solidFill>
                  <a:schemeClr val="tx1"/>
                </a:solidFill>
                <a:latin typeface="+mn-lt"/>
                <a:ea typeface="+mn-ea"/>
                <a:cs typeface="+mn-cs"/>
              </a:rPr>
              <a:t>Utilizes</a:t>
            </a:r>
            <a:r>
              <a:rPr lang="en-US" sz="2000" kern="1200" spc="-35" dirty="0">
                <a:solidFill>
                  <a:schemeClr val="tx1"/>
                </a:solidFill>
                <a:latin typeface="+mn-lt"/>
                <a:ea typeface="+mn-ea"/>
                <a:cs typeface="+mn-cs"/>
              </a:rPr>
              <a:t> </a:t>
            </a:r>
            <a:r>
              <a:rPr lang="en-US" sz="2000" kern="1200" spc="-20" dirty="0">
                <a:solidFill>
                  <a:schemeClr val="tx1"/>
                </a:solidFill>
                <a:latin typeface="+mn-lt"/>
                <a:ea typeface="+mn-ea"/>
                <a:cs typeface="+mn-cs"/>
              </a:rPr>
              <a:t>open-</a:t>
            </a:r>
            <a:r>
              <a:rPr lang="en-US" sz="2000" kern="1200" dirty="0">
                <a:solidFill>
                  <a:schemeClr val="tx1"/>
                </a:solidFill>
                <a:latin typeface="+mn-lt"/>
                <a:ea typeface="+mn-ea"/>
                <a:cs typeface="+mn-cs"/>
              </a:rPr>
              <a:t>source</a:t>
            </a:r>
            <a:r>
              <a:rPr lang="en-US" sz="2000" kern="1200" spc="-50" dirty="0">
                <a:solidFill>
                  <a:schemeClr val="tx1"/>
                </a:solidFill>
                <a:latin typeface="+mn-lt"/>
                <a:ea typeface="+mn-ea"/>
                <a:cs typeface="+mn-cs"/>
              </a:rPr>
              <a:t> </a:t>
            </a:r>
            <a:r>
              <a:rPr lang="en-US" sz="2000" kern="1200" spc="-10" dirty="0">
                <a:solidFill>
                  <a:schemeClr val="tx1"/>
                </a:solidFill>
                <a:latin typeface="+mn-lt"/>
                <a:ea typeface="+mn-ea"/>
                <a:cs typeface="+mn-cs"/>
              </a:rPr>
              <a:t>software</a:t>
            </a:r>
            <a:r>
              <a:rPr lang="en-US" sz="2000" kern="1200" spc="-65" dirty="0">
                <a:solidFill>
                  <a:schemeClr val="tx1"/>
                </a:solidFill>
                <a:latin typeface="+mn-lt"/>
                <a:ea typeface="+mn-ea"/>
                <a:cs typeface="+mn-cs"/>
              </a:rPr>
              <a:t> </a:t>
            </a:r>
            <a:r>
              <a:rPr lang="en-US" sz="2000" kern="1200" dirty="0">
                <a:solidFill>
                  <a:schemeClr val="tx1"/>
                </a:solidFill>
                <a:latin typeface="+mn-lt"/>
                <a:ea typeface="+mn-ea"/>
                <a:cs typeface="+mn-cs"/>
              </a:rPr>
              <a:t>to</a:t>
            </a:r>
            <a:r>
              <a:rPr lang="en-US" sz="2000" kern="1200" spc="-60" dirty="0">
                <a:solidFill>
                  <a:schemeClr val="tx1"/>
                </a:solidFill>
                <a:latin typeface="+mn-lt"/>
                <a:ea typeface="+mn-ea"/>
                <a:cs typeface="+mn-cs"/>
              </a:rPr>
              <a:t> </a:t>
            </a:r>
            <a:r>
              <a:rPr lang="en-US" sz="2000" kern="1200" dirty="0">
                <a:solidFill>
                  <a:schemeClr val="tx1"/>
                </a:solidFill>
                <a:latin typeface="+mn-lt"/>
                <a:ea typeface="+mn-ea"/>
                <a:cs typeface="+mn-cs"/>
              </a:rPr>
              <a:t>provide</a:t>
            </a:r>
            <a:r>
              <a:rPr lang="en-US" sz="2000" kern="1200" spc="-30" dirty="0">
                <a:solidFill>
                  <a:schemeClr val="tx1"/>
                </a:solidFill>
                <a:latin typeface="+mn-lt"/>
                <a:ea typeface="+mn-ea"/>
                <a:cs typeface="+mn-cs"/>
              </a:rPr>
              <a:t> </a:t>
            </a:r>
            <a:r>
              <a:rPr lang="en-US" sz="2000" kern="1200" dirty="0">
                <a:solidFill>
                  <a:schemeClr val="tx1"/>
                </a:solidFill>
                <a:latin typeface="+mn-lt"/>
                <a:ea typeface="+mn-ea"/>
                <a:cs typeface="+mn-cs"/>
              </a:rPr>
              <a:t>a</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platform</a:t>
            </a:r>
            <a:r>
              <a:rPr lang="en-US" sz="2000" kern="1200" spc="-75" dirty="0">
                <a:solidFill>
                  <a:schemeClr val="tx1"/>
                </a:solidFill>
                <a:latin typeface="+mn-lt"/>
                <a:ea typeface="+mn-ea"/>
                <a:cs typeface="+mn-cs"/>
              </a:rPr>
              <a:t> </a:t>
            </a:r>
            <a:r>
              <a:rPr lang="en-US" sz="2000" kern="1200" dirty="0">
                <a:solidFill>
                  <a:schemeClr val="tx1"/>
                </a:solidFill>
                <a:latin typeface="+mn-lt"/>
                <a:ea typeface="+mn-ea"/>
                <a:cs typeface="+mn-cs"/>
              </a:rPr>
              <a:t>for</a:t>
            </a:r>
            <a:r>
              <a:rPr lang="en-US" sz="2000" kern="1200" spc="-70" dirty="0">
                <a:solidFill>
                  <a:schemeClr val="tx1"/>
                </a:solidFill>
                <a:latin typeface="+mn-lt"/>
                <a:ea typeface="+mn-ea"/>
                <a:cs typeface="+mn-cs"/>
              </a:rPr>
              <a:t> </a:t>
            </a:r>
            <a:r>
              <a:rPr lang="en-US" sz="2000" kern="1200" dirty="0">
                <a:solidFill>
                  <a:schemeClr val="tx1"/>
                </a:solidFill>
                <a:latin typeface="+mn-lt"/>
                <a:ea typeface="+mn-ea"/>
                <a:cs typeface="+mn-cs"/>
              </a:rPr>
              <a:t>running</a:t>
            </a:r>
            <a:r>
              <a:rPr lang="en-US" sz="2000" kern="1200" spc="-55" dirty="0">
                <a:solidFill>
                  <a:schemeClr val="tx1"/>
                </a:solidFill>
                <a:latin typeface="+mn-lt"/>
                <a:ea typeface="+mn-ea"/>
                <a:cs typeface="+mn-cs"/>
              </a:rPr>
              <a:t> </a:t>
            </a:r>
            <a:r>
              <a:rPr lang="en-US" sz="2000" kern="1200" spc="-10" dirty="0">
                <a:solidFill>
                  <a:schemeClr val="tx1"/>
                </a:solidFill>
                <a:latin typeface="+mn-lt"/>
                <a:ea typeface="+mn-ea"/>
                <a:cs typeface="+mn-cs"/>
              </a:rPr>
              <a:t>applications.</a:t>
            </a:r>
            <a:endParaRPr lang="en-US" sz="2000" kern="1200" dirty="0">
              <a:solidFill>
                <a:schemeClr val="tx1"/>
              </a:solidFill>
              <a:latin typeface="+mn-lt"/>
              <a:ea typeface="+mn-ea"/>
              <a:cs typeface="+mn-cs"/>
            </a:endParaRPr>
          </a:p>
          <a:p>
            <a:pPr marL="1155700" lvl="2" indent="-228600" algn="l" rtl="0">
              <a:lnSpc>
                <a:spcPct val="90000"/>
              </a:lnSpc>
              <a:spcBef>
                <a:spcPts val="50"/>
              </a:spcBef>
              <a:buFont typeface="Arial" panose="020B0604020202020204" pitchFamily="34" charset="0"/>
              <a:buChar char="•"/>
              <a:tabLst>
                <a:tab pos="1155700" algn="l"/>
              </a:tabLst>
            </a:pPr>
            <a:r>
              <a:rPr lang="en-US" sz="2000" kern="1200" spc="-10" dirty="0">
                <a:solidFill>
                  <a:schemeClr val="tx1"/>
                </a:solidFill>
                <a:latin typeface="+mn-lt"/>
                <a:ea typeface="+mn-ea"/>
                <a:cs typeface="+mn-cs"/>
              </a:rPr>
              <a:t>Examples:</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Cloud</a:t>
            </a:r>
            <a:r>
              <a:rPr lang="en-US" sz="2000" kern="1200" spc="-55" dirty="0">
                <a:solidFill>
                  <a:schemeClr val="tx1"/>
                </a:solidFill>
                <a:latin typeface="+mn-lt"/>
                <a:ea typeface="+mn-ea"/>
                <a:cs typeface="+mn-cs"/>
              </a:rPr>
              <a:t> </a:t>
            </a:r>
            <a:r>
              <a:rPr lang="en-US" sz="2000" kern="1200" spc="-20" dirty="0">
                <a:solidFill>
                  <a:schemeClr val="tx1"/>
                </a:solidFill>
                <a:latin typeface="+mn-lt"/>
                <a:ea typeface="+mn-ea"/>
                <a:cs typeface="+mn-cs"/>
              </a:rPr>
              <a:t>Foundry,</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OpenShift</a:t>
            </a:r>
            <a:r>
              <a:rPr lang="en-US" sz="2000" kern="1200" spc="-40" dirty="0">
                <a:solidFill>
                  <a:schemeClr val="tx1"/>
                </a:solidFill>
                <a:latin typeface="+mn-lt"/>
                <a:ea typeface="+mn-ea"/>
                <a:cs typeface="+mn-cs"/>
              </a:rPr>
              <a:t> </a:t>
            </a:r>
            <a:r>
              <a:rPr lang="en-US" sz="2000" kern="1200" dirty="0">
                <a:solidFill>
                  <a:schemeClr val="tx1"/>
                </a:solidFill>
                <a:latin typeface="+mn-lt"/>
                <a:ea typeface="+mn-ea"/>
                <a:cs typeface="+mn-cs"/>
              </a:rPr>
              <a:t>by</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Red</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Hat,</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Apache</a:t>
            </a:r>
            <a:r>
              <a:rPr lang="en-US" sz="2000" kern="1200" spc="-45" dirty="0">
                <a:solidFill>
                  <a:schemeClr val="tx1"/>
                </a:solidFill>
                <a:latin typeface="+mn-lt"/>
                <a:ea typeface="+mn-ea"/>
                <a:cs typeface="+mn-cs"/>
              </a:rPr>
              <a:t> </a:t>
            </a:r>
            <a:r>
              <a:rPr lang="en-US" sz="2000" kern="1200" spc="-10" dirty="0">
                <a:solidFill>
                  <a:schemeClr val="tx1"/>
                </a:solidFill>
                <a:latin typeface="+mn-lt"/>
                <a:ea typeface="+mn-ea"/>
                <a:cs typeface="+mn-cs"/>
              </a:rPr>
              <a:t>Stratos.</a:t>
            </a:r>
            <a:endParaRPr lang="en-US" sz="2000" kern="1200" dirty="0">
              <a:solidFill>
                <a:schemeClr val="tx1"/>
              </a:solidFill>
              <a:latin typeface="+mn-lt"/>
              <a:ea typeface="+mn-ea"/>
              <a:cs typeface="+mn-cs"/>
            </a:endParaRPr>
          </a:p>
        </p:txBody>
      </p:sp>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33</a:t>
            </a:fld>
            <a:endParaRPr lang="en-US" kern="1200" spc="-25">
              <a:solidFill>
                <a:schemeClr val="tx1">
                  <a:tint val="75000"/>
                </a:schemeClr>
              </a:solidFill>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34</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Software</a:t>
            </a:r>
            <a:r>
              <a:rPr spc="-75" dirty="0"/>
              <a:t> </a:t>
            </a:r>
            <a:r>
              <a:rPr dirty="0"/>
              <a:t>as</a:t>
            </a:r>
            <a:r>
              <a:rPr spc="-45" dirty="0"/>
              <a:t> </a:t>
            </a:r>
            <a:r>
              <a:rPr dirty="0"/>
              <a:t>a</a:t>
            </a:r>
            <a:r>
              <a:rPr spc="-30" dirty="0"/>
              <a:t> </a:t>
            </a:r>
            <a:r>
              <a:rPr spc="-10" dirty="0"/>
              <a:t>Service</a:t>
            </a:r>
          </a:p>
        </p:txBody>
      </p:sp>
      <p:sp>
        <p:nvSpPr>
          <p:cNvPr id="3" name="object 3"/>
          <p:cNvSpPr txBox="1"/>
          <p:nvPr/>
        </p:nvSpPr>
        <p:spPr>
          <a:xfrm>
            <a:off x="916939" y="1736801"/>
            <a:ext cx="10337800" cy="4089400"/>
          </a:xfrm>
          <a:prstGeom prst="rect">
            <a:avLst/>
          </a:prstGeom>
        </p:spPr>
        <p:txBody>
          <a:bodyPr vert="horz" wrap="square" lIns="0" tIns="13335" rIns="0" bIns="0" rtlCol="0">
            <a:spAutoFit/>
          </a:bodyPr>
          <a:lstStyle/>
          <a:p>
            <a:pPr marL="241300" indent="-228600">
              <a:lnSpc>
                <a:spcPts val="2655"/>
              </a:lnSpc>
              <a:spcBef>
                <a:spcPts val="105"/>
              </a:spcBef>
              <a:buFont typeface="Arial MT"/>
              <a:buChar char="•"/>
              <a:tabLst>
                <a:tab pos="241300" algn="l"/>
              </a:tabLst>
            </a:pPr>
            <a:r>
              <a:rPr sz="2600" b="1" dirty="0">
                <a:latin typeface="Calibri"/>
                <a:cs typeface="Calibri"/>
              </a:rPr>
              <a:t>Software</a:t>
            </a:r>
            <a:r>
              <a:rPr sz="2600" b="1" spc="-70" dirty="0">
                <a:latin typeface="Calibri"/>
                <a:cs typeface="Calibri"/>
              </a:rPr>
              <a:t> </a:t>
            </a:r>
            <a:r>
              <a:rPr sz="2600" b="1" dirty="0">
                <a:latin typeface="Calibri"/>
                <a:cs typeface="Calibri"/>
              </a:rPr>
              <a:t>as</a:t>
            </a:r>
            <a:r>
              <a:rPr sz="2600" b="1" spc="-35" dirty="0">
                <a:latin typeface="Calibri"/>
                <a:cs typeface="Calibri"/>
              </a:rPr>
              <a:t> </a:t>
            </a:r>
            <a:r>
              <a:rPr sz="2600" b="1" dirty="0">
                <a:latin typeface="Calibri"/>
                <a:cs typeface="Calibri"/>
              </a:rPr>
              <a:t>a</a:t>
            </a:r>
            <a:r>
              <a:rPr sz="2600" b="1" spc="-35" dirty="0">
                <a:latin typeface="Calibri"/>
                <a:cs typeface="Calibri"/>
              </a:rPr>
              <a:t> </a:t>
            </a:r>
            <a:r>
              <a:rPr sz="2600" b="1" dirty="0">
                <a:latin typeface="Calibri"/>
                <a:cs typeface="Calibri"/>
              </a:rPr>
              <a:t>Service</a:t>
            </a:r>
            <a:r>
              <a:rPr sz="2600" dirty="0">
                <a:latin typeface="Calibri"/>
                <a:cs typeface="Calibri"/>
              </a:rPr>
              <a:t>(SaaS</a:t>
            </a:r>
            <a:r>
              <a:rPr sz="2600" spc="-65" dirty="0">
                <a:latin typeface="Calibri"/>
                <a:cs typeface="Calibri"/>
              </a:rPr>
              <a:t> </a:t>
            </a:r>
            <a:r>
              <a:rPr sz="2600" dirty="0">
                <a:latin typeface="Calibri"/>
                <a:cs typeface="Calibri"/>
              </a:rPr>
              <a:t>):</a:t>
            </a:r>
            <a:r>
              <a:rPr sz="2600" spc="-30" dirty="0">
                <a:latin typeface="Calibri"/>
                <a:cs typeface="Calibri"/>
              </a:rPr>
              <a:t> </a:t>
            </a:r>
            <a:r>
              <a:rPr sz="2600" dirty="0">
                <a:latin typeface="Calibri"/>
                <a:cs typeface="Calibri"/>
              </a:rPr>
              <a:t>A</a:t>
            </a:r>
            <a:r>
              <a:rPr sz="2600" spc="-45" dirty="0">
                <a:latin typeface="Calibri"/>
                <a:cs typeface="Calibri"/>
              </a:rPr>
              <a:t> </a:t>
            </a:r>
            <a:r>
              <a:rPr sz="2600" dirty="0">
                <a:latin typeface="Calibri"/>
                <a:cs typeface="Calibri"/>
              </a:rPr>
              <a:t>software</a:t>
            </a:r>
            <a:r>
              <a:rPr sz="2600" spc="-55" dirty="0">
                <a:latin typeface="Calibri"/>
                <a:cs typeface="Calibri"/>
              </a:rPr>
              <a:t> </a:t>
            </a:r>
            <a:r>
              <a:rPr sz="2600" dirty="0">
                <a:latin typeface="Calibri"/>
                <a:cs typeface="Calibri"/>
              </a:rPr>
              <a:t>program</a:t>
            </a:r>
            <a:r>
              <a:rPr sz="2600" spc="-45" dirty="0">
                <a:latin typeface="Calibri"/>
                <a:cs typeface="Calibri"/>
              </a:rPr>
              <a:t> </a:t>
            </a:r>
            <a:r>
              <a:rPr sz="2600" dirty="0">
                <a:latin typeface="Calibri"/>
                <a:cs typeface="Calibri"/>
              </a:rPr>
              <a:t>positioned</a:t>
            </a:r>
            <a:r>
              <a:rPr sz="2600" spc="-65" dirty="0">
                <a:latin typeface="Calibri"/>
                <a:cs typeface="Calibri"/>
              </a:rPr>
              <a:t> </a:t>
            </a:r>
            <a:r>
              <a:rPr sz="2600" dirty="0">
                <a:latin typeface="Calibri"/>
                <a:cs typeface="Calibri"/>
              </a:rPr>
              <a:t>as</a:t>
            </a:r>
            <a:r>
              <a:rPr sz="2600" spc="-50" dirty="0">
                <a:latin typeface="Calibri"/>
                <a:cs typeface="Calibri"/>
              </a:rPr>
              <a:t> </a:t>
            </a:r>
            <a:r>
              <a:rPr sz="2600" dirty="0">
                <a:latin typeface="Calibri"/>
                <a:cs typeface="Calibri"/>
              </a:rPr>
              <a:t>a</a:t>
            </a:r>
            <a:r>
              <a:rPr sz="2600" spc="-35" dirty="0">
                <a:latin typeface="Calibri"/>
                <a:cs typeface="Calibri"/>
              </a:rPr>
              <a:t> </a:t>
            </a:r>
            <a:r>
              <a:rPr sz="2600" spc="-10" dirty="0">
                <a:latin typeface="Calibri"/>
                <a:cs typeface="Calibri"/>
              </a:rPr>
              <a:t>shared</a:t>
            </a:r>
            <a:endParaRPr sz="2600">
              <a:latin typeface="Calibri"/>
              <a:cs typeface="Calibri"/>
            </a:endParaRPr>
          </a:p>
          <a:p>
            <a:pPr marL="241300">
              <a:lnSpc>
                <a:spcPts val="2185"/>
              </a:lnSpc>
            </a:pPr>
            <a:r>
              <a:rPr sz="2600" dirty="0">
                <a:latin typeface="Calibri"/>
                <a:cs typeface="Calibri"/>
              </a:rPr>
              <a:t>cloud</a:t>
            </a:r>
            <a:r>
              <a:rPr sz="2600" spc="-30" dirty="0">
                <a:latin typeface="Calibri"/>
                <a:cs typeface="Calibri"/>
              </a:rPr>
              <a:t> </a:t>
            </a:r>
            <a:r>
              <a:rPr sz="2600" dirty="0">
                <a:latin typeface="Calibri"/>
                <a:cs typeface="Calibri"/>
              </a:rPr>
              <a:t>service</a:t>
            </a:r>
            <a:r>
              <a:rPr sz="2600" spc="-40" dirty="0">
                <a:latin typeface="Calibri"/>
                <a:cs typeface="Calibri"/>
              </a:rPr>
              <a:t> </a:t>
            </a:r>
            <a:r>
              <a:rPr sz="2600" dirty="0">
                <a:latin typeface="Calibri"/>
                <a:cs typeface="Calibri"/>
              </a:rPr>
              <a:t>and</a:t>
            </a:r>
            <a:r>
              <a:rPr sz="2600" spc="-25" dirty="0">
                <a:latin typeface="Calibri"/>
                <a:cs typeface="Calibri"/>
              </a:rPr>
              <a:t> </a:t>
            </a:r>
            <a:r>
              <a:rPr sz="2600" dirty="0">
                <a:latin typeface="Calibri"/>
                <a:cs typeface="Calibri"/>
              </a:rPr>
              <a:t>made</a:t>
            </a:r>
            <a:r>
              <a:rPr sz="2600" spc="-20" dirty="0">
                <a:latin typeface="Calibri"/>
                <a:cs typeface="Calibri"/>
              </a:rPr>
              <a:t> </a:t>
            </a:r>
            <a:r>
              <a:rPr sz="2600" dirty="0">
                <a:latin typeface="Calibri"/>
                <a:cs typeface="Calibri"/>
              </a:rPr>
              <a:t>available</a:t>
            </a:r>
            <a:r>
              <a:rPr sz="2600" spc="-15" dirty="0">
                <a:latin typeface="Calibri"/>
                <a:cs typeface="Calibri"/>
              </a:rPr>
              <a:t> </a:t>
            </a:r>
            <a:r>
              <a:rPr sz="2600" dirty="0">
                <a:latin typeface="Calibri"/>
                <a:cs typeface="Calibri"/>
              </a:rPr>
              <a:t>as</a:t>
            </a:r>
            <a:r>
              <a:rPr sz="2600" spc="-20" dirty="0">
                <a:latin typeface="Calibri"/>
                <a:cs typeface="Calibri"/>
              </a:rPr>
              <a:t> </a:t>
            </a:r>
            <a:r>
              <a:rPr sz="2600" dirty="0">
                <a:latin typeface="Calibri"/>
                <a:cs typeface="Calibri"/>
              </a:rPr>
              <a:t>a</a:t>
            </a:r>
            <a:r>
              <a:rPr sz="2600" spc="-20" dirty="0">
                <a:latin typeface="Calibri"/>
                <a:cs typeface="Calibri"/>
              </a:rPr>
              <a:t> </a:t>
            </a:r>
            <a:r>
              <a:rPr sz="2600" dirty="0">
                <a:latin typeface="Calibri"/>
                <a:cs typeface="Calibri"/>
              </a:rPr>
              <a:t>“product”</a:t>
            </a:r>
            <a:r>
              <a:rPr sz="2600" spc="-35" dirty="0">
                <a:latin typeface="Calibri"/>
                <a:cs typeface="Calibri"/>
              </a:rPr>
              <a:t> </a:t>
            </a:r>
            <a:r>
              <a:rPr sz="2600" dirty="0">
                <a:latin typeface="Calibri"/>
                <a:cs typeface="Calibri"/>
              </a:rPr>
              <a:t>or</a:t>
            </a:r>
            <a:r>
              <a:rPr sz="2600" spc="-10" dirty="0">
                <a:latin typeface="Calibri"/>
                <a:cs typeface="Calibri"/>
              </a:rPr>
              <a:t> </a:t>
            </a:r>
            <a:r>
              <a:rPr sz="2600" dirty="0">
                <a:latin typeface="Calibri"/>
                <a:cs typeface="Calibri"/>
              </a:rPr>
              <a:t>generic</a:t>
            </a:r>
            <a:r>
              <a:rPr sz="2600" spc="-35" dirty="0">
                <a:latin typeface="Calibri"/>
                <a:cs typeface="Calibri"/>
              </a:rPr>
              <a:t> </a:t>
            </a:r>
            <a:r>
              <a:rPr sz="2600" dirty="0">
                <a:latin typeface="Calibri"/>
                <a:cs typeface="Calibri"/>
              </a:rPr>
              <a:t>utility</a:t>
            </a:r>
            <a:r>
              <a:rPr sz="2600" spc="-35" dirty="0">
                <a:latin typeface="Calibri"/>
                <a:cs typeface="Calibri"/>
              </a:rPr>
              <a:t> </a:t>
            </a:r>
            <a:r>
              <a:rPr sz="2600" dirty="0">
                <a:latin typeface="Calibri"/>
                <a:cs typeface="Calibri"/>
              </a:rPr>
              <a:t>to</a:t>
            </a:r>
            <a:r>
              <a:rPr sz="2600" spc="-20" dirty="0">
                <a:latin typeface="Calibri"/>
                <a:cs typeface="Calibri"/>
              </a:rPr>
              <a:t> </a:t>
            </a:r>
            <a:r>
              <a:rPr sz="2600" spc="-25" dirty="0">
                <a:latin typeface="Calibri"/>
                <a:cs typeface="Calibri"/>
              </a:rPr>
              <a:t>the</a:t>
            </a:r>
            <a:endParaRPr sz="2600">
              <a:latin typeface="Calibri"/>
              <a:cs typeface="Calibri"/>
            </a:endParaRPr>
          </a:p>
          <a:p>
            <a:pPr marL="241300">
              <a:lnSpc>
                <a:spcPts val="2650"/>
              </a:lnSpc>
            </a:pPr>
            <a:r>
              <a:rPr sz="2600" dirty="0">
                <a:latin typeface="Calibri"/>
                <a:cs typeface="Calibri"/>
              </a:rPr>
              <a:t>end</a:t>
            </a:r>
            <a:r>
              <a:rPr sz="2600" spc="-40" dirty="0">
                <a:latin typeface="Calibri"/>
                <a:cs typeface="Calibri"/>
              </a:rPr>
              <a:t> </a:t>
            </a:r>
            <a:r>
              <a:rPr sz="2600" spc="-10" dirty="0">
                <a:latin typeface="Calibri"/>
                <a:cs typeface="Calibri"/>
              </a:rPr>
              <a:t>users.</a:t>
            </a:r>
            <a:endParaRPr sz="2600">
              <a:latin typeface="Calibri"/>
              <a:cs typeface="Calibri"/>
            </a:endParaRPr>
          </a:p>
          <a:p>
            <a:pPr marL="241300" indent="-228600">
              <a:lnSpc>
                <a:spcPts val="2650"/>
              </a:lnSpc>
              <a:spcBef>
                <a:spcPts val="60"/>
              </a:spcBef>
              <a:buFont typeface="Arial MT"/>
              <a:buChar char="•"/>
              <a:tabLst>
                <a:tab pos="241300" algn="l"/>
              </a:tabLst>
            </a:pPr>
            <a:r>
              <a:rPr sz="2600" dirty="0">
                <a:latin typeface="Calibri"/>
                <a:cs typeface="Calibri"/>
              </a:rPr>
              <a:t>It</a:t>
            </a:r>
            <a:r>
              <a:rPr sz="2600" spc="-35" dirty="0">
                <a:latin typeface="Calibri"/>
                <a:cs typeface="Calibri"/>
              </a:rPr>
              <a:t> </a:t>
            </a:r>
            <a:r>
              <a:rPr sz="2600" spc="-20" dirty="0">
                <a:latin typeface="Calibri"/>
                <a:cs typeface="Calibri"/>
              </a:rPr>
              <a:t>refers</a:t>
            </a:r>
            <a:r>
              <a:rPr sz="2600" spc="-55" dirty="0">
                <a:latin typeface="Calibri"/>
                <a:cs typeface="Calibri"/>
              </a:rPr>
              <a:t> </a:t>
            </a:r>
            <a:r>
              <a:rPr sz="2600" dirty="0">
                <a:latin typeface="Calibri"/>
                <a:cs typeface="Calibri"/>
              </a:rPr>
              <a:t>to</a:t>
            </a:r>
            <a:r>
              <a:rPr sz="2600" spc="-35" dirty="0">
                <a:latin typeface="Calibri"/>
                <a:cs typeface="Calibri"/>
              </a:rPr>
              <a:t> </a:t>
            </a:r>
            <a:r>
              <a:rPr sz="2600" dirty="0">
                <a:latin typeface="Calibri"/>
                <a:cs typeface="Calibri"/>
              </a:rPr>
              <a:t>a</a:t>
            </a:r>
            <a:r>
              <a:rPr sz="2600" spc="-30" dirty="0">
                <a:latin typeface="Calibri"/>
                <a:cs typeface="Calibri"/>
              </a:rPr>
              <a:t> </a:t>
            </a:r>
            <a:r>
              <a:rPr sz="2600" dirty="0">
                <a:latin typeface="Calibri"/>
                <a:cs typeface="Calibri"/>
              </a:rPr>
              <a:t>software</a:t>
            </a:r>
            <a:r>
              <a:rPr sz="2600" spc="-40" dirty="0">
                <a:latin typeface="Calibri"/>
                <a:cs typeface="Calibri"/>
              </a:rPr>
              <a:t> </a:t>
            </a:r>
            <a:r>
              <a:rPr sz="2600" dirty="0">
                <a:latin typeface="Calibri"/>
                <a:cs typeface="Calibri"/>
              </a:rPr>
              <a:t>that</a:t>
            </a:r>
            <a:r>
              <a:rPr sz="2600" spc="-30" dirty="0">
                <a:latin typeface="Calibri"/>
                <a:cs typeface="Calibri"/>
              </a:rPr>
              <a:t> </a:t>
            </a:r>
            <a:r>
              <a:rPr sz="2600" dirty="0">
                <a:latin typeface="Calibri"/>
                <a:cs typeface="Calibri"/>
              </a:rPr>
              <a:t>is</a:t>
            </a:r>
            <a:r>
              <a:rPr sz="2600" spc="-35" dirty="0">
                <a:latin typeface="Calibri"/>
                <a:cs typeface="Calibri"/>
              </a:rPr>
              <a:t> </a:t>
            </a:r>
            <a:r>
              <a:rPr sz="2600" dirty="0">
                <a:latin typeface="Calibri"/>
                <a:cs typeface="Calibri"/>
              </a:rPr>
              <a:t>deployed</a:t>
            </a:r>
            <a:r>
              <a:rPr sz="2600" spc="-55" dirty="0">
                <a:latin typeface="Calibri"/>
                <a:cs typeface="Calibri"/>
              </a:rPr>
              <a:t> </a:t>
            </a:r>
            <a:r>
              <a:rPr sz="2600" dirty="0">
                <a:latin typeface="Calibri"/>
                <a:cs typeface="Calibri"/>
              </a:rPr>
              <a:t>on</a:t>
            </a:r>
            <a:r>
              <a:rPr sz="2600" spc="-35" dirty="0">
                <a:latin typeface="Calibri"/>
                <a:cs typeface="Calibri"/>
              </a:rPr>
              <a:t> </a:t>
            </a:r>
            <a:r>
              <a:rPr sz="2600" dirty="0">
                <a:latin typeface="Calibri"/>
                <a:cs typeface="Calibri"/>
              </a:rPr>
              <a:t>a</a:t>
            </a:r>
            <a:r>
              <a:rPr sz="2600" spc="-30" dirty="0">
                <a:latin typeface="Calibri"/>
                <a:cs typeface="Calibri"/>
              </a:rPr>
              <a:t> </a:t>
            </a:r>
            <a:r>
              <a:rPr sz="2600" dirty="0">
                <a:latin typeface="Calibri"/>
                <a:cs typeface="Calibri"/>
              </a:rPr>
              <a:t>hosted</a:t>
            </a:r>
            <a:r>
              <a:rPr sz="2600" spc="-55" dirty="0">
                <a:latin typeface="Calibri"/>
                <a:cs typeface="Calibri"/>
              </a:rPr>
              <a:t> </a:t>
            </a:r>
            <a:r>
              <a:rPr sz="2600" dirty="0">
                <a:latin typeface="Calibri"/>
                <a:cs typeface="Calibri"/>
              </a:rPr>
              <a:t>service</a:t>
            </a:r>
            <a:r>
              <a:rPr sz="2600" spc="-60" dirty="0">
                <a:latin typeface="Calibri"/>
                <a:cs typeface="Calibri"/>
              </a:rPr>
              <a:t> </a:t>
            </a:r>
            <a:r>
              <a:rPr sz="2600" dirty="0">
                <a:latin typeface="Calibri"/>
                <a:cs typeface="Calibri"/>
              </a:rPr>
              <a:t>and</a:t>
            </a:r>
            <a:r>
              <a:rPr sz="2600" spc="-40" dirty="0">
                <a:latin typeface="Calibri"/>
                <a:cs typeface="Calibri"/>
              </a:rPr>
              <a:t> </a:t>
            </a:r>
            <a:r>
              <a:rPr sz="2600" dirty="0">
                <a:latin typeface="Calibri"/>
                <a:cs typeface="Calibri"/>
              </a:rPr>
              <a:t>is</a:t>
            </a:r>
            <a:r>
              <a:rPr sz="2600" spc="-30" dirty="0">
                <a:latin typeface="Calibri"/>
                <a:cs typeface="Calibri"/>
              </a:rPr>
              <a:t> </a:t>
            </a:r>
            <a:r>
              <a:rPr sz="2600" spc="-10" dirty="0">
                <a:latin typeface="Calibri"/>
                <a:cs typeface="Calibri"/>
              </a:rPr>
              <a:t>accessible</a:t>
            </a:r>
            <a:endParaRPr sz="2600">
              <a:latin typeface="Calibri"/>
              <a:cs typeface="Calibri"/>
            </a:endParaRPr>
          </a:p>
          <a:p>
            <a:pPr marL="241300" marR="352425">
              <a:lnSpc>
                <a:spcPct val="70100"/>
              </a:lnSpc>
              <a:spcBef>
                <a:spcPts val="465"/>
              </a:spcBef>
            </a:pPr>
            <a:r>
              <a:rPr sz="2600" dirty="0">
                <a:latin typeface="Calibri"/>
                <a:cs typeface="Calibri"/>
              </a:rPr>
              <a:t>via</a:t>
            </a:r>
            <a:r>
              <a:rPr sz="2600" spc="-45" dirty="0">
                <a:latin typeface="Calibri"/>
                <a:cs typeface="Calibri"/>
              </a:rPr>
              <a:t> </a:t>
            </a:r>
            <a:r>
              <a:rPr sz="2600" dirty="0">
                <a:latin typeface="Calibri"/>
                <a:cs typeface="Calibri"/>
              </a:rPr>
              <a:t>Internet.</a:t>
            </a:r>
            <a:r>
              <a:rPr sz="2600" spc="-75" dirty="0">
                <a:latin typeface="Calibri"/>
                <a:cs typeface="Calibri"/>
              </a:rPr>
              <a:t> </a:t>
            </a:r>
            <a:r>
              <a:rPr sz="2600" dirty="0">
                <a:latin typeface="Calibri"/>
                <a:cs typeface="Calibri"/>
              </a:rPr>
              <a:t>There</a:t>
            </a:r>
            <a:r>
              <a:rPr sz="2600" spc="-65" dirty="0">
                <a:latin typeface="Calibri"/>
                <a:cs typeface="Calibri"/>
              </a:rPr>
              <a:t> </a:t>
            </a:r>
            <a:r>
              <a:rPr sz="2600" dirty="0">
                <a:latin typeface="Calibri"/>
                <a:cs typeface="Calibri"/>
              </a:rPr>
              <a:t>are</a:t>
            </a:r>
            <a:r>
              <a:rPr sz="2600" spc="-60" dirty="0">
                <a:latin typeface="Calibri"/>
                <a:cs typeface="Calibri"/>
              </a:rPr>
              <a:t> </a:t>
            </a:r>
            <a:r>
              <a:rPr sz="2600" dirty="0">
                <a:latin typeface="Calibri"/>
                <a:cs typeface="Calibri"/>
              </a:rPr>
              <a:t>several</a:t>
            </a:r>
            <a:r>
              <a:rPr sz="2600" spc="-65" dirty="0">
                <a:latin typeface="Calibri"/>
                <a:cs typeface="Calibri"/>
              </a:rPr>
              <a:t> </a:t>
            </a:r>
            <a:r>
              <a:rPr sz="2600" dirty="0">
                <a:latin typeface="Calibri"/>
                <a:cs typeface="Calibri"/>
              </a:rPr>
              <a:t>SaaS</a:t>
            </a:r>
            <a:r>
              <a:rPr sz="2600" spc="-40" dirty="0">
                <a:latin typeface="Calibri"/>
                <a:cs typeface="Calibri"/>
              </a:rPr>
              <a:t> </a:t>
            </a:r>
            <a:r>
              <a:rPr sz="2600" dirty="0">
                <a:latin typeface="Calibri"/>
                <a:cs typeface="Calibri"/>
              </a:rPr>
              <a:t>applications,</a:t>
            </a:r>
            <a:r>
              <a:rPr sz="2600" spc="-55" dirty="0">
                <a:latin typeface="Calibri"/>
                <a:cs typeface="Calibri"/>
              </a:rPr>
              <a:t> </a:t>
            </a:r>
            <a:r>
              <a:rPr sz="2600" dirty="0">
                <a:latin typeface="Calibri"/>
                <a:cs typeface="Calibri"/>
              </a:rPr>
              <a:t>some</a:t>
            </a:r>
            <a:r>
              <a:rPr sz="2600" spc="-60" dirty="0">
                <a:latin typeface="Calibri"/>
                <a:cs typeface="Calibri"/>
              </a:rPr>
              <a:t> </a:t>
            </a:r>
            <a:r>
              <a:rPr sz="2600" dirty="0">
                <a:latin typeface="Calibri"/>
                <a:cs typeface="Calibri"/>
              </a:rPr>
              <a:t>of</a:t>
            </a:r>
            <a:r>
              <a:rPr sz="2600" spc="-45" dirty="0">
                <a:latin typeface="Calibri"/>
                <a:cs typeface="Calibri"/>
              </a:rPr>
              <a:t> </a:t>
            </a:r>
            <a:r>
              <a:rPr sz="2600" dirty="0">
                <a:latin typeface="Calibri"/>
                <a:cs typeface="Calibri"/>
              </a:rPr>
              <a:t>them</a:t>
            </a:r>
            <a:r>
              <a:rPr sz="2600" spc="-55" dirty="0">
                <a:latin typeface="Calibri"/>
                <a:cs typeface="Calibri"/>
              </a:rPr>
              <a:t> </a:t>
            </a:r>
            <a:r>
              <a:rPr sz="2600" dirty="0">
                <a:latin typeface="Calibri"/>
                <a:cs typeface="Calibri"/>
              </a:rPr>
              <a:t>are</a:t>
            </a:r>
            <a:r>
              <a:rPr sz="2600" spc="-45" dirty="0">
                <a:latin typeface="Calibri"/>
                <a:cs typeface="Calibri"/>
              </a:rPr>
              <a:t> </a:t>
            </a:r>
            <a:r>
              <a:rPr sz="2600" spc="-10" dirty="0">
                <a:latin typeface="Calibri"/>
                <a:cs typeface="Calibri"/>
              </a:rPr>
              <a:t>listed below:</a:t>
            </a:r>
            <a:endParaRPr sz="2600">
              <a:latin typeface="Calibri"/>
              <a:cs typeface="Calibri"/>
            </a:endParaRPr>
          </a:p>
          <a:p>
            <a:pPr marL="698500" lvl="1" indent="-228600">
              <a:lnSpc>
                <a:spcPts val="2205"/>
              </a:lnSpc>
              <a:buFont typeface="Arial MT"/>
              <a:buChar char="•"/>
              <a:tabLst>
                <a:tab pos="698500" algn="l"/>
              </a:tabLst>
            </a:pPr>
            <a:r>
              <a:rPr sz="2200" dirty="0">
                <a:latin typeface="Calibri"/>
                <a:cs typeface="Calibri"/>
              </a:rPr>
              <a:t>Billing</a:t>
            </a:r>
            <a:r>
              <a:rPr sz="2200" spc="-50" dirty="0">
                <a:latin typeface="Calibri"/>
                <a:cs typeface="Calibri"/>
              </a:rPr>
              <a:t> </a:t>
            </a:r>
            <a:r>
              <a:rPr sz="2200" dirty="0">
                <a:latin typeface="Calibri"/>
                <a:cs typeface="Calibri"/>
              </a:rPr>
              <a:t>and</a:t>
            </a:r>
            <a:r>
              <a:rPr sz="2200" spc="-60" dirty="0">
                <a:latin typeface="Calibri"/>
                <a:cs typeface="Calibri"/>
              </a:rPr>
              <a:t> </a:t>
            </a:r>
            <a:r>
              <a:rPr sz="2200" dirty="0">
                <a:latin typeface="Calibri"/>
                <a:cs typeface="Calibri"/>
              </a:rPr>
              <a:t>Invoicing</a:t>
            </a:r>
            <a:r>
              <a:rPr sz="2200" spc="-55" dirty="0">
                <a:latin typeface="Calibri"/>
                <a:cs typeface="Calibri"/>
              </a:rPr>
              <a:t> </a:t>
            </a:r>
            <a:r>
              <a:rPr sz="2200" spc="-10" dirty="0">
                <a:latin typeface="Calibri"/>
                <a:cs typeface="Calibri"/>
              </a:rPr>
              <a:t>System</a:t>
            </a:r>
            <a:endParaRPr sz="2200">
              <a:latin typeface="Calibri"/>
              <a:cs typeface="Calibri"/>
            </a:endParaRPr>
          </a:p>
          <a:p>
            <a:pPr marL="698500" lvl="1" indent="-228600">
              <a:lnSpc>
                <a:spcPts val="2345"/>
              </a:lnSpc>
              <a:buFont typeface="Arial MT"/>
              <a:buChar char="•"/>
              <a:tabLst>
                <a:tab pos="698500" algn="l"/>
              </a:tabLst>
            </a:pPr>
            <a:r>
              <a:rPr sz="2200" spc="-10" dirty="0">
                <a:latin typeface="Calibri"/>
                <a:cs typeface="Calibri"/>
              </a:rPr>
              <a:t>Customer</a:t>
            </a:r>
            <a:r>
              <a:rPr sz="2200" spc="-55" dirty="0">
                <a:latin typeface="Calibri"/>
                <a:cs typeface="Calibri"/>
              </a:rPr>
              <a:t> </a:t>
            </a:r>
            <a:r>
              <a:rPr sz="2200" spc="-10" dirty="0">
                <a:latin typeface="Calibri"/>
                <a:cs typeface="Calibri"/>
              </a:rPr>
              <a:t>Relationship</a:t>
            </a:r>
            <a:r>
              <a:rPr sz="2200" spc="-65" dirty="0">
                <a:latin typeface="Calibri"/>
                <a:cs typeface="Calibri"/>
              </a:rPr>
              <a:t> </a:t>
            </a:r>
            <a:r>
              <a:rPr sz="2200" dirty="0">
                <a:latin typeface="Calibri"/>
                <a:cs typeface="Calibri"/>
              </a:rPr>
              <a:t>Management</a:t>
            </a:r>
            <a:r>
              <a:rPr sz="2200" spc="-45" dirty="0">
                <a:latin typeface="Calibri"/>
                <a:cs typeface="Calibri"/>
              </a:rPr>
              <a:t> </a:t>
            </a:r>
            <a:r>
              <a:rPr sz="2200" dirty="0">
                <a:latin typeface="Calibri"/>
                <a:cs typeface="Calibri"/>
              </a:rPr>
              <a:t>(CRM)</a:t>
            </a:r>
            <a:r>
              <a:rPr sz="2200" spc="-55" dirty="0">
                <a:latin typeface="Calibri"/>
                <a:cs typeface="Calibri"/>
              </a:rPr>
              <a:t> </a:t>
            </a:r>
            <a:r>
              <a:rPr sz="2200" spc="-10" dirty="0">
                <a:latin typeface="Calibri"/>
                <a:cs typeface="Calibri"/>
              </a:rPr>
              <a:t>applications</a:t>
            </a:r>
            <a:endParaRPr sz="2200">
              <a:latin typeface="Calibri"/>
              <a:cs typeface="Calibri"/>
            </a:endParaRPr>
          </a:p>
          <a:p>
            <a:pPr marL="698500" lvl="1" indent="-228600">
              <a:lnSpc>
                <a:spcPts val="2350"/>
              </a:lnSpc>
              <a:buFont typeface="Arial MT"/>
              <a:buChar char="•"/>
              <a:tabLst>
                <a:tab pos="698500" algn="l"/>
              </a:tabLst>
            </a:pPr>
            <a:r>
              <a:rPr sz="2200" dirty="0">
                <a:latin typeface="Calibri"/>
                <a:cs typeface="Calibri"/>
              </a:rPr>
              <a:t>Help</a:t>
            </a:r>
            <a:r>
              <a:rPr sz="2200" spc="-45" dirty="0">
                <a:latin typeface="Calibri"/>
                <a:cs typeface="Calibri"/>
              </a:rPr>
              <a:t> </a:t>
            </a:r>
            <a:r>
              <a:rPr sz="2200" dirty="0">
                <a:latin typeface="Calibri"/>
                <a:cs typeface="Calibri"/>
              </a:rPr>
              <a:t>Desk</a:t>
            </a:r>
            <a:r>
              <a:rPr sz="2200" spc="-40" dirty="0">
                <a:latin typeface="Calibri"/>
                <a:cs typeface="Calibri"/>
              </a:rPr>
              <a:t> </a:t>
            </a:r>
            <a:r>
              <a:rPr sz="2200" spc="-10" dirty="0">
                <a:latin typeface="Calibri"/>
                <a:cs typeface="Calibri"/>
              </a:rPr>
              <a:t>Applications</a:t>
            </a:r>
            <a:endParaRPr sz="2200">
              <a:latin typeface="Calibri"/>
              <a:cs typeface="Calibri"/>
            </a:endParaRPr>
          </a:p>
          <a:p>
            <a:pPr marL="698500" lvl="1" indent="-228600">
              <a:lnSpc>
                <a:spcPts val="2495"/>
              </a:lnSpc>
              <a:buFont typeface="Arial MT"/>
              <a:buChar char="•"/>
              <a:tabLst>
                <a:tab pos="698500" algn="l"/>
              </a:tabLst>
            </a:pPr>
            <a:r>
              <a:rPr sz="2200" dirty="0">
                <a:latin typeface="Calibri"/>
                <a:cs typeface="Calibri"/>
              </a:rPr>
              <a:t>Human</a:t>
            </a:r>
            <a:r>
              <a:rPr sz="2200" spc="-60" dirty="0">
                <a:latin typeface="Calibri"/>
                <a:cs typeface="Calibri"/>
              </a:rPr>
              <a:t> </a:t>
            </a:r>
            <a:r>
              <a:rPr sz="2200" spc="-10" dirty="0">
                <a:latin typeface="Calibri"/>
                <a:cs typeface="Calibri"/>
              </a:rPr>
              <a:t>Resource</a:t>
            </a:r>
            <a:r>
              <a:rPr sz="2200" spc="-50" dirty="0">
                <a:latin typeface="Calibri"/>
                <a:cs typeface="Calibri"/>
              </a:rPr>
              <a:t> </a:t>
            </a:r>
            <a:r>
              <a:rPr sz="2200" dirty="0">
                <a:latin typeface="Calibri"/>
                <a:cs typeface="Calibri"/>
              </a:rPr>
              <a:t>(HR)</a:t>
            </a:r>
            <a:r>
              <a:rPr sz="2200" spc="-60" dirty="0">
                <a:latin typeface="Calibri"/>
                <a:cs typeface="Calibri"/>
              </a:rPr>
              <a:t> </a:t>
            </a:r>
            <a:r>
              <a:rPr sz="2200" spc="-10" dirty="0">
                <a:latin typeface="Calibri"/>
                <a:cs typeface="Calibri"/>
              </a:rPr>
              <a:t>Solutions</a:t>
            </a:r>
            <a:endParaRPr sz="2200">
              <a:latin typeface="Calibri"/>
              <a:cs typeface="Calibri"/>
            </a:endParaRPr>
          </a:p>
          <a:p>
            <a:pPr marL="241300" indent="-228600">
              <a:lnSpc>
                <a:spcPts val="2650"/>
              </a:lnSpc>
              <a:spcBef>
                <a:spcPts val="60"/>
              </a:spcBef>
              <a:buFont typeface="Arial MT"/>
              <a:buChar char="•"/>
              <a:tabLst>
                <a:tab pos="241300" algn="l"/>
              </a:tabLst>
            </a:pPr>
            <a:r>
              <a:rPr sz="2600" dirty="0">
                <a:latin typeface="Calibri"/>
                <a:cs typeface="Calibri"/>
              </a:rPr>
              <a:t>Some</a:t>
            </a:r>
            <a:r>
              <a:rPr sz="2600" spc="-30" dirty="0">
                <a:latin typeface="Calibri"/>
                <a:cs typeface="Calibri"/>
              </a:rPr>
              <a:t> </a:t>
            </a:r>
            <a:r>
              <a:rPr sz="2600" dirty="0">
                <a:latin typeface="Calibri"/>
                <a:cs typeface="Calibri"/>
              </a:rPr>
              <a:t>of</a:t>
            </a:r>
            <a:r>
              <a:rPr sz="2600" spc="-25" dirty="0">
                <a:latin typeface="Calibri"/>
                <a:cs typeface="Calibri"/>
              </a:rPr>
              <a:t> </a:t>
            </a:r>
            <a:r>
              <a:rPr sz="2600" dirty="0">
                <a:latin typeface="Calibri"/>
                <a:cs typeface="Calibri"/>
              </a:rPr>
              <a:t>the</a:t>
            </a:r>
            <a:r>
              <a:rPr sz="2600" spc="-25" dirty="0">
                <a:latin typeface="Calibri"/>
                <a:cs typeface="Calibri"/>
              </a:rPr>
              <a:t> </a:t>
            </a:r>
            <a:r>
              <a:rPr sz="2600" dirty="0">
                <a:latin typeface="Calibri"/>
                <a:cs typeface="Calibri"/>
              </a:rPr>
              <a:t>SaaS</a:t>
            </a:r>
            <a:r>
              <a:rPr sz="2600" spc="-20" dirty="0">
                <a:latin typeface="Calibri"/>
                <a:cs typeface="Calibri"/>
              </a:rPr>
              <a:t> </a:t>
            </a:r>
            <a:r>
              <a:rPr sz="2600" spc="-10" dirty="0">
                <a:latin typeface="Calibri"/>
                <a:cs typeface="Calibri"/>
              </a:rPr>
              <a:t>applications</a:t>
            </a:r>
            <a:r>
              <a:rPr sz="2600" spc="-35" dirty="0">
                <a:latin typeface="Calibri"/>
                <a:cs typeface="Calibri"/>
              </a:rPr>
              <a:t> </a:t>
            </a:r>
            <a:r>
              <a:rPr sz="2600" dirty="0">
                <a:latin typeface="Calibri"/>
                <a:cs typeface="Calibri"/>
              </a:rPr>
              <a:t>are</a:t>
            </a:r>
            <a:r>
              <a:rPr sz="2600" spc="-35" dirty="0">
                <a:latin typeface="Calibri"/>
                <a:cs typeface="Calibri"/>
              </a:rPr>
              <a:t> </a:t>
            </a:r>
            <a:r>
              <a:rPr sz="2600" dirty="0">
                <a:latin typeface="Calibri"/>
                <a:cs typeface="Calibri"/>
              </a:rPr>
              <a:t>not</a:t>
            </a:r>
            <a:r>
              <a:rPr sz="2600" spc="-25" dirty="0">
                <a:latin typeface="Calibri"/>
                <a:cs typeface="Calibri"/>
              </a:rPr>
              <a:t> </a:t>
            </a:r>
            <a:r>
              <a:rPr sz="2600" dirty="0">
                <a:latin typeface="Calibri"/>
                <a:cs typeface="Calibri"/>
              </a:rPr>
              <a:t>customizable</a:t>
            </a:r>
            <a:r>
              <a:rPr sz="2600" spc="-55" dirty="0">
                <a:latin typeface="Calibri"/>
                <a:cs typeface="Calibri"/>
              </a:rPr>
              <a:t> </a:t>
            </a:r>
            <a:r>
              <a:rPr sz="2600" dirty="0">
                <a:latin typeface="Calibri"/>
                <a:cs typeface="Calibri"/>
              </a:rPr>
              <a:t>such</a:t>
            </a:r>
            <a:r>
              <a:rPr sz="2600" spc="-40" dirty="0">
                <a:latin typeface="Calibri"/>
                <a:cs typeface="Calibri"/>
              </a:rPr>
              <a:t> </a:t>
            </a:r>
            <a:r>
              <a:rPr sz="2600" dirty="0">
                <a:latin typeface="Calibri"/>
                <a:cs typeface="Calibri"/>
              </a:rPr>
              <a:t>as</a:t>
            </a:r>
            <a:r>
              <a:rPr sz="2600" spc="-25" dirty="0">
                <a:latin typeface="Calibri"/>
                <a:cs typeface="Calibri"/>
              </a:rPr>
              <a:t> </a:t>
            </a:r>
            <a:r>
              <a:rPr sz="2600" dirty="0">
                <a:latin typeface="Calibri"/>
                <a:cs typeface="Calibri"/>
              </a:rPr>
              <a:t>an</a:t>
            </a:r>
            <a:r>
              <a:rPr sz="2600" spc="-110" dirty="0">
                <a:latin typeface="Calibri"/>
                <a:cs typeface="Calibri"/>
              </a:rPr>
              <a:t> </a:t>
            </a:r>
            <a:r>
              <a:rPr sz="2600" b="1" dirty="0">
                <a:latin typeface="Calibri"/>
                <a:cs typeface="Calibri"/>
              </a:rPr>
              <a:t>Office</a:t>
            </a:r>
            <a:r>
              <a:rPr sz="2600" b="1" spc="-40" dirty="0">
                <a:latin typeface="Calibri"/>
                <a:cs typeface="Calibri"/>
              </a:rPr>
              <a:t> </a:t>
            </a:r>
            <a:r>
              <a:rPr sz="2600" b="1" spc="-10" dirty="0">
                <a:latin typeface="Calibri"/>
                <a:cs typeface="Calibri"/>
              </a:rPr>
              <a:t>Suite</a:t>
            </a:r>
            <a:r>
              <a:rPr sz="2600" spc="-10" dirty="0">
                <a:latin typeface="Calibri"/>
                <a:cs typeface="Calibri"/>
              </a:rPr>
              <a:t>.</a:t>
            </a:r>
            <a:endParaRPr sz="2600">
              <a:latin typeface="Calibri"/>
              <a:cs typeface="Calibri"/>
            </a:endParaRPr>
          </a:p>
          <a:p>
            <a:pPr marL="241300" marR="764540">
              <a:lnSpc>
                <a:spcPct val="70000"/>
              </a:lnSpc>
              <a:spcBef>
                <a:spcPts val="465"/>
              </a:spcBef>
            </a:pPr>
            <a:r>
              <a:rPr sz="2600" dirty="0">
                <a:latin typeface="Calibri"/>
                <a:cs typeface="Calibri"/>
              </a:rPr>
              <a:t>But</a:t>
            </a:r>
            <a:r>
              <a:rPr sz="2600" spc="-60" dirty="0">
                <a:latin typeface="Calibri"/>
                <a:cs typeface="Calibri"/>
              </a:rPr>
              <a:t> </a:t>
            </a:r>
            <a:r>
              <a:rPr sz="2600" dirty="0">
                <a:latin typeface="Calibri"/>
                <a:cs typeface="Calibri"/>
              </a:rPr>
              <a:t>SaaS</a:t>
            </a:r>
            <a:r>
              <a:rPr sz="2600" spc="-50" dirty="0">
                <a:latin typeface="Calibri"/>
                <a:cs typeface="Calibri"/>
              </a:rPr>
              <a:t> </a:t>
            </a:r>
            <a:r>
              <a:rPr sz="2600" dirty="0">
                <a:latin typeface="Calibri"/>
                <a:cs typeface="Calibri"/>
              </a:rPr>
              <a:t>provides</a:t>
            </a:r>
            <a:r>
              <a:rPr sz="2600" spc="-70" dirty="0">
                <a:latin typeface="Calibri"/>
                <a:cs typeface="Calibri"/>
              </a:rPr>
              <a:t> </a:t>
            </a:r>
            <a:r>
              <a:rPr sz="2600" dirty="0">
                <a:latin typeface="Calibri"/>
                <a:cs typeface="Calibri"/>
              </a:rPr>
              <a:t>us</a:t>
            </a:r>
            <a:r>
              <a:rPr sz="2600" spc="-80" dirty="0">
                <a:latin typeface="Calibri"/>
                <a:cs typeface="Calibri"/>
              </a:rPr>
              <a:t> </a:t>
            </a:r>
            <a:r>
              <a:rPr sz="2600" b="1" dirty="0">
                <a:latin typeface="Calibri"/>
                <a:cs typeface="Calibri"/>
              </a:rPr>
              <a:t>Application</a:t>
            </a:r>
            <a:r>
              <a:rPr sz="2600" b="1" spc="-50" dirty="0">
                <a:latin typeface="Calibri"/>
                <a:cs typeface="Calibri"/>
              </a:rPr>
              <a:t> </a:t>
            </a:r>
            <a:r>
              <a:rPr sz="2600" b="1" spc="-10" dirty="0">
                <a:latin typeface="Calibri"/>
                <a:cs typeface="Calibri"/>
              </a:rPr>
              <a:t>Programming</a:t>
            </a:r>
            <a:r>
              <a:rPr sz="2600" b="1" spc="-65" dirty="0">
                <a:latin typeface="Calibri"/>
                <a:cs typeface="Calibri"/>
              </a:rPr>
              <a:t> </a:t>
            </a:r>
            <a:r>
              <a:rPr sz="2600" b="1" spc="-10" dirty="0">
                <a:latin typeface="Calibri"/>
                <a:cs typeface="Calibri"/>
              </a:rPr>
              <a:t>Interface</a:t>
            </a:r>
            <a:r>
              <a:rPr sz="2600" b="1" spc="-45" dirty="0">
                <a:latin typeface="Calibri"/>
                <a:cs typeface="Calibri"/>
              </a:rPr>
              <a:t> </a:t>
            </a:r>
            <a:r>
              <a:rPr sz="2600" b="1" dirty="0">
                <a:latin typeface="Calibri"/>
                <a:cs typeface="Calibri"/>
              </a:rPr>
              <a:t>(API)</a:t>
            </a:r>
            <a:r>
              <a:rPr sz="2600" dirty="0">
                <a:latin typeface="Calibri"/>
                <a:cs typeface="Calibri"/>
              </a:rPr>
              <a:t>,</a:t>
            </a:r>
            <a:r>
              <a:rPr sz="2600" spc="-90" dirty="0">
                <a:latin typeface="Calibri"/>
                <a:cs typeface="Calibri"/>
              </a:rPr>
              <a:t> </a:t>
            </a:r>
            <a:r>
              <a:rPr sz="2600" spc="-10" dirty="0">
                <a:latin typeface="Calibri"/>
                <a:cs typeface="Calibri"/>
              </a:rPr>
              <a:t>which </a:t>
            </a:r>
            <a:r>
              <a:rPr sz="2600" dirty="0">
                <a:latin typeface="Calibri"/>
                <a:cs typeface="Calibri"/>
              </a:rPr>
              <a:t>allows</a:t>
            </a:r>
            <a:r>
              <a:rPr sz="2600" spc="-35" dirty="0">
                <a:latin typeface="Calibri"/>
                <a:cs typeface="Calibri"/>
              </a:rPr>
              <a:t> </a:t>
            </a:r>
            <a:r>
              <a:rPr sz="2600" dirty="0">
                <a:latin typeface="Calibri"/>
                <a:cs typeface="Calibri"/>
              </a:rPr>
              <a:t>the</a:t>
            </a:r>
            <a:r>
              <a:rPr sz="2600" spc="-60" dirty="0">
                <a:latin typeface="Calibri"/>
                <a:cs typeface="Calibri"/>
              </a:rPr>
              <a:t> </a:t>
            </a:r>
            <a:r>
              <a:rPr sz="2600" dirty="0">
                <a:latin typeface="Calibri"/>
                <a:cs typeface="Calibri"/>
              </a:rPr>
              <a:t>developer</a:t>
            </a:r>
            <a:r>
              <a:rPr sz="2600" spc="-60" dirty="0">
                <a:latin typeface="Calibri"/>
                <a:cs typeface="Calibri"/>
              </a:rPr>
              <a:t> </a:t>
            </a:r>
            <a:r>
              <a:rPr sz="2600" dirty="0">
                <a:latin typeface="Calibri"/>
                <a:cs typeface="Calibri"/>
              </a:rPr>
              <a:t>to</a:t>
            </a:r>
            <a:r>
              <a:rPr sz="2600" spc="-40" dirty="0">
                <a:latin typeface="Calibri"/>
                <a:cs typeface="Calibri"/>
              </a:rPr>
              <a:t> </a:t>
            </a:r>
            <a:r>
              <a:rPr sz="2600" dirty="0">
                <a:latin typeface="Calibri"/>
                <a:cs typeface="Calibri"/>
              </a:rPr>
              <a:t>develop</a:t>
            </a:r>
            <a:r>
              <a:rPr sz="2600" spc="-70" dirty="0">
                <a:latin typeface="Calibri"/>
                <a:cs typeface="Calibri"/>
              </a:rPr>
              <a:t> </a:t>
            </a:r>
            <a:r>
              <a:rPr sz="2600" dirty="0">
                <a:latin typeface="Calibri"/>
                <a:cs typeface="Calibri"/>
              </a:rPr>
              <a:t>a</a:t>
            </a:r>
            <a:r>
              <a:rPr sz="2600" spc="-40" dirty="0">
                <a:latin typeface="Calibri"/>
                <a:cs typeface="Calibri"/>
              </a:rPr>
              <a:t> </a:t>
            </a:r>
            <a:r>
              <a:rPr sz="2600" spc="-10" dirty="0">
                <a:latin typeface="Calibri"/>
                <a:cs typeface="Calibri"/>
              </a:rPr>
              <a:t>customized</a:t>
            </a:r>
            <a:r>
              <a:rPr sz="2600" spc="-75" dirty="0">
                <a:latin typeface="Calibri"/>
                <a:cs typeface="Calibri"/>
              </a:rPr>
              <a:t> </a:t>
            </a:r>
            <a:r>
              <a:rPr sz="2600" spc="-10" dirty="0">
                <a:latin typeface="Calibri"/>
                <a:cs typeface="Calibri"/>
              </a:rPr>
              <a:t>application.</a:t>
            </a:r>
            <a:endParaRPr sz="26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Model</a:t>
            </a:r>
          </a:p>
        </p:txBody>
      </p:sp>
      <p:pic>
        <p:nvPicPr>
          <p:cNvPr id="3" name="object 3"/>
          <p:cNvPicPr/>
          <p:nvPr/>
        </p:nvPicPr>
        <p:blipFill>
          <a:blip r:embed="rId2" cstate="print"/>
          <a:stretch>
            <a:fillRect/>
          </a:stretch>
        </p:blipFill>
        <p:spPr>
          <a:xfrm>
            <a:off x="3010257" y="1851660"/>
            <a:ext cx="6276247" cy="403748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35</a:t>
            </a:fld>
            <a:endParaRPr spc="-2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36</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Characteristics</a:t>
            </a:r>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241300" indent="-228600">
              <a:lnSpc>
                <a:spcPts val="3115"/>
              </a:lnSpc>
              <a:spcBef>
                <a:spcPts val="105"/>
              </a:spcBef>
              <a:buFont typeface="Arial MT"/>
              <a:buChar char="•"/>
              <a:tabLst>
                <a:tab pos="241300" algn="l"/>
              </a:tabLst>
            </a:pPr>
            <a:r>
              <a:rPr dirty="0"/>
              <a:t>Here</a:t>
            </a:r>
            <a:r>
              <a:rPr spc="-35" dirty="0"/>
              <a:t> </a:t>
            </a:r>
            <a:r>
              <a:rPr dirty="0"/>
              <a:t>are</a:t>
            </a:r>
            <a:r>
              <a:rPr spc="-20" dirty="0"/>
              <a:t> </a:t>
            </a:r>
            <a:r>
              <a:rPr dirty="0"/>
              <a:t>the</a:t>
            </a:r>
            <a:r>
              <a:rPr spc="-40" dirty="0"/>
              <a:t> </a:t>
            </a:r>
            <a:r>
              <a:rPr spc="-10" dirty="0"/>
              <a:t>characteristics</a:t>
            </a:r>
            <a:r>
              <a:rPr spc="-60" dirty="0"/>
              <a:t> </a:t>
            </a:r>
            <a:r>
              <a:rPr dirty="0"/>
              <a:t>of</a:t>
            </a:r>
            <a:r>
              <a:rPr spc="-20" dirty="0"/>
              <a:t> </a:t>
            </a:r>
            <a:r>
              <a:rPr dirty="0"/>
              <a:t>SaaS</a:t>
            </a:r>
            <a:r>
              <a:rPr spc="-15" dirty="0"/>
              <a:t> </a:t>
            </a:r>
            <a:r>
              <a:rPr dirty="0"/>
              <a:t>service</a:t>
            </a:r>
            <a:r>
              <a:rPr spc="-40" dirty="0"/>
              <a:t> </a:t>
            </a:r>
            <a:r>
              <a:rPr spc="-10" dirty="0"/>
              <a:t>model:</a:t>
            </a:r>
          </a:p>
          <a:p>
            <a:pPr marL="698500" lvl="1" indent="-228600">
              <a:lnSpc>
                <a:spcPts val="2620"/>
              </a:lnSpc>
              <a:buFont typeface="Arial MT"/>
              <a:buChar char="•"/>
              <a:tabLst>
                <a:tab pos="698500" algn="l"/>
              </a:tabLst>
            </a:pPr>
            <a:r>
              <a:rPr sz="2200" dirty="0">
                <a:latin typeface="Calibri"/>
                <a:cs typeface="Calibri"/>
              </a:rPr>
              <a:t>SaaS</a:t>
            </a:r>
            <a:r>
              <a:rPr sz="2200" spc="-65" dirty="0">
                <a:latin typeface="Calibri"/>
                <a:cs typeface="Calibri"/>
              </a:rPr>
              <a:t> </a:t>
            </a:r>
            <a:r>
              <a:rPr sz="2200" dirty="0">
                <a:latin typeface="Calibri"/>
                <a:cs typeface="Calibri"/>
              </a:rPr>
              <a:t>makes</a:t>
            </a:r>
            <a:r>
              <a:rPr sz="2200" spc="-45"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software</a:t>
            </a:r>
            <a:r>
              <a:rPr sz="2200" spc="-65" dirty="0">
                <a:latin typeface="Calibri"/>
                <a:cs typeface="Calibri"/>
              </a:rPr>
              <a:t> </a:t>
            </a:r>
            <a:r>
              <a:rPr sz="2200" dirty="0">
                <a:latin typeface="Calibri"/>
                <a:cs typeface="Calibri"/>
              </a:rPr>
              <a:t>available</a:t>
            </a:r>
            <a:r>
              <a:rPr sz="2200" spc="-85" dirty="0">
                <a:latin typeface="Calibri"/>
                <a:cs typeface="Calibri"/>
              </a:rPr>
              <a:t> </a:t>
            </a:r>
            <a:r>
              <a:rPr sz="2200" dirty="0">
                <a:latin typeface="Calibri"/>
                <a:cs typeface="Calibri"/>
              </a:rPr>
              <a:t>over</a:t>
            </a:r>
            <a:r>
              <a:rPr sz="2200" spc="-65" dirty="0">
                <a:latin typeface="Calibri"/>
                <a:cs typeface="Calibri"/>
              </a:rPr>
              <a:t> </a:t>
            </a:r>
            <a:r>
              <a:rPr sz="2200" dirty="0">
                <a:latin typeface="Calibri"/>
                <a:cs typeface="Calibri"/>
              </a:rPr>
              <a:t>the</a:t>
            </a:r>
            <a:r>
              <a:rPr sz="2200" spc="-45" dirty="0">
                <a:latin typeface="Calibri"/>
                <a:cs typeface="Calibri"/>
              </a:rPr>
              <a:t> </a:t>
            </a:r>
            <a:r>
              <a:rPr sz="2200" spc="-10" dirty="0">
                <a:latin typeface="Calibri"/>
                <a:cs typeface="Calibri"/>
              </a:rPr>
              <a:t>Internet.</a:t>
            </a:r>
            <a:endParaRPr sz="2200">
              <a:latin typeface="Calibri"/>
              <a:cs typeface="Calibri"/>
            </a:endParaRPr>
          </a:p>
          <a:p>
            <a:pPr marL="698500" lvl="1" indent="-228600">
              <a:lnSpc>
                <a:spcPts val="2610"/>
              </a:lnSpc>
              <a:buFont typeface="Arial MT"/>
              <a:buChar char="•"/>
              <a:tabLst>
                <a:tab pos="698500" algn="l"/>
              </a:tabLst>
            </a:pPr>
            <a:r>
              <a:rPr sz="2200" dirty="0">
                <a:latin typeface="Calibri"/>
                <a:cs typeface="Calibri"/>
              </a:rPr>
              <a:t>The</a:t>
            </a:r>
            <a:r>
              <a:rPr sz="2200" spc="-55" dirty="0">
                <a:latin typeface="Calibri"/>
                <a:cs typeface="Calibri"/>
              </a:rPr>
              <a:t> </a:t>
            </a:r>
            <a:r>
              <a:rPr sz="2200" dirty="0">
                <a:latin typeface="Calibri"/>
                <a:cs typeface="Calibri"/>
              </a:rPr>
              <a:t>Software</a:t>
            </a:r>
            <a:r>
              <a:rPr sz="2200" spc="-65" dirty="0">
                <a:latin typeface="Calibri"/>
                <a:cs typeface="Calibri"/>
              </a:rPr>
              <a:t> </a:t>
            </a:r>
            <a:r>
              <a:rPr sz="2200" dirty="0">
                <a:latin typeface="Calibri"/>
                <a:cs typeface="Calibri"/>
              </a:rPr>
              <a:t>are</a:t>
            </a:r>
            <a:r>
              <a:rPr sz="2200" spc="-65" dirty="0">
                <a:latin typeface="Calibri"/>
                <a:cs typeface="Calibri"/>
              </a:rPr>
              <a:t> </a:t>
            </a:r>
            <a:r>
              <a:rPr sz="2200" dirty="0">
                <a:latin typeface="Calibri"/>
                <a:cs typeface="Calibri"/>
              </a:rPr>
              <a:t>maintained</a:t>
            </a:r>
            <a:r>
              <a:rPr sz="2200" spc="-60" dirty="0">
                <a:latin typeface="Calibri"/>
                <a:cs typeface="Calibri"/>
              </a:rPr>
              <a:t> </a:t>
            </a:r>
            <a:r>
              <a:rPr sz="2200" dirty="0">
                <a:latin typeface="Calibri"/>
                <a:cs typeface="Calibri"/>
              </a:rPr>
              <a:t>by</a:t>
            </a:r>
            <a:r>
              <a:rPr sz="2200" spc="-60"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vendor</a:t>
            </a:r>
            <a:r>
              <a:rPr sz="2200" spc="-65" dirty="0">
                <a:latin typeface="Calibri"/>
                <a:cs typeface="Calibri"/>
              </a:rPr>
              <a:t> </a:t>
            </a:r>
            <a:r>
              <a:rPr sz="2200" dirty="0">
                <a:latin typeface="Calibri"/>
                <a:cs typeface="Calibri"/>
              </a:rPr>
              <a:t>rather</a:t>
            </a:r>
            <a:r>
              <a:rPr sz="2200" spc="-65" dirty="0">
                <a:latin typeface="Calibri"/>
                <a:cs typeface="Calibri"/>
              </a:rPr>
              <a:t> </a:t>
            </a:r>
            <a:r>
              <a:rPr sz="2200" dirty="0">
                <a:latin typeface="Calibri"/>
                <a:cs typeface="Calibri"/>
              </a:rPr>
              <a:t>than</a:t>
            </a:r>
            <a:r>
              <a:rPr sz="2200" spc="-60" dirty="0">
                <a:latin typeface="Calibri"/>
                <a:cs typeface="Calibri"/>
              </a:rPr>
              <a:t> </a:t>
            </a:r>
            <a:r>
              <a:rPr sz="2200" dirty="0">
                <a:latin typeface="Calibri"/>
                <a:cs typeface="Calibri"/>
              </a:rPr>
              <a:t>where</a:t>
            </a:r>
            <a:r>
              <a:rPr sz="2200" spc="-65" dirty="0">
                <a:latin typeface="Calibri"/>
                <a:cs typeface="Calibri"/>
              </a:rPr>
              <a:t> </a:t>
            </a:r>
            <a:r>
              <a:rPr sz="2200" dirty="0">
                <a:latin typeface="Calibri"/>
                <a:cs typeface="Calibri"/>
              </a:rPr>
              <a:t>they</a:t>
            </a:r>
            <a:r>
              <a:rPr sz="2200" spc="-50" dirty="0">
                <a:latin typeface="Calibri"/>
                <a:cs typeface="Calibri"/>
              </a:rPr>
              <a:t> </a:t>
            </a:r>
            <a:r>
              <a:rPr sz="2200" dirty="0">
                <a:latin typeface="Calibri"/>
                <a:cs typeface="Calibri"/>
              </a:rPr>
              <a:t>are</a:t>
            </a:r>
            <a:r>
              <a:rPr sz="2200" spc="-65" dirty="0">
                <a:latin typeface="Calibri"/>
                <a:cs typeface="Calibri"/>
              </a:rPr>
              <a:t> </a:t>
            </a:r>
            <a:r>
              <a:rPr sz="2200" spc="-10" dirty="0">
                <a:latin typeface="Calibri"/>
                <a:cs typeface="Calibri"/>
              </a:rPr>
              <a:t>running.</a:t>
            </a:r>
            <a:endParaRPr sz="2200">
              <a:latin typeface="Calibri"/>
              <a:cs typeface="Calibri"/>
            </a:endParaRPr>
          </a:p>
          <a:p>
            <a:pPr marL="698500" lvl="1" indent="-228600">
              <a:lnSpc>
                <a:spcPts val="2365"/>
              </a:lnSpc>
              <a:buFont typeface="Arial MT"/>
              <a:buChar char="•"/>
              <a:tabLst>
                <a:tab pos="698500" algn="l"/>
              </a:tabLst>
            </a:pPr>
            <a:r>
              <a:rPr sz="2200" dirty="0">
                <a:latin typeface="Calibri"/>
                <a:cs typeface="Calibri"/>
              </a:rPr>
              <a:t>The</a:t>
            </a:r>
            <a:r>
              <a:rPr sz="2200" spc="-40" dirty="0">
                <a:latin typeface="Calibri"/>
                <a:cs typeface="Calibri"/>
              </a:rPr>
              <a:t> </a:t>
            </a:r>
            <a:r>
              <a:rPr sz="2200" dirty="0">
                <a:latin typeface="Calibri"/>
                <a:cs typeface="Calibri"/>
              </a:rPr>
              <a:t>license</a:t>
            </a:r>
            <a:r>
              <a:rPr sz="2200" spc="-40" dirty="0">
                <a:latin typeface="Calibri"/>
                <a:cs typeface="Calibri"/>
              </a:rPr>
              <a:t> </a:t>
            </a:r>
            <a:r>
              <a:rPr sz="2200" dirty="0">
                <a:latin typeface="Calibri"/>
                <a:cs typeface="Calibri"/>
              </a:rPr>
              <a:t>to</a:t>
            </a:r>
            <a:r>
              <a:rPr sz="2200" spc="-40" dirty="0">
                <a:latin typeface="Calibri"/>
                <a:cs typeface="Calibri"/>
              </a:rPr>
              <a:t> </a:t>
            </a:r>
            <a:r>
              <a:rPr sz="2200" dirty="0">
                <a:latin typeface="Calibri"/>
                <a:cs typeface="Calibri"/>
              </a:rPr>
              <a:t>the</a:t>
            </a:r>
            <a:r>
              <a:rPr sz="2200" spc="-35" dirty="0">
                <a:latin typeface="Calibri"/>
                <a:cs typeface="Calibri"/>
              </a:rPr>
              <a:t> </a:t>
            </a:r>
            <a:r>
              <a:rPr sz="2200" dirty="0">
                <a:latin typeface="Calibri"/>
                <a:cs typeface="Calibri"/>
              </a:rPr>
              <a:t>software</a:t>
            </a:r>
            <a:r>
              <a:rPr sz="2200" spc="-50" dirty="0">
                <a:latin typeface="Calibri"/>
                <a:cs typeface="Calibri"/>
              </a:rPr>
              <a:t> </a:t>
            </a:r>
            <a:r>
              <a:rPr sz="2200" dirty="0">
                <a:latin typeface="Calibri"/>
                <a:cs typeface="Calibri"/>
              </a:rPr>
              <a:t>may</a:t>
            </a:r>
            <a:r>
              <a:rPr sz="2200" spc="-40" dirty="0">
                <a:latin typeface="Calibri"/>
                <a:cs typeface="Calibri"/>
              </a:rPr>
              <a:t> </a:t>
            </a:r>
            <a:r>
              <a:rPr sz="2200" dirty="0">
                <a:latin typeface="Calibri"/>
                <a:cs typeface="Calibri"/>
              </a:rPr>
              <a:t>be</a:t>
            </a:r>
            <a:r>
              <a:rPr sz="2200" spc="-50" dirty="0">
                <a:latin typeface="Calibri"/>
                <a:cs typeface="Calibri"/>
              </a:rPr>
              <a:t> </a:t>
            </a:r>
            <a:r>
              <a:rPr sz="2200" dirty="0">
                <a:latin typeface="Calibri"/>
                <a:cs typeface="Calibri"/>
              </a:rPr>
              <a:t>subscription</a:t>
            </a:r>
            <a:r>
              <a:rPr sz="2200" spc="-50" dirty="0">
                <a:latin typeface="Calibri"/>
                <a:cs typeface="Calibri"/>
              </a:rPr>
              <a:t> </a:t>
            </a:r>
            <a:r>
              <a:rPr sz="2200" dirty="0">
                <a:latin typeface="Calibri"/>
                <a:cs typeface="Calibri"/>
              </a:rPr>
              <a:t>based</a:t>
            </a:r>
            <a:r>
              <a:rPr sz="2200" spc="-50" dirty="0">
                <a:latin typeface="Calibri"/>
                <a:cs typeface="Calibri"/>
              </a:rPr>
              <a:t> </a:t>
            </a:r>
            <a:r>
              <a:rPr sz="2200" dirty="0">
                <a:latin typeface="Calibri"/>
                <a:cs typeface="Calibri"/>
              </a:rPr>
              <a:t>or</a:t>
            </a:r>
            <a:r>
              <a:rPr sz="2200" spc="-45" dirty="0">
                <a:latin typeface="Calibri"/>
                <a:cs typeface="Calibri"/>
              </a:rPr>
              <a:t> </a:t>
            </a:r>
            <a:r>
              <a:rPr sz="2200" dirty="0">
                <a:latin typeface="Calibri"/>
                <a:cs typeface="Calibri"/>
              </a:rPr>
              <a:t>usage</a:t>
            </a:r>
            <a:r>
              <a:rPr sz="2200" spc="-35" dirty="0">
                <a:latin typeface="Calibri"/>
                <a:cs typeface="Calibri"/>
              </a:rPr>
              <a:t> </a:t>
            </a:r>
            <a:r>
              <a:rPr sz="2200" dirty="0">
                <a:latin typeface="Calibri"/>
                <a:cs typeface="Calibri"/>
              </a:rPr>
              <a:t>based.</a:t>
            </a:r>
            <a:r>
              <a:rPr sz="2200" spc="-55" dirty="0">
                <a:latin typeface="Calibri"/>
                <a:cs typeface="Calibri"/>
              </a:rPr>
              <a:t> </a:t>
            </a:r>
            <a:r>
              <a:rPr sz="2200" dirty="0">
                <a:latin typeface="Calibri"/>
                <a:cs typeface="Calibri"/>
              </a:rPr>
              <a:t>And</a:t>
            </a:r>
            <a:r>
              <a:rPr sz="2200" spc="-50" dirty="0">
                <a:latin typeface="Calibri"/>
                <a:cs typeface="Calibri"/>
              </a:rPr>
              <a:t> </a:t>
            </a:r>
            <a:r>
              <a:rPr sz="2200" dirty="0">
                <a:latin typeface="Calibri"/>
                <a:cs typeface="Calibri"/>
              </a:rPr>
              <a:t>it</a:t>
            </a:r>
            <a:r>
              <a:rPr sz="2200" spc="-50" dirty="0">
                <a:latin typeface="Calibri"/>
                <a:cs typeface="Calibri"/>
              </a:rPr>
              <a:t> </a:t>
            </a:r>
            <a:r>
              <a:rPr sz="2200" spc="-25" dirty="0">
                <a:latin typeface="Calibri"/>
                <a:cs typeface="Calibri"/>
              </a:rPr>
              <a:t>is</a:t>
            </a:r>
            <a:endParaRPr sz="2200">
              <a:latin typeface="Calibri"/>
              <a:cs typeface="Calibri"/>
            </a:endParaRPr>
          </a:p>
          <a:p>
            <a:pPr marL="698500">
              <a:lnSpc>
                <a:spcPts val="2365"/>
              </a:lnSpc>
            </a:pPr>
            <a:r>
              <a:rPr sz="2200" dirty="0"/>
              <a:t>billed</a:t>
            </a:r>
            <a:r>
              <a:rPr sz="2200" spc="-50" dirty="0"/>
              <a:t> </a:t>
            </a:r>
            <a:r>
              <a:rPr sz="2200" dirty="0"/>
              <a:t>on</a:t>
            </a:r>
            <a:r>
              <a:rPr sz="2200" spc="-40" dirty="0"/>
              <a:t> </a:t>
            </a:r>
            <a:r>
              <a:rPr sz="2200" dirty="0"/>
              <a:t>recurring</a:t>
            </a:r>
            <a:r>
              <a:rPr sz="2200" spc="-40" dirty="0"/>
              <a:t> </a:t>
            </a:r>
            <a:r>
              <a:rPr sz="2200" spc="-10" dirty="0"/>
              <a:t>basis.</a:t>
            </a:r>
            <a:endParaRPr sz="2200"/>
          </a:p>
          <a:p>
            <a:pPr marL="698500" marR="5080" lvl="1" indent="-228600">
              <a:lnSpc>
                <a:spcPct val="80000"/>
              </a:lnSpc>
              <a:spcBef>
                <a:spcPts val="515"/>
              </a:spcBef>
              <a:buFont typeface="Arial MT"/>
              <a:buChar char="•"/>
              <a:tabLst>
                <a:tab pos="698500" algn="l"/>
              </a:tabLst>
            </a:pPr>
            <a:r>
              <a:rPr sz="2200" dirty="0">
                <a:latin typeface="Calibri"/>
                <a:cs typeface="Calibri"/>
              </a:rPr>
              <a:t>SaaS</a:t>
            </a:r>
            <a:r>
              <a:rPr sz="2200" spc="-55" dirty="0">
                <a:latin typeface="Calibri"/>
                <a:cs typeface="Calibri"/>
              </a:rPr>
              <a:t> </a:t>
            </a:r>
            <a:r>
              <a:rPr sz="2200" dirty="0">
                <a:latin typeface="Calibri"/>
                <a:cs typeface="Calibri"/>
              </a:rPr>
              <a:t>applications</a:t>
            </a:r>
            <a:r>
              <a:rPr sz="2200" spc="-55" dirty="0">
                <a:latin typeface="Calibri"/>
                <a:cs typeface="Calibri"/>
              </a:rPr>
              <a:t> </a:t>
            </a:r>
            <a:r>
              <a:rPr sz="2200" dirty="0">
                <a:latin typeface="Calibri"/>
                <a:cs typeface="Calibri"/>
              </a:rPr>
              <a:t>are</a:t>
            </a:r>
            <a:r>
              <a:rPr sz="2200" spc="-55" dirty="0">
                <a:latin typeface="Calibri"/>
                <a:cs typeface="Calibri"/>
              </a:rPr>
              <a:t> </a:t>
            </a:r>
            <a:r>
              <a:rPr sz="2200" dirty="0">
                <a:latin typeface="Calibri"/>
                <a:cs typeface="Calibri"/>
              </a:rPr>
              <a:t>cost</a:t>
            </a:r>
            <a:r>
              <a:rPr sz="2200" spc="-55" dirty="0">
                <a:latin typeface="Calibri"/>
                <a:cs typeface="Calibri"/>
              </a:rPr>
              <a:t> </a:t>
            </a:r>
            <a:r>
              <a:rPr sz="2200" spc="-10" dirty="0">
                <a:latin typeface="Calibri"/>
                <a:cs typeface="Calibri"/>
              </a:rPr>
              <a:t>effective</a:t>
            </a:r>
            <a:r>
              <a:rPr sz="2200" spc="-20" dirty="0">
                <a:latin typeface="Calibri"/>
                <a:cs typeface="Calibri"/>
              </a:rPr>
              <a:t> </a:t>
            </a:r>
            <a:r>
              <a:rPr sz="2200" dirty="0">
                <a:latin typeface="Calibri"/>
                <a:cs typeface="Calibri"/>
              </a:rPr>
              <a:t>since</a:t>
            </a:r>
            <a:r>
              <a:rPr sz="2200" spc="-55" dirty="0">
                <a:latin typeface="Calibri"/>
                <a:cs typeface="Calibri"/>
              </a:rPr>
              <a:t> </a:t>
            </a:r>
            <a:r>
              <a:rPr sz="2200" dirty="0">
                <a:latin typeface="Calibri"/>
                <a:cs typeface="Calibri"/>
              </a:rPr>
              <a:t>they</a:t>
            </a:r>
            <a:r>
              <a:rPr sz="2200" spc="-45" dirty="0">
                <a:latin typeface="Calibri"/>
                <a:cs typeface="Calibri"/>
              </a:rPr>
              <a:t> </a:t>
            </a:r>
            <a:r>
              <a:rPr sz="2200" dirty="0">
                <a:latin typeface="Calibri"/>
                <a:cs typeface="Calibri"/>
              </a:rPr>
              <a:t>do</a:t>
            </a:r>
            <a:r>
              <a:rPr sz="2200" spc="-45" dirty="0">
                <a:latin typeface="Calibri"/>
                <a:cs typeface="Calibri"/>
              </a:rPr>
              <a:t> </a:t>
            </a:r>
            <a:r>
              <a:rPr sz="2200" dirty="0">
                <a:latin typeface="Calibri"/>
                <a:cs typeface="Calibri"/>
              </a:rPr>
              <a:t>not</a:t>
            </a:r>
            <a:r>
              <a:rPr sz="2200" spc="-45" dirty="0">
                <a:latin typeface="Calibri"/>
                <a:cs typeface="Calibri"/>
              </a:rPr>
              <a:t> </a:t>
            </a:r>
            <a:r>
              <a:rPr sz="2200" dirty="0">
                <a:latin typeface="Calibri"/>
                <a:cs typeface="Calibri"/>
              </a:rPr>
              <a:t>require</a:t>
            </a:r>
            <a:r>
              <a:rPr sz="2200" spc="-70" dirty="0">
                <a:latin typeface="Calibri"/>
                <a:cs typeface="Calibri"/>
              </a:rPr>
              <a:t> </a:t>
            </a:r>
            <a:r>
              <a:rPr sz="2200" dirty="0">
                <a:latin typeface="Calibri"/>
                <a:cs typeface="Calibri"/>
              </a:rPr>
              <a:t>any</a:t>
            </a:r>
            <a:r>
              <a:rPr sz="2200" spc="-50" dirty="0">
                <a:latin typeface="Calibri"/>
                <a:cs typeface="Calibri"/>
              </a:rPr>
              <a:t> </a:t>
            </a:r>
            <a:r>
              <a:rPr sz="2200" spc="-10" dirty="0">
                <a:latin typeface="Calibri"/>
                <a:cs typeface="Calibri"/>
              </a:rPr>
              <a:t>maintenance</a:t>
            </a:r>
            <a:r>
              <a:rPr sz="2200" spc="-45" dirty="0">
                <a:latin typeface="Calibri"/>
                <a:cs typeface="Calibri"/>
              </a:rPr>
              <a:t> </a:t>
            </a:r>
            <a:r>
              <a:rPr sz="2200" dirty="0">
                <a:latin typeface="Calibri"/>
                <a:cs typeface="Calibri"/>
              </a:rPr>
              <a:t>at</a:t>
            </a:r>
            <a:r>
              <a:rPr sz="2200" spc="-50" dirty="0">
                <a:latin typeface="Calibri"/>
                <a:cs typeface="Calibri"/>
              </a:rPr>
              <a:t> </a:t>
            </a:r>
            <a:r>
              <a:rPr sz="2200" spc="-25" dirty="0">
                <a:latin typeface="Calibri"/>
                <a:cs typeface="Calibri"/>
              </a:rPr>
              <a:t>end </a:t>
            </a:r>
            <a:r>
              <a:rPr sz="2200" dirty="0">
                <a:latin typeface="Calibri"/>
                <a:cs typeface="Calibri"/>
              </a:rPr>
              <a:t>user</a:t>
            </a:r>
            <a:r>
              <a:rPr sz="2200" spc="-30" dirty="0">
                <a:latin typeface="Calibri"/>
                <a:cs typeface="Calibri"/>
              </a:rPr>
              <a:t> </a:t>
            </a:r>
            <a:r>
              <a:rPr sz="2200" spc="-10" dirty="0">
                <a:latin typeface="Calibri"/>
                <a:cs typeface="Calibri"/>
              </a:rPr>
              <a:t>side.</a:t>
            </a:r>
            <a:endParaRPr sz="2200">
              <a:latin typeface="Calibri"/>
              <a:cs typeface="Calibri"/>
            </a:endParaRPr>
          </a:p>
          <a:p>
            <a:pPr marL="698500" lvl="1" indent="-228600">
              <a:lnSpc>
                <a:spcPts val="2590"/>
              </a:lnSpc>
              <a:buFont typeface="Arial MT"/>
              <a:buChar char="•"/>
              <a:tabLst>
                <a:tab pos="698500" algn="l"/>
              </a:tabLst>
            </a:pPr>
            <a:r>
              <a:rPr sz="2200" dirty="0">
                <a:latin typeface="Calibri"/>
                <a:cs typeface="Calibri"/>
              </a:rPr>
              <a:t>They</a:t>
            </a:r>
            <a:r>
              <a:rPr sz="2200" spc="-35" dirty="0">
                <a:latin typeface="Calibri"/>
                <a:cs typeface="Calibri"/>
              </a:rPr>
              <a:t> </a:t>
            </a:r>
            <a:r>
              <a:rPr sz="2200" dirty="0">
                <a:latin typeface="Calibri"/>
                <a:cs typeface="Calibri"/>
              </a:rPr>
              <a:t>are</a:t>
            </a:r>
            <a:r>
              <a:rPr sz="2200" spc="-45" dirty="0">
                <a:latin typeface="Calibri"/>
                <a:cs typeface="Calibri"/>
              </a:rPr>
              <a:t> </a:t>
            </a:r>
            <a:r>
              <a:rPr sz="2200" dirty="0">
                <a:latin typeface="Calibri"/>
                <a:cs typeface="Calibri"/>
              </a:rPr>
              <a:t>available</a:t>
            </a:r>
            <a:r>
              <a:rPr sz="2200" spc="-75" dirty="0">
                <a:latin typeface="Calibri"/>
                <a:cs typeface="Calibri"/>
              </a:rPr>
              <a:t> </a:t>
            </a:r>
            <a:r>
              <a:rPr sz="2200" dirty="0">
                <a:latin typeface="Calibri"/>
                <a:cs typeface="Calibri"/>
              </a:rPr>
              <a:t>on</a:t>
            </a:r>
            <a:r>
              <a:rPr sz="2200" spc="-45" dirty="0">
                <a:latin typeface="Calibri"/>
                <a:cs typeface="Calibri"/>
              </a:rPr>
              <a:t> </a:t>
            </a:r>
            <a:r>
              <a:rPr sz="2200" spc="-10" dirty="0">
                <a:latin typeface="Calibri"/>
                <a:cs typeface="Calibri"/>
              </a:rPr>
              <a:t>demand.</a:t>
            </a:r>
            <a:endParaRPr sz="2200">
              <a:latin typeface="Calibri"/>
              <a:cs typeface="Calibri"/>
            </a:endParaRPr>
          </a:p>
          <a:p>
            <a:pPr marL="698500" lvl="1" indent="-228600">
              <a:lnSpc>
                <a:spcPts val="2615"/>
              </a:lnSpc>
              <a:buFont typeface="Arial MT"/>
              <a:buChar char="•"/>
              <a:tabLst>
                <a:tab pos="698500" algn="l"/>
              </a:tabLst>
            </a:pPr>
            <a:r>
              <a:rPr sz="2200" dirty="0">
                <a:latin typeface="Calibri"/>
                <a:cs typeface="Calibri"/>
              </a:rPr>
              <a:t>They</a:t>
            </a:r>
            <a:r>
              <a:rPr sz="2200" spc="-15" dirty="0">
                <a:latin typeface="Calibri"/>
                <a:cs typeface="Calibri"/>
              </a:rPr>
              <a:t> </a:t>
            </a:r>
            <a:r>
              <a:rPr sz="2200" dirty="0">
                <a:latin typeface="Calibri"/>
                <a:cs typeface="Calibri"/>
              </a:rPr>
              <a:t>can</a:t>
            </a:r>
            <a:r>
              <a:rPr sz="2200" spc="-30" dirty="0">
                <a:latin typeface="Calibri"/>
                <a:cs typeface="Calibri"/>
              </a:rPr>
              <a:t> </a:t>
            </a:r>
            <a:r>
              <a:rPr sz="2200" dirty="0">
                <a:latin typeface="Calibri"/>
                <a:cs typeface="Calibri"/>
              </a:rPr>
              <a:t>be</a:t>
            </a:r>
            <a:r>
              <a:rPr sz="2200" spc="-25" dirty="0">
                <a:latin typeface="Calibri"/>
                <a:cs typeface="Calibri"/>
              </a:rPr>
              <a:t> </a:t>
            </a:r>
            <a:r>
              <a:rPr sz="2200" dirty="0">
                <a:latin typeface="Calibri"/>
                <a:cs typeface="Calibri"/>
              </a:rPr>
              <a:t>scaled</a:t>
            </a:r>
            <a:r>
              <a:rPr sz="2200" spc="-40" dirty="0">
                <a:latin typeface="Calibri"/>
                <a:cs typeface="Calibri"/>
              </a:rPr>
              <a:t> </a:t>
            </a:r>
            <a:r>
              <a:rPr sz="2200" dirty="0">
                <a:latin typeface="Calibri"/>
                <a:cs typeface="Calibri"/>
              </a:rPr>
              <a:t>up</a:t>
            </a:r>
            <a:r>
              <a:rPr sz="2200" spc="-30" dirty="0">
                <a:latin typeface="Calibri"/>
                <a:cs typeface="Calibri"/>
              </a:rPr>
              <a:t> </a:t>
            </a:r>
            <a:r>
              <a:rPr sz="2200" dirty="0">
                <a:latin typeface="Calibri"/>
                <a:cs typeface="Calibri"/>
              </a:rPr>
              <a:t>or</a:t>
            </a:r>
            <a:r>
              <a:rPr sz="2200" spc="-30" dirty="0">
                <a:latin typeface="Calibri"/>
                <a:cs typeface="Calibri"/>
              </a:rPr>
              <a:t> </a:t>
            </a:r>
            <a:r>
              <a:rPr sz="2200" dirty="0">
                <a:latin typeface="Calibri"/>
                <a:cs typeface="Calibri"/>
              </a:rPr>
              <a:t>down</a:t>
            </a:r>
            <a:r>
              <a:rPr sz="2200" spc="-30" dirty="0">
                <a:latin typeface="Calibri"/>
                <a:cs typeface="Calibri"/>
              </a:rPr>
              <a:t> </a:t>
            </a:r>
            <a:r>
              <a:rPr sz="2200" dirty="0">
                <a:latin typeface="Calibri"/>
                <a:cs typeface="Calibri"/>
              </a:rPr>
              <a:t>on</a:t>
            </a:r>
            <a:r>
              <a:rPr sz="2200" spc="-35" dirty="0">
                <a:latin typeface="Calibri"/>
                <a:cs typeface="Calibri"/>
              </a:rPr>
              <a:t> </a:t>
            </a:r>
            <a:r>
              <a:rPr sz="2200" spc="-10" dirty="0">
                <a:latin typeface="Calibri"/>
                <a:cs typeface="Calibri"/>
              </a:rPr>
              <a:t>demand.</a:t>
            </a:r>
            <a:endParaRPr sz="2200">
              <a:latin typeface="Calibri"/>
              <a:cs typeface="Calibri"/>
            </a:endParaRPr>
          </a:p>
          <a:p>
            <a:pPr marL="698500" lvl="1" indent="-228600">
              <a:lnSpc>
                <a:spcPts val="2610"/>
              </a:lnSpc>
              <a:buFont typeface="Arial MT"/>
              <a:buChar char="•"/>
              <a:tabLst>
                <a:tab pos="698500" algn="l"/>
              </a:tabLst>
            </a:pPr>
            <a:r>
              <a:rPr sz="2200" dirty="0">
                <a:latin typeface="Calibri"/>
                <a:cs typeface="Calibri"/>
              </a:rPr>
              <a:t>They</a:t>
            </a:r>
            <a:r>
              <a:rPr sz="2200" spc="-20" dirty="0">
                <a:latin typeface="Calibri"/>
                <a:cs typeface="Calibri"/>
              </a:rPr>
              <a:t> </a:t>
            </a:r>
            <a:r>
              <a:rPr sz="2200" dirty="0">
                <a:latin typeface="Calibri"/>
                <a:cs typeface="Calibri"/>
              </a:rPr>
              <a:t>are</a:t>
            </a:r>
            <a:r>
              <a:rPr sz="2200" spc="-40" dirty="0">
                <a:latin typeface="Calibri"/>
                <a:cs typeface="Calibri"/>
              </a:rPr>
              <a:t> </a:t>
            </a:r>
            <a:r>
              <a:rPr sz="2200" spc="-10" dirty="0">
                <a:latin typeface="Calibri"/>
                <a:cs typeface="Calibri"/>
              </a:rPr>
              <a:t>automatically</a:t>
            </a:r>
            <a:r>
              <a:rPr sz="2200" spc="-30" dirty="0">
                <a:latin typeface="Calibri"/>
                <a:cs typeface="Calibri"/>
              </a:rPr>
              <a:t> </a:t>
            </a:r>
            <a:r>
              <a:rPr sz="2200" dirty="0">
                <a:latin typeface="Calibri"/>
                <a:cs typeface="Calibri"/>
              </a:rPr>
              <a:t>upgraded</a:t>
            </a:r>
            <a:r>
              <a:rPr sz="2200" spc="-40" dirty="0">
                <a:latin typeface="Calibri"/>
                <a:cs typeface="Calibri"/>
              </a:rPr>
              <a:t> </a:t>
            </a:r>
            <a:r>
              <a:rPr sz="2200" dirty="0">
                <a:latin typeface="Calibri"/>
                <a:cs typeface="Calibri"/>
              </a:rPr>
              <a:t>and</a:t>
            </a:r>
            <a:r>
              <a:rPr sz="2200" spc="-35" dirty="0">
                <a:latin typeface="Calibri"/>
                <a:cs typeface="Calibri"/>
              </a:rPr>
              <a:t> </a:t>
            </a:r>
            <a:r>
              <a:rPr sz="2200" spc="-10" dirty="0">
                <a:latin typeface="Calibri"/>
                <a:cs typeface="Calibri"/>
              </a:rPr>
              <a:t>updated.</a:t>
            </a:r>
            <a:endParaRPr sz="2200">
              <a:latin typeface="Calibri"/>
              <a:cs typeface="Calibri"/>
            </a:endParaRPr>
          </a:p>
          <a:p>
            <a:pPr marL="698500" marR="220979" lvl="1" indent="-228600">
              <a:lnSpc>
                <a:spcPct val="80000"/>
              </a:lnSpc>
              <a:spcBef>
                <a:spcPts val="509"/>
              </a:spcBef>
              <a:buFont typeface="Arial MT"/>
              <a:buChar char="•"/>
              <a:tabLst>
                <a:tab pos="698500" algn="l"/>
              </a:tabLst>
            </a:pPr>
            <a:r>
              <a:rPr sz="2200" dirty="0">
                <a:latin typeface="Calibri"/>
                <a:cs typeface="Calibri"/>
              </a:rPr>
              <a:t>SaaS</a:t>
            </a:r>
            <a:r>
              <a:rPr sz="2200" spc="-70" dirty="0">
                <a:latin typeface="Calibri"/>
                <a:cs typeface="Calibri"/>
              </a:rPr>
              <a:t> </a:t>
            </a:r>
            <a:r>
              <a:rPr sz="2200" spc="-10" dirty="0">
                <a:latin typeface="Calibri"/>
                <a:cs typeface="Calibri"/>
              </a:rPr>
              <a:t>offers</a:t>
            </a:r>
            <a:r>
              <a:rPr sz="2200" spc="-40" dirty="0">
                <a:latin typeface="Calibri"/>
                <a:cs typeface="Calibri"/>
              </a:rPr>
              <a:t> </a:t>
            </a:r>
            <a:r>
              <a:rPr sz="2200" dirty="0">
                <a:latin typeface="Calibri"/>
                <a:cs typeface="Calibri"/>
              </a:rPr>
              <a:t>share</a:t>
            </a:r>
            <a:r>
              <a:rPr sz="2200" spc="-70" dirty="0">
                <a:latin typeface="Calibri"/>
                <a:cs typeface="Calibri"/>
              </a:rPr>
              <a:t> </a:t>
            </a:r>
            <a:r>
              <a:rPr sz="2200" dirty="0">
                <a:latin typeface="Calibri"/>
                <a:cs typeface="Calibri"/>
              </a:rPr>
              <a:t>data</a:t>
            </a:r>
            <a:r>
              <a:rPr sz="2200" spc="-65" dirty="0">
                <a:latin typeface="Calibri"/>
                <a:cs typeface="Calibri"/>
              </a:rPr>
              <a:t> </a:t>
            </a:r>
            <a:r>
              <a:rPr sz="2200" dirty="0">
                <a:latin typeface="Calibri"/>
                <a:cs typeface="Calibri"/>
              </a:rPr>
              <a:t>model.</a:t>
            </a:r>
            <a:r>
              <a:rPr sz="2200" spc="-60" dirty="0">
                <a:latin typeface="Calibri"/>
                <a:cs typeface="Calibri"/>
              </a:rPr>
              <a:t> </a:t>
            </a:r>
            <a:r>
              <a:rPr sz="2200" spc="-10" dirty="0">
                <a:latin typeface="Calibri"/>
                <a:cs typeface="Calibri"/>
              </a:rPr>
              <a:t>Therefore,</a:t>
            </a:r>
            <a:r>
              <a:rPr sz="2200" spc="-50" dirty="0">
                <a:latin typeface="Calibri"/>
                <a:cs typeface="Calibri"/>
              </a:rPr>
              <a:t> </a:t>
            </a:r>
            <a:r>
              <a:rPr sz="2200" dirty="0">
                <a:latin typeface="Calibri"/>
                <a:cs typeface="Calibri"/>
              </a:rPr>
              <a:t>multiple</a:t>
            </a:r>
            <a:r>
              <a:rPr sz="2200" spc="-65" dirty="0">
                <a:latin typeface="Calibri"/>
                <a:cs typeface="Calibri"/>
              </a:rPr>
              <a:t> </a:t>
            </a:r>
            <a:r>
              <a:rPr sz="2200" dirty="0">
                <a:latin typeface="Calibri"/>
                <a:cs typeface="Calibri"/>
              </a:rPr>
              <a:t>users</a:t>
            </a:r>
            <a:r>
              <a:rPr sz="2200" spc="-60" dirty="0">
                <a:latin typeface="Calibri"/>
                <a:cs typeface="Calibri"/>
              </a:rPr>
              <a:t> </a:t>
            </a:r>
            <a:r>
              <a:rPr sz="2200" dirty="0">
                <a:latin typeface="Calibri"/>
                <a:cs typeface="Calibri"/>
              </a:rPr>
              <a:t>can</a:t>
            </a:r>
            <a:r>
              <a:rPr sz="2200" spc="-65" dirty="0">
                <a:latin typeface="Calibri"/>
                <a:cs typeface="Calibri"/>
              </a:rPr>
              <a:t> </a:t>
            </a:r>
            <a:r>
              <a:rPr sz="2200" dirty="0">
                <a:latin typeface="Calibri"/>
                <a:cs typeface="Calibri"/>
              </a:rPr>
              <a:t>share</a:t>
            </a:r>
            <a:r>
              <a:rPr sz="2200" spc="-65" dirty="0">
                <a:latin typeface="Calibri"/>
                <a:cs typeface="Calibri"/>
              </a:rPr>
              <a:t> </a:t>
            </a:r>
            <a:r>
              <a:rPr sz="2200" dirty="0">
                <a:latin typeface="Calibri"/>
                <a:cs typeface="Calibri"/>
              </a:rPr>
              <a:t>single</a:t>
            </a:r>
            <a:r>
              <a:rPr sz="2200" spc="-65" dirty="0">
                <a:latin typeface="Calibri"/>
                <a:cs typeface="Calibri"/>
              </a:rPr>
              <a:t> </a:t>
            </a:r>
            <a:r>
              <a:rPr sz="2200" dirty="0">
                <a:latin typeface="Calibri"/>
                <a:cs typeface="Calibri"/>
              </a:rPr>
              <a:t>instance</a:t>
            </a:r>
            <a:r>
              <a:rPr sz="2200" spc="-70" dirty="0">
                <a:latin typeface="Calibri"/>
                <a:cs typeface="Calibri"/>
              </a:rPr>
              <a:t> </a:t>
            </a:r>
            <a:r>
              <a:rPr sz="2200" spc="-25" dirty="0">
                <a:latin typeface="Calibri"/>
                <a:cs typeface="Calibri"/>
              </a:rPr>
              <a:t>of </a:t>
            </a:r>
            <a:r>
              <a:rPr sz="2200" spc="-10" dirty="0">
                <a:latin typeface="Calibri"/>
                <a:cs typeface="Calibri"/>
              </a:rPr>
              <a:t>infrastructure.</a:t>
            </a:r>
            <a:r>
              <a:rPr sz="2200" spc="-60" dirty="0">
                <a:latin typeface="Calibri"/>
                <a:cs typeface="Calibri"/>
              </a:rPr>
              <a:t> </a:t>
            </a:r>
            <a:r>
              <a:rPr sz="2200" dirty="0">
                <a:latin typeface="Calibri"/>
                <a:cs typeface="Calibri"/>
              </a:rPr>
              <a:t>It</a:t>
            </a:r>
            <a:r>
              <a:rPr sz="2200" spc="-35" dirty="0">
                <a:latin typeface="Calibri"/>
                <a:cs typeface="Calibri"/>
              </a:rPr>
              <a:t> </a:t>
            </a:r>
            <a:r>
              <a:rPr sz="2200" dirty="0">
                <a:latin typeface="Calibri"/>
                <a:cs typeface="Calibri"/>
              </a:rPr>
              <a:t>is</a:t>
            </a:r>
            <a:r>
              <a:rPr sz="2200" spc="-35" dirty="0">
                <a:latin typeface="Calibri"/>
                <a:cs typeface="Calibri"/>
              </a:rPr>
              <a:t> </a:t>
            </a:r>
            <a:r>
              <a:rPr sz="2200" dirty="0">
                <a:latin typeface="Calibri"/>
                <a:cs typeface="Calibri"/>
              </a:rPr>
              <a:t>not</a:t>
            </a:r>
            <a:r>
              <a:rPr sz="2200" spc="-35" dirty="0">
                <a:latin typeface="Calibri"/>
                <a:cs typeface="Calibri"/>
              </a:rPr>
              <a:t> </a:t>
            </a:r>
            <a:r>
              <a:rPr sz="2200" dirty="0">
                <a:latin typeface="Calibri"/>
                <a:cs typeface="Calibri"/>
              </a:rPr>
              <a:t>required</a:t>
            </a:r>
            <a:r>
              <a:rPr sz="2200" spc="-40"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hard</a:t>
            </a:r>
            <a:r>
              <a:rPr sz="2200" spc="-50" dirty="0">
                <a:latin typeface="Calibri"/>
                <a:cs typeface="Calibri"/>
              </a:rPr>
              <a:t> </a:t>
            </a:r>
            <a:r>
              <a:rPr sz="2200" dirty="0">
                <a:latin typeface="Calibri"/>
                <a:cs typeface="Calibri"/>
              </a:rPr>
              <a:t>code</a:t>
            </a:r>
            <a:r>
              <a:rPr sz="2200" spc="-40" dirty="0">
                <a:latin typeface="Calibri"/>
                <a:cs typeface="Calibri"/>
              </a:rPr>
              <a:t> </a:t>
            </a:r>
            <a:r>
              <a:rPr sz="2200" dirty="0">
                <a:latin typeface="Calibri"/>
                <a:cs typeface="Calibri"/>
              </a:rPr>
              <a:t>the</a:t>
            </a:r>
            <a:r>
              <a:rPr sz="2200" spc="-15" dirty="0">
                <a:latin typeface="Calibri"/>
                <a:cs typeface="Calibri"/>
              </a:rPr>
              <a:t> </a:t>
            </a:r>
            <a:r>
              <a:rPr sz="2200" dirty="0">
                <a:latin typeface="Calibri"/>
                <a:cs typeface="Calibri"/>
              </a:rPr>
              <a:t>functionality</a:t>
            </a:r>
            <a:r>
              <a:rPr sz="2200" spc="-45" dirty="0">
                <a:latin typeface="Calibri"/>
                <a:cs typeface="Calibri"/>
              </a:rPr>
              <a:t> </a:t>
            </a:r>
            <a:r>
              <a:rPr sz="2200" dirty="0">
                <a:latin typeface="Calibri"/>
                <a:cs typeface="Calibri"/>
              </a:rPr>
              <a:t>for</a:t>
            </a:r>
            <a:r>
              <a:rPr sz="2200" spc="-25" dirty="0">
                <a:latin typeface="Calibri"/>
                <a:cs typeface="Calibri"/>
              </a:rPr>
              <a:t> </a:t>
            </a:r>
            <a:r>
              <a:rPr sz="2200" dirty="0">
                <a:latin typeface="Calibri"/>
                <a:cs typeface="Calibri"/>
              </a:rPr>
              <a:t>individual</a:t>
            </a:r>
            <a:r>
              <a:rPr sz="2200" spc="-45" dirty="0">
                <a:latin typeface="Calibri"/>
                <a:cs typeface="Calibri"/>
              </a:rPr>
              <a:t> </a:t>
            </a:r>
            <a:r>
              <a:rPr sz="2200" spc="-10" dirty="0">
                <a:latin typeface="Calibri"/>
                <a:cs typeface="Calibri"/>
              </a:rPr>
              <a:t>users.</a:t>
            </a:r>
            <a:endParaRPr sz="2200">
              <a:latin typeface="Calibri"/>
              <a:cs typeface="Calibri"/>
            </a:endParaRPr>
          </a:p>
          <a:p>
            <a:pPr marL="698500" lvl="1" indent="-228600">
              <a:lnSpc>
                <a:spcPts val="2615"/>
              </a:lnSpc>
              <a:buFont typeface="Arial MT"/>
              <a:buChar char="•"/>
              <a:tabLst>
                <a:tab pos="698500" algn="l"/>
              </a:tabLst>
            </a:pPr>
            <a:r>
              <a:rPr sz="2200" dirty="0">
                <a:latin typeface="Calibri"/>
                <a:cs typeface="Calibri"/>
              </a:rPr>
              <a:t>All</a:t>
            </a:r>
            <a:r>
              <a:rPr sz="2200" spc="-40" dirty="0">
                <a:latin typeface="Calibri"/>
                <a:cs typeface="Calibri"/>
              </a:rPr>
              <a:t> </a:t>
            </a:r>
            <a:r>
              <a:rPr sz="2200" dirty="0">
                <a:latin typeface="Calibri"/>
                <a:cs typeface="Calibri"/>
              </a:rPr>
              <a:t>users</a:t>
            </a:r>
            <a:r>
              <a:rPr sz="2200" spc="-20" dirty="0">
                <a:latin typeface="Calibri"/>
                <a:cs typeface="Calibri"/>
              </a:rPr>
              <a:t> </a:t>
            </a:r>
            <a:r>
              <a:rPr sz="2200" dirty="0">
                <a:latin typeface="Calibri"/>
                <a:cs typeface="Calibri"/>
              </a:rPr>
              <a:t>are</a:t>
            </a:r>
            <a:r>
              <a:rPr sz="2200" spc="-35" dirty="0">
                <a:latin typeface="Calibri"/>
                <a:cs typeface="Calibri"/>
              </a:rPr>
              <a:t> </a:t>
            </a:r>
            <a:r>
              <a:rPr sz="2200" dirty="0">
                <a:latin typeface="Calibri"/>
                <a:cs typeface="Calibri"/>
              </a:rPr>
              <a:t>running</a:t>
            </a:r>
            <a:r>
              <a:rPr sz="2200" spc="-50" dirty="0">
                <a:latin typeface="Calibri"/>
                <a:cs typeface="Calibri"/>
              </a:rPr>
              <a:t> </a:t>
            </a:r>
            <a:r>
              <a:rPr sz="2200" dirty="0">
                <a:latin typeface="Calibri"/>
                <a:cs typeface="Calibri"/>
              </a:rPr>
              <a:t>same</a:t>
            </a:r>
            <a:r>
              <a:rPr sz="2200" spc="-15" dirty="0">
                <a:latin typeface="Calibri"/>
                <a:cs typeface="Calibri"/>
              </a:rPr>
              <a:t> </a:t>
            </a:r>
            <a:r>
              <a:rPr sz="2200" spc="-10" dirty="0">
                <a:latin typeface="Calibri"/>
                <a:cs typeface="Calibri"/>
              </a:rPr>
              <a:t>version</a:t>
            </a:r>
            <a:r>
              <a:rPr sz="2200" spc="-50" dirty="0">
                <a:latin typeface="Calibri"/>
                <a:cs typeface="Calibri"/>
              </a:rPr>
              <a:t> </a:t>
            </a:r>
            <a:r>
              <a:rPr sz="2200" dirty="0">
                <a:latin typeface="Calibri"/>
                <a:cs typeface="Calibri"/>
              </a:rPr>
              <a:t>of</a:t>
            </a:r>
            <a:r>
              <a:rPr sz="2200" spc="-20" dirty="0">
                <a:latin typeface="Calibri"/>
                <a:cs typeface="Calibri"/>
              </a:rPr>
              <a:t> </a:t>
            </a:r>
            <a:r>
              <a:rPr sz="2200" dirty="0">
                <a:latin typeface="Calibri"/>
                <a:cs typeface="Calibri"/>
              </a:rPr>
              <a:t>the</a:t>
            </a:r>
            <a:r>
              <a:rPr sz="2200" spc="-20" dirty="0">
                <a:latin typeface="Calibri"/>
                <a:cs typeface="Calibri"/>
              </a:rPr>
              <a:t> </a:t>
            </a:r>
            <a:r>
              <a:rPr sz="2200" spc="-10" dirty="0">
                <a:latin typeface="Calibri"/>
                <a:cs typeface="Calibri"/>
              </a:rPr>
              <a:t>software.</a:t>
            </a:r>
            <a:endParaRPr sz="2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37</a:t>
            </a:fld>
            <a:endParaRPr spc="-25" dirty="0"/>
          </a:p>
        </p:txBody>
      </p:sp>
      <p:sp>
        <p:nvSpPr>
          <p:cNvPr id="2" name="object 2"/>
          <p:cNvSpPr txBox="1">
            <a:spLocks noGrp="1"/>
          </p:cNvSpPr>
          <p:nvPr>
            <p:ph type="title"/>
          </p:nvPr>
        </p:nvSpPr>
        <p:spPr>
          <a:xfrm>
            <a:off x="916939" y="309117"/>
            <a:ext cx="1687195" cy="635000"/>
          </a:xfrm>
          <a:prstGeom prst="rect">
            <a:avLst/>
          </a:prstGeom>
        </p:spPr>
        <p:txBody>
          <a:bodyPr vert="horz" wrap="square" lIns="0" tIns="12065" rIns="0" bIns="0" rtlCol="0">
            <a:spAutoFit/>
          </a:bodyPr>
          <a:lstStyle/>
          <a:p>
            <a:pPr marL="12700">
              <a:lnSpc>
                <a:spcPct val="100000"/>
              </a:lnSpc>
              <a:spcBef>
                <a:spcPts val="95"/>
              </a:spcBef>
            </a:pPr>
            <a:r>
              <a:rPr sz="4000" spc="-10" dirty="0"/>
              <a:t>Benefits</a:t>
            </a:r>
            <a:endParaRPr sz="4000"/>
          </a:p>
        </p:txBody>
      </p:sp>
      <p:sp>
        <p:nvSpPr>
          <p:cNvPr id="3" name="object 3"/>
          <p:cNvSpPr txBox="1"/>
          <p:nvPr/>
        </p:nvSpPr>
        <p:spPr>
          <a:xfrm>
            <a:off x="916939" y="1159509"/>
            <a:ext cx="10490835" cy="5015865"/>
          </a:xfrm>
          <a:prstGeom prst="rect">
            <a:avLst/>
          </a:prstGeom>
        </p:spPr>
        <p:txBody>
          <a:bodyPr vert="horz" wrap="square" lIns="0" tIns="13335" rIns="0" bIns="0" rtlCol="0">
            <a:spAutoFit/>
          </a:bodyPr>
          <a:lstStyle/>
          <a:p>
            <a:pPr marL="241300" indent="-228600">
              <a:lnSpc>
                <a:spcPts val="3115"/>
              </a:lnSpc>
              <a:spcBef>
                <a:spcPts val="105"/>
              </a:spcBef>
              <a:buFont typeface="Arial MT"/>
              <a:buChar char="•"/>
              <a:tabLst>
                <a:tab pos="241300" algn="l"/>
              </a:tabLst>
            </a:pPr>
            <a:r>
              <a:rPr sz="2600" dirty="0">
                <a:latin typeface="Calibri"/>
                <a:cs typeface="Calibri"/>
              </a:rPr>
              <a:t>Modest</a:t>
            </a:r>
            <a:r>
              <a:rPr sz="2600" spc="-105" dirty="0">
                <a:latin typeface="Calibri"/>
                <a:cs typeface="Calibri"/>
              </a:rPr>
              <a:t> </a:t>
            </a:r>
            <a:r>
              <a:rPr sz="2600" dirty="0">
                <a:latin typeface="Calibri"/>
                <a:cs typeface="Calibri"/>
              </a:rPr>
              <a:t>Software</a:t>
            </a:r>
            <a:r>
              <a:rPr sz="2600" spc="-100" dirty="0">
                <a:latin typeface="Calibri"/>
                <a:cs typeface="Calibri"/>
              </a:rPr>
              <a:t> </a:t>
            </a:r>
            <a:r>
              <a:rPr sz="2600" spc="-10" dirty="0">
                <a:latin typeface="Calibri"/>
                <a:cs typeface="Calibri"/>
              </a:rPr>
              <a:t>Tools</a:t>
            </a:r>
            <a:endParaRPr sz="2600">
              <a:latin typeface="Calibri"/>
              <a:cs typeface="Calibri"/>
            </a:endParaRPr>
          </a:p>
          <a:p>
            <a:pPr marL="698500" marR="13335" lvl="1" indent="-228600">
              <a:lnSpc>
                <a:spcPct val="80000"/>
              </a:lnSpc>
              <a:spcBef>
                <a:spcPts val="525"/>
              </a:spcBef>
              <a:buFont typeface="Arial MT"/>
              <a:buChar char="•"/>
              <a:tabLst>
                <a:tab pos="698500" algn="l"/>
              </a:tabLst>
            </a:pPr>
            <a:r>
              <a:rPr sz="2200" dirty="0">
                <a:latin typeface="Calibri"/>
                <a:cs typeface="Calibri"/>
              </a:rPr>
              <a:t>The</a:t>
            </a:r>
            <a:r>
              <a:rPr sz="2200" spc="-45" dirty="0">
                <a:latin typeface="Calibri"/>
                <a:cs typeface="Calibri"/>
              </a:rPr>
              <a:t> </a:t>
            </a:r>
            <a:r>
              <a:rPr sz="2200" dirty="0">
                <a:latin typeface="Calibri"/>
                <a:cs typeface="Calibri"/>
              </a:rPr>
              <a:t>SaaS</a:t>
            </a:r>
            <a:r>
              <a:rPr sz="2200" spc="-60" dirty="0">
                <a:latin typeface="Calibri"/>
                <a:cs typeface="Calibri"/>
              </a:rPr>
              <a:t> </a:t>
            </a:r>
            <a:r>
              <a:rPr sz="2200" dirty="0">
                <a:latin typeface="Calibri"/>
                <a:cs typeface="Calibri"/>
              </a:rPr>
              <a:t>application</a:t>
            </a:r>
            <a:r>
              <a:rPr sz="2200" spc="-55" dirty="0">
                <a:latin typeface="Calibri"/>
                <a:cs typeface="Calibri"/>
              </a:rPr>
              <a:t> </a:t>
            </a:r>
            <a:r>
              <a:rPr sz="2200" dirty="0">
                <a:latin typeface="Calibri"/>
                <a:cs typeface="Calibri"/>
              </a:rPr>
              <a:t>deployment</a:t>
            </a:r>
            <a:r>
              <a:rPr sz="2200" spc="-30" dirty="0">
                <a:latin typeface="Calibri"/>
                <a:cs typeface="Calibri"/>
              </a:rPr>
              <a:t> </a:t>
            </a:r>
            <a:r>
              <a:rPr sz="2200" dirty="0">
                <a:latin typeface="Calibri"/>
                <a:cs typeface="Calibri"/>
              </a:rPr>
              <a:t>requires</a:t>
            </a:r>
            <a:r>
              <a:rPr sz="2200" spc="-70" dirty="0">
                <a:latin typeface="Calibri"/>
                <a:cs typeface="Calibri"/>
              </a:rPr>
              <a:t> </a:t>
            </a:r>
            <a:r>
              <a:rPr sz="2200" dirty="0">
                <a:latin typeface="Calibri"/>
                <a:cs typeface="Calibri"/>
              </a:rPr>
              <a:t>a</a:t>
            </a:r>
            <a:r>
              <a:rPr sz="2200" spc="-55" dirty="0">
                <a:latin typeface="Calibri"/>
                <a:cs typeface="Calibri"/>
              </a:rPr>
              <a:t> </a:t>
            </a:r>
            <a:r>
              <a:rPr sz="2200" dirty="0">
                <a:latin typeface="Calibri"/>
                <a:cs typeface="Calibri"/>
              </a:rPr>
              <a:t>little</a:t>
            </a:r>
            <a:r>
              <a:rPr sz="2200" spc="-45" dirty="0">
                <a:latin typeface="Calibri"/>
                <a:cs typeface="Calibri"/>
              </a:rPr>
              <a:t> </a:t>
            </a:r>
            <a:r>
              <a:rPr sz="2200" dirty="0">
                <a:latin typeface="Calibri"/>
                <a:cs typeface="Calibri"/>
              </a:rPr>
              <a:t>or</a:t>
            </a:r>
            <a:r>
              <a:rPr sz="2200" spc="-55" dirty="0">
                <a:latin typeface="Calibri"/>
                <a:cs typeface="Calibri"/>
              </a:rPr>
              <a:t> </a:t>
            </a:r>
            <a:r>
              <a:rPr sz="2200" dirty="0">
                <a:latin typeface="Calibri"/>
                <a:cs typeface="Calibri"/>
              </a:rPr>
              <a:t>no</a:t>
            </a:r>
            <a:r>
              <a:rPr sz="2200" spc="-60" dirty="0">
                <a:latin typeface="Calibri"/>
                <a:cs typeface="Calibri"/>
              </a:rPr>
              <a:t> </a:t>
            </a:r>
            <a:r>
              <a:rPr sz="2200" dirty="0">
                <a:latin typeface="Calibri"/>
                <a:cs typeface="Calibri"/>
              </a:rPr>
              <a:t>client</a:t>
            </a:r>
            <a:r>
              <a:rPr sz="2200" spc="-45" dirty="0">
                <a:latin typeface="Calibri"/>
                <a:cs typeface="Calibri"/>
              </a:rPr>
              <a:t> </a:t>
            </a:r>
            <a:r>
              <a:rPr sz="2200" dirty="0">
                <a:latin typeface="Calibri"/>
                <a:cs typeface="Calibri"/>
              </a:rPr>
              <a:t>side</a:t>
            </a:r>
            <a:r>
              <a:rPr sz="2200" spc="-55" dirty="0">
                <a:latin typeface="Calibri"/>
                <a:cs typeface="Calibri"/>
              </a:rPr>
              <a:t> </a:t>
            </a:r>
            <a:r>
              <a:rPr sz="2200" dirty="0">
                <a:latin typeface="Calibri"/>
                <a:cs typeface="Calibri"/>
              </a:rPr>
              <a:t>software</a:t>
            </a:r>
            <a:r>
              <a:rPr sz="2200" spc="-55" dirty="0">
                <a:latin typeface="Calibri"/>
                <a:cs typeface="Calibri"/>
              </a:rPr>
              <a:t> </a:t>
            </a:r>
            <a:r>
              <a:rPr sz="2200" spc="-10" dirty="0">
                <a:latin typeface="Calibri"/>
                <a:cs typeface="Calibri"/>
              </a:rPr>
              <a:t>installation </a:t>
            </a:r>
            <a:r>
              <a:rPr sz="2200" dirty="0">
                <a:latin typeface="Calibri"/>
                <a:cs typeface="Calibri"/>
              </a:rPr>
              <a:t>which</a:t>
            </a:r>
            <a:r>
              <a:rPr sz="2200" spc="-55" dirty="0">
                <a:latin typeface="Calibri"/>
                <a:cs typeface="Calibri"/>
              </a:rPr>
              <a:t> </a:t>
            </a:r>
            <a:r>
              <a:rPr sz="2200" dirty="0">
                <a:latin typeface="Calibri"/>
                <a:cs typeface="Calibri"/>
              </a:rPr>
              <a:t>results</a:t>
            </a:r>
            <a:r>
              <a:rPr sz="2200" spc="-40" dirty="0">
                <a:latin typeface="Calibri"/>
                <a:cs typeface="Calibri"/>
              </a:rPr>
              <a:t> </a:t>
            </a:r>
            <a:r>
              <a:rPr sz="2200" dirty="0">
                <a:latin typeface="Calibri"/>
                <a:cs typeface="Calibri"/>
              </a:rPr>
              <a:t>in</a:t>
            </a:r>
            <a:r>
              <a:rPr sz="2200" spc="-45" dirty="0">
                <a:latin typeface="Calibri"/>
                <a:cs typeface="Calibri"/>
              </a:rPr>
              <a:t> </a:t>
            </a:r>
            <a:r>
              <a:rPr sz="2200" dirty="0">
                <a:latin typeface="Calibri"/>
                <a:cs typeface="Calibri"/>
              </a:rPr>
              <a:t>the</a:t>
            </a:r>
            <a:r>
              <a:rPr sz="2200" spc="-45" dirty="0">
                <a:latin typeface="Calibri"/>
                <a:cs typeface="Calibri"/>
              </a:rPr>
              <a:t> </a:t>
            </a:r>
            <a:r>
              <a:rPr sz="2200" spc="-10" dirty="0">
                <a:latin typeface="Calibri"/>
                <a:cs typeface="Calibri"/>
              </a:rPr>
              <a:t>following</a:t>
            </a:r>
            <a:r>
              <a:rPr sz="2200" spc="-40" dirty="0">
                <a:latin typeface="Calibri"/>
                <a:cs typeface="Calibri"/>
              </a:rPr>
              <a:t> </a:t>
            </a:r>
            <a:r>
              <a:rPr sz="2200" spc="-10" dirty="0">
                <a:latin typeface="Calibri"/>
                <a:cs typeface="Calibri"/>
              </a:rPr>
              <a:t>benefits:</a:t>
            </a:r>
            <a:endParaRPr sz="2200">
              <a:latin typeface="Calibri"/>
              <a:cs typeface="Calibri"/>
            </a:endParaRPr>
          </a:p>
          <a:p>
            <a:pPr marL="1155700" lvl="2" indent="-228600">
              <a:lnSpc>
                <a:spcPct val="100000"/>
              </a:lnSpc>
              <a:spcBef>
                <a:spcPts val="45"/>
              </a:spcBef>
              <a:buFont typeface="Arial MT"/>
              <a:buChar char="•"/>
              <a:tabLst>
                <a:tab pos="1155700" algn="l"/>
              </a:tabLst>
            </a:pPr>
            <a:r>
              <a:rPr sz="1900" dirty="0">
                <a:latin typeface="Calibri"/>
                <a:cs typeface="Calibri"/>
              </a:rPr>
              <a:t>No</a:t>
            </a:r>
            <a:r>
              <a:rPr sz="1900" spc="-55" dirty="0">
                <a:latin typeface="Calibri"/>
                <a:cs typeface="Calibri"/>
              </a:rPr>
              <a:t> </a:t>
            </a:r>
            <a:r>
              <a:rPr sz="1900" spc="-10" dirty="0">
                <a:latin typeface="Calibri"/>
                <a:cs typeface="Calibri"/>
              </a:rPr>
              <a:t>requirement</a:t>
            </a:r>
            <a:r>
              <a:rPr sz="1900" spc="-45" dirty="0">
                <a:latin typeface="Calibri"/>
                <a:cs typeface="Calibri"/>
              </a:rPr>
              <a:t> </a:t>
            </a:r>
            <a:r>
              <a:rPr sz="1900" dirty="0">
                <a:latin typeface="Calibri"/>
                <a:cs typeface="Calibri"/>
              </a:rPr>
              <a:t>for</a:t>
            </a:r>
            <a:r>
              <a:rPr sz="1900" spc="-55" dirty="0">
                <a:latin typeface="Calibri"/>
                <a:cs typeface="Calibri"/>
              </a:rPr>
              <a:t> </a:t>
            </a:r>
            <a:r>
              <a:rPr sz="1900" dirty="0">
                <a:latin typeface="Calibri"/>
                <a:cs typeface="Calibri"/>
              </a:rPr>
              <a:t>complex</a:t>
            </a:r>
            <a:r>
              <a:rPr sz="1900" spc="-55" dirty="0">
                <a:latin typeface="Calibri"/>
                <a:cs typeface="Calibri"/>
              </a:rPr>
              <a:t> </a:t>
            </a:r>
            <a:r>
              <a:rPr sz="1900" spc="-10" dirty="0">
                <a:latin typeface="Calibri"/>
                <a:cs typeface="Calibri"/>
              </a:rPr>
              <a:t>software</a:t>
            </a:r>
            <a:r>
              <a:rPr sz="1900" spc="-45" dirty="0">
                <a:latin typeface="Calibri"/>
                <a:cs typeface="Calibri"/>
              </a:rPr>
              <a:t> </a:t>
            </a:r>
            <a:r>
              <a:rPr sz="1900" spc="-10" dirty="0">
                <a:latin typeface="Calibri"/>
                <a:cs typeface="Calibri"/>
              </a:rPr>
              <a:t>packages</a:t>
            </a:r>
            <a:r>
              <a:rPr sz="1900" spc="-50" dirty="0">
                <a:latin typeface="Calibri"/>
                <a:cs typeface="Calibri"/>
              </a:rPr>
              <a:t> </a:t>
            </a:r>
            <a:r>
              <a:rPr sz="1900" dirty="0">
                <a:latin typeface="Calibri"/>
                <a:cs typeface="Calibri"/>
              </a:rPr>
              <a:t>at</a:t>
            </a:r>
            <a:r>
              <a:rPr sz="1900" spc="-55" dirty="0">
                <a:latin typeface="Calibri"/>
                <a:cs typeface="Calibri"/>
              </a:rPr>
              <a:t> </a:t>
            </a:r>
            <a:r>
              <a:rPr sz="1900" dirty="0">
                <a:latin typeface="Calibri"/>
                <a:cs typeface="Calibri"/>
              </a:rPr>
              <a:t>client</a:t>
            </a:r>
            <a:r>
              <a:rPr sz="1900" spc="-55" dirty="0">
                <a:latin typeface="Calibri"/>
                <a:cs typeface="Calibri"/>
              </a:rPr>
              <a:t> </a:t>
            </a:r>
            <a:r>
              <a:rPr sz="1900" spc="-20" dirty="0">
                <a:latin typeface="Calibri"/>
                <a:cs typeface="Calibri"/>
              </a:rPr>
              <a:t>side</a:t>
            </a:r>
            <a:endParaRPr sz="1900">
              <a:latin typeface="Calibri"/>
              <a:cs typeface="Calibri"/>
            </a:endParaRPr>
          </a:p>
          <a:p>
            <a:pPr marL="1155700" lvl="2" indent="-228600">
              <a:lnSpc>
                <a:spcPct val="100000"/>
              </a:lnSpc>
              <a:spcBef>
                <a:spcPts val="50"/>
              </a:spcBef>
              <a:buFont typeface="Arial MT"/>
              <a:buChar char="•"/>
              <a:tabLst>
                <a:tab pos="1155700" algn="l"/>
              </a:tabLst>
            </a:pPr>
            <a:r>
              <a:rPr sz="1900" dirty="0">
                <a:latin typeface="Calibri"/>
                <a:cs typeface="Calibri"/>
              </a:rPr>
              <a:t>Little</a:t>
            </a:r>
            <a:r>
              <a:rPr sz="1900" spc="-30" dirty="0">
                <a:latin typeface="Calibri"/>
                <a:cs typeface="Calibri"/>
              </a:rPr>
              <a:t> </a:t>
            </a:r>
            <a:r>
              <a:rPr sz="1900" dirty="0">
                <a:latin typeface="Calibri"/>
                <a:cs typeface="Calibri"/>
              </a:rPr>
              <a:t>or</a:t>
            </a:r>
            <a:r>
              <a:rPr sz="1900" spc="-40" dirty="0">
                <a:latin typeface="Calibri"/>
                <a:cs typeface="Calibri"/>
              </a:rPr>
              <a:t> </a:t>
            </a:r>
            <a:r>
              <a:rPr sz="1900" dirty="0">
                <a:latin typeface="Calibri"/>
                <a:cs typeface="Calibri"/>
              </a:rPr>
              <a:t>no</a:t>
            </a:r>
            <a:r>
              <a:rPr sz="1900" spc="-45" dirty="0">
                <a:latin typeface="Calibri"/>
                <a:cs typeface="Calibri"/>
              </a:rPr>
              <a:t> </a:t>
            </a:r>
            <a:r>
              <a:rPr sz="1900" dirty="0">
                <a:latin typeface="Calibri"/>
                <a:cs typeface="Calibri"/>
              </a:rPr>
              <a:t>risk</a:t>
            </a:r>
            <a:r>
              <a:rPr sz="1900" spc="-30" dirty="0">
                <a:latin typeface="Calibri"/>
                <a:cs typeface="Calibri"/>
              </a:rPr>
              <a:t> </a:t>
            </a:r>
            <a:r>
              <a:rPr sz="1900" dirty="0">
                <a:latin typeface="Calibri"/>
                <a:cs typeface="Calibri"/>
              </a:rPr>
              <a:t>of</a:t>
            </a:r>
            <a:r>
              <a:rPr sz="1900" spc="-50" dirty="0">
                <a:latin typeface="Calibri"/>
                <a:cs typeface="Calibri"/>
              </a:rPr>
              <a:t> </a:t>
            </a:r>
            <a:r>
              <a:rPr sz="1900" spc="-10" dirty="0">
                <a:latin typeface="Calibri"/>
                <a:cs typeface="Calibri"/>
              </a:rPr>
              <a:t>configuration</a:t>
            </a:r>
            <a:r>
              <a:rPr sz="1900" spc="-20" dirty="0">
                <a:latin typeface="Calibri"/>
                <a:cs typeface="Calibri"/>
              </a:rPr>
              <a:t> </a:t>
            </a:r>
            <a:r>
              <a:rPr sz="1900" dirty="0">
                <a:latin typeface="Calibri"/>
                <a:cs typeface="Calibri"/>
              </a:rPr>
              <a:t>at</a:t>
            </a:r>
            <a:r>
              <a:rPr sz="1900" spc="-45" dirty="0">
                <a:latin typeface="Calibri"/>
                <a:cs typeface="Calibri"/>
              </a:rPr>
              <a:t> </a:t>
            </a:r>
            <a:r>
              <a:rPr sz="1900" dirty="0">
                <a:latin typeface="Calibri"/>
                <a:cs typeface="Calibri"/>
              </a:rPr>
              <a:t>client</a:t>
            </a:r>
            <a:r>
              <a:rPr sz="1900" spc="-30" dirty="0">
                <a:latin typeface="Calibri"/>
                <a:cs typeface="Calibri"/>
              </a:rPr>
              <a:t> </a:t>
            </a:r>
            <a:r>
              <a:rPr sz="1900" spc="-20" dirty="0">
                <a:latin typeface="Calibri"/>
                <a:cs typeface="Calibri"/>
              </a:rPr>
              <a:t>side</a:t>
            </a:r>
            <a:endParaRPr sz="1900">
              <a:latin typeface="Calibri"/>
              <a:cs typeface="Calibri"/>
            </a:endParaRPr>
          </a:p>
          <a:p>
            <a:pPr marL="241300" indent="-228600">
              <a:lnSpc>
                <a:spcPts val="3115"/>
              </a:lnSpc>
              <a:spcBef>
                <a:spcPts val="345"/>
              </a:spcBef>
              <a:buFont typeface="Arial MT"/>
              <a:buChar char="•"/>
              <a:tabLst>
                <a:tab pos="241300" algn="l"/>
              </a:tabLst>
            </a:pPr>
            <a:r>
              <a:rPr sz="2600" spc="-10" dirty="0">
                <a:latin typeface="Calibri"/>
                <a:cs typeface="Calibri"/>
              </a:rPr>
              <a:t>Efficient</a:t>
            </a:r>
            <a:r>
              <a:rPr sz="2600" spc="-70" dirty="0">
                <a:latin typeface="Calibri"/>
                <a:cs typeface="Calibri"/>
              </a:rPr>
              <a:t> </a:t>
            </a:r>
            <a:r>
              <a:rPr sz="2600" dirty="0">
                <a:latin typeface="Calibri"/>
                <a:cs typeface="Calibri"/>
              </a:rPr>
              <a:t>Use</a:t>
            </a:r>
            <a:r>
              <a:rPr sz="2600" spc="-70" dirty="0">
                <a:latin typeface="Calibri"/>
                <a:cs typeface="Calibri"/>
              </a:rPr>
              <a:t> </a:t>
            </a:r>
            <a:r>
              <a:rPr sz="2600" dirty="0">
                <a:latin typeface="Calibri"/>
                <a:cs typeface="Calibri"/>
              </a:rPr>
              <a:t>of</a:t>
            </a:r>
            <a:r>
              <a:rPr sz="2600" spc="-50" dirty="0">
                <a:latin typeface="Calibri"/>
                <a:cs typeface="Calibri"/>
              </a:rPr>
              <a:t> </a:t>
            </a:r>
            <a:r>
              <a:rPr sz="2600" dirty="0">
                <a:latin typeface="Calibri"/>
                <a:cs typeface="Calibri"/>
              </a:rPr>
              <a:t>Software</a:t>
            </a:r>
            <a:r>
              <a:rPr sz="2600" spc="-50" dirty="0">
                <a:latin typeface="Calibri"/>
                <a:cs typeface="Calibri"/>
              </a:rPr>
              <a:t> </a:t>
            </a:r>
            <a:r>
              <a:rPr sz="2600" spc="-10" dirty="0">
                <a:latin typeface="Calibri"/>
                <a:cs typeface="Calibri"/>
              </a:rPr>
              <a:t>Licence</a:t>
            </a:r>
            <a:endParaRPr sz="2600">
              <a:latin typeface="Calibri"/>
              <a:cs typeface="Calibri"/>
            </a:endParaRPr>
          </a:p>
          <a:p>
            <a:pPr marL="698500" marR="38735" lvl="1" indent="-228600">
              <a:lnSpc>
                <a:spcPts val="2110"/>
              </a:lnSpc>
              <a:spcBef>
                <a:spcPts val="509"/>
              </a:spcBef>
              <a:buFont typeface="Arial MT"/>
              <a:buChar char="•"/>
              <a:tabLst>
                <a:tab pos="698500" algn="l"/>
              </a:tabLst>
            </a:pPr>
            <a:r>
              <a:rPr sz="2200" dirty="0">
                <a:latin typeface="Calibri"/>
                <a:cs typeface="Calibri"/>
              </a:rPr>
              <a:t>The</a:t>
            </a:r>
            <a:r>
              <a:rPr sz="2200" spc="-50" dirty="0">
                <a:latin typeface="Calibri"/>
                <a:cs typeface="Calibri"/>
              </a:rPr>
              <a:t> </a:t>
            </a:r>
            <a:r>
              <a:rPr sz="2200" dirty="0">
                <a:latin typeface="Calibri"/>
                <a:cs typeface="Calibri"/>
              </a:rPr>
              <a:t>client</a:t>
            </a:r>
            <a:r>
              <a:rPr sz="2200" spc="-60" dirty="0">
                <a:latin typeface="Calibri"/>
                <a:cs typeface="Calibri"/>
              </a:rPr>
              <a:t> </a:t>
            </a:r>
            <a:r>
              <a:rPr sz="2200" dirty="0">
                <a:latin typeface="Calibri"/>
                <a:cs typeface="Calibri"/>
              </a:rPr>
              <a:t>can</a:t>
            </a:r>
            <a:r>
              <a:rPr sz="2200" spc="-55" dirty="0">
                <a:latin typeface="Calibri"/>
                <a:cs typeface="Calibri"/>
              </a:rPr>
              <a:t> </a:t>
            </a:r>
            <a:r>
              <a:rPr sz="2200" dirty="0">
                <a:latin typeface="Calibri"/>
                <a:cs typeface="Calibri"/>
              </a:rPr>
              <a:t>have</a:t>
            </a:r>
            <a:r>
              <a:rPr sz="2200" spc="-60" dirty="0">
                <a:latin typeface="Calibri"/>
                <a:cs typeface="Calibri"/>
              </a:rPr>
              <a:t> </a:t>
            </a:r>
            <a:r>
              <a:rPr sz="2200" dirty="0">
                <a:latin typeface="Calibri"/>
                <a:cs typeface="Calibri"/>
              </a:rPr>
              <a:t>single</a:t>
            </a:r>
            <a:r>
              <a:rPr sz="2200" spc="-60" dirty="0">
                <a:latin typeface="Calibri"/>
                <a:cs typeface="Calibri"/>
              </a:rPr>
              <a:t> </a:t>
            </a:r>
            <a:r>
              <a:rPr sz="2200" dirty="0">
                <a:latin typeface="Calibri"/>
                <a:cs typeface="Calibri"/>
              </a:rPr>
              <a:t>license</a:t>
            </a:r>
            <a:r>
              <a:rPr sz="2200" spc="-55" dirty="0">
                <a:latin typeface="Calibri"/>
                <a:cs typeface="Calibri"/>
              </a:rPr>
              <a:t> </a:t>
            </a:r>
            <a:r>
              <a:rPr sz="2200" dirty="0">
                <a:latin typeface="Calibri"/>
                <a:cs typeface="Calibri"/>
              </a:rPr>
              <a:t>for</a:t>
            </a:r>
            <a:r>
              <a:rPr sz="2200" spc="-60" dirty="0">
                <a:latin typeface="Calibri"/>
                <a:cs typeface="Calibri"/>
              </a:rPr>
              <a:t> </a:t>
            </a:r>
            <a:r>
              <a:rPr sz="2200" dirty="0">
                <a:latin typeface="Calibri"/>
                <a:cs typeface="Calibri"/>
              </a:rPr>
              <a:t>multiple</a:t>
            </a:r>
            <a:r>
              <a:rPr sz="2200" spc="-45" dirty="0">
                <a:latin typeface="Calibri"/>
                <a:cs typeface="Calibri"/>
              </a:rPr>
              <a:t> </a:t>
            </a:r>
            <a:r>
              <a:rPr sz="2200" spc="-10" dirty="0">
                <a:latin typeface="Calibri"/>
                <a:cs typeface="Calibri"/>
              </a:rPr>
              <a:t>computers</a:t>
            </a:r>
            <a:r>
              <a:rPr sz="2200" spc="-40" dirty="0">
                <a:latin typeface="Calibri"/>
                <a:cs typeface="Calibri"/>
              </a:rPr>
              <a:t> </a:t>
            </a:r>
            <a:r>
              <a:rPr sz="2200" dirty="0">
                <a:latin typeface="Calibri"/>
                <a:cs typeface="Calibri"/>
              </a:rPr>
              <a:t>running</a:t>
            </a:r>
            <a:r>
              <a:rPr sz="2200" spc="-75" dirty="0">
                <a:latin typeface="Calibri"/>
                <a:cs typeface="Calibri"/>
              </a:rPr>
              <a:t> </a:t>
            </a:r>
            <a:r>
              <a:rPr sz="2200" dirty="0">
                <a:latin typeface="Calibri"/>
                <a:cs typeface="Calibri"/>
              </a:rPr>
              <a:t>at</a:t>
            </a:r>
            <a:r>
              <a:rPr sz="2200" spc="-65" dirty="0">
                <a:latin typeface="Calibri"/>
                <a:cs typeface="Calibri"/>
              </a:rPr>
              <a:t> </a:t>
            </a:r>
            <a:r>
              <a:rPr sz="2200" spc="-10" dirty="0">
                <a:latin typeface="Calibri"/>
                <a:cs typeface="Calibri"/>
              </a:rPr>
              <a:t>different</a:t>
            </a:r>
            <a:r>
              <a:rPr sz="2200" spc="-35" dirty="0">
                <a:latin typeface="Calibri"/>
                <a:cs typeface="Calibri"/>
              </a:rPr>
              <a:t> </a:t>
            </a:r>
            <a:r>
              <a:rPr sz="2200" spc="-10" dirty="0">
                <a:latin typeface="Calibri"/>
                <a:cs typeface="Calibri"/>
              </a:rPr>
              <a:t>locations </a:t>
            </a:r>
            <a:r>
              <a:rPr sz="2200" dirty="0">
                <a:latin typeface="Calibri"/>
                <a:cs typeface="Calibri"/>
              </a:rPr>
              <a:t>which</a:t>
            </a:r>
            <a:r>
              <a:rPr sz="2200" spc="-70" dirty="0">
                <a:latin typeface="Calibri"/>
                <a:cs typeface="Calibri"/>
              </a:rPr>
              <a:t> </a:t>
            </a:r>
            <a:r>
              <a:rPr sz="2200" dirty="0">
                <a:latin typeface="Calibri"/>
                <a:cs typeface="Calibri"/>
              </a:rPr>
              <a:t>reduces</a:t>
            </a:r>
            <a:r>
              <a:rPr sz="2200" spc="-45" dirty="0">
                <a:latin typeface="Calibri"/>
                <a:cs typeface="Calibri"/>
              </a:rPr>
              <a:t> </a:t>
            </a:r>
            <a:r>
              <a:rPr sz="2200" dirty="0">
                <a:latin typeface="Calibri"/>
                <a:cs typeface="Calibri"/>
              </a:rPr>
              <a:t>the</a:t>
            </a:r>
            <a:r>
              <a:rPr sz="2200" spc="-45" dirty="0">
                <a:latin typeface="Calibri"/>
                <a:cs typeface="Calibri"/>
              </a:rPr>
              <a:t> </a:t>
            </a:r>
            <a:r>
              <a:rPr sz="2200" dirty="0">
                <a:latin typeface="Calibri"/>
                <a:cs typeface="Calibri"/>
              </a:rPr>
              <a:t>licensing</a:t>
            </a:r>
            <a:r>
              <a:rPr sz="2200" spc="-55" dirty="0">
                <a:latin typeface="Calibri"/>
                <a:cs typeface="Calibri"/>
              </a:rPr>
              <a:t> </a:t>
            </a:r>
            <a:r>
              <a:rPr sz="2200" dirty="0">
                <a:latin typeface="Calibri"/>
                <a:cs typeface="Calibri"/>
              </a:rPr>
              <a:t>cost.</a:t>
            </a:r>
            <a:r>
              <a:rPr sz="2200" spc="-55" dirty="0">
                <a:latin typeface="Calibri"/>
                <a:cs typeface="Calibri"/>
              </a:rPr>
              <a:t> </a:t>
            </a:r>
            <a:r>
              <a:rPr sz="2200" dirty="0">
                <a:latin typeface="Calibri"/>
                <a:cs typeface="Calibri"/>
              </a:rPr>
              <a:t>Also,</a:t>
            </a:r>
            <a:r>
              <a:rPr sz="2200" spc="-55" dirty="0">
                <a:latin typeface="Calibri"/>
                <a:cs typeface="Calibri"/>
              </a:rPr>
              <a:t> </a:t>
            </a:r>
            <a:r>
              <a:rPr sz="2200" dirty="0">
                <a:latin typeface="Calibri"/>
                <a:cs typeface="Calibri"/>
              </a:rPr>
              <a:t>there</a:t>
            </a:r>
            <a:r>
              <a:rPr sz="2200" spc="-35" dirty="0">
                <a:latin typeface="Calibri"/>
                <a:cs typeface="Calibri"/>
              </a:rPr>
              <a:t> </a:t>
            </a:r>
            <a:r>
              <a:rPr sz="2200" dirty="0">
                <a:latin typeface="Calibri"/>
                <a:cs typeface="Calibri"/>
              </a:rPr>
              <a:t>is</a:t>
            </a:r>
            <a:r>
              <a:rPr sz="2200" spc="-60" dirty="0">
                <a:latin typeface="Calibri"/>
                <a:cs typeface="Calibri"/>
              </a:rPr>
              <a:t> </a:t>
            </a:r>
            <a:r>
              <a:rPr sz="2200" dirty="0">
                <a:latin typeface="Calibri"/>
                <a:cs typeface="Calibri"/>
              </a:rPr>
              <a:t>no</a:t>
            </a:r>
            <a:r>
              <a:rPr sz="2200" spc="-55" dirty="0">
                <a:latin typeface="Calibri"/>
                <a:cs typeface="Calibri"/>
              </a:rPr>
              <a:t> </a:t>
            </a:r>
            <a:r>
              <a:rPr sz="2200" spc="-10" dirty="0">
                <a:latin typeface="Calibri"/>
                <a:cs typeface="Calibri"/>
              </a:rPr>
              <a:t>requirement</a:t>
            </a:r>
            <a:r>
              <a:rPr sz="2200" spc="-40" dirty="0">
                <a:latin typeface="Calibri"/>
                <a:cs typeface="Calibri"/>
              </a:rPr>
              <a:t> </a:t>
            </a:r>
            <a:r>
              <a:rPr sz="2200" dirty="0">
                <a:latin typeface="Calibri"/>
                <a:cs typeface="Calibri"/>
              </a:rPr>
              <a:t>for</a:t>
            </a:r>
            <a:r>
              <a:rPr sz="2200" spc="-60" dirty="0">
                <a:latin typeface="Calibri"/>
                <a:cs typeface="Calibri"/>
              </a:rPr>
              <a:t> </a:t>
            </a:r>
            <a:r>
              <a:rPr sz="2200" dirty="0">
                <a:latin typeface="Calibri"/>
                <a:cs typeface="Calibri"/>
              </a:rPr>
              <a:t>license</a:t>
            </a:r>
            <a:r>
              <a:rPr sz="2200" spc="-35" dirty="0">
                <a:latin typeface="Calibri"/>
                <a:cs typeface="Calibri"/>
              </a:rPr>
              <a:t> </a:t>
            </a:r>
            <a:r>
              <a:rPr sz="2200" spc="-10" dirty="0">
                <a:latin typeface="Calibri"/>
                <a:cs typeface="Calibri"/>
              </a:rPr>
              <a:t>servers </a:t>
            </a:r>
            <a:r>
              <a:rPr sz="2200" dirty="0">
                <a:latin typeface="Calibri"/>
                <a:cs typeface="Calibri"/>
              </a:rPr>
              <a:t>because</a:t>
            </a:r>
            <a:r>
              <a:rPr sz="2200" spc="-35"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software</a:t>
            </a:r>
            <a:r>
              <a:rPr sz="2200" spc="-50" dirty="0">
                <a:latin typeface="Calibri"/>
                <a:cs typeface="Calibri"/>
              </a:rPr>
              <a:t> </a:t>
            </a:r>
            <a:r>
              <a:rPr sz="2200" dirty="0">
                <a:latin typeface="Calibri"/>
                <a:cs typeface="Calibri"/>
              </a:rPr>
              <a:t>runs</a:t>
            </a:r>
            <a:r>
              <a:rPr sz="2200" spc="-55" dirty="0">
                <a:latin typeface="Calibri"/>
                <a:cs typeface="Calibri"/>
              </a:rPr>
              <a:t> </a:t>
            </a:r>
            <a:r>
              <a:rPr sz="2200" dirty="0">
                <a:latin typeface="Calibri"/>
                <a:cs typeface="Calibri"/>
              </a:rPr>
              <a:t>in</a:t>
            </a:r>
            <a:r>
              <a:rPr sz="2200" spc="-65"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provider's</a:t>
            </a:r>
            <a:r>
              <a:rPr sz="2200" spc="-55" dirty="0">
                <a:latin typeface="Calibri"/>
                <a:cs typeface="Calibri"/>
              </a:rPr>
              <a:t> </a:t>
            </a:r>
            <a:r>
              <a:rPr sz="2200" spc="-10" dirty="0">
                <a:latin typeface="Calibri"/>
                <a:cs typeface="Calibri"/>
              </a:rPr>
              <a:t>infrastructure.</a:t>
            </a:r>
            <a:endParaRPr sz="2200">
              <a:latin typeface="Calibri"/>
              <a:cs typeface="Calibri"/>
            </a:endParaRPr>
          </a:p>
          <a:p>
            <a:pPr marL="241300" indent="-228600">
              <a:lnSpc>
                <a:spcPts val="3115"/>
              </a:lnSpc>
              <a:spcBef>
                <a:spcPts val="380"/>
              </a:spcBef>
              <a:buFont typeface="Arial MT"/>
              <a:buChar char="•"/>
              <a:tabLst>
                <a:tab pos="241300" algn="l"/>
              </a:tabLst>
            </a:pPr>
            <a:r>
              <a:rPr sz="2600" spc="-10" dirty="0">
                <a:latin typeface="Calibri"/>
                <a:cs typeface="Calibri"/>
              </a:rPr>
              <a:t>Centralized</a:t>
            </a:r>
            <a:r>
              <a:rPr sz="2600" spc="-95" dirty="0">
                <a:latin typeface="Calibri"/>
                <a:cs typeface="Calibri"/>
              </a:rPr>
              <a:t> </a:t>
            </a:r>
            <a:r>
              <a:rPr sz="2600" dirty="0">
                <a:latin typeface="Calibri"/>
                <a:cs typeface="Calibri"/>
              </a:rPr>
              <a:t>Management</a:t>
            </a:r>
            <a:r>
              <a:rPr sz="2600" spc="-65" dirty="0">
                <a:latin typeface="Calibri"/>
                <a:cs typeface="Calibri"/>
              </a:rPr>
              <a:t> </a:t>
            </a:r>
            <a:r>
              <a:rPr sz="2600" dirty="0">
                <a:latin typeface="Calibri"/>
                <a:cs typeface="Calibri"/>
              </a:rPr>
              <a:t>of</a:t>
            </a:r>
            <a:r>
              <a:rPr sz="2600" spc="-50" dirty="0">
                <a:latin typeface="Calibri"/>
                <a:cs typeface="Calibri"/>
              </a:rPr>
              <a:t> </a:t>
            </a:r>
            <a:r>
              <a:rPr sz="2600" spc="-20" dirty="0">
                <a:latin typeface="Calibri"/>
                <a:cs typeface="Calibri"/>
              </a:rPr>
              <a:t>Data</a:t>
            </a:r>
            <a:endParaRPr sz="2600">
              <a:latin typeface="Calibri"/>
              <a:cs typeface="Calibri"/>
            </a:endParaRPr>
          </a:p>
          <a:p>
            <a:pPr marL="698500" marR="5080" lvl="1" indent="-228600">
              <a:lnSpc>
                <a:spcPct val="80000"/>
              </a:lnSpc>
              <a:spcBef>
                <a:spcPts val="525"/>
              </a:spcBef>
              <a:buFont typeface="Arial MT"/>
              <a:buChar char="•"/>
              <a:tabLst>
                <a:tab pos="698500" algn="l"/>
              </a:tabLst>
            </a:pPr>
            <a:r>
              <a:rPr sz="2200" dirty="0">
                <a:latin typeface="Calibri"/>
                <a:cs typeface="Calibri"/>
              </a:rPr>
              <a:t>The</a:t>
            </a:r>
            <a:r>
              <a:rPr sz="2200" spc="-35" dirty="0">
                <a:latin typeface="Calibri"/>
                <a:cs typeface="Calibri"/>
              </a:rPr>
              <a:t> </a:t>
            </a:r>
            <a:r>
              <a:rPr sz="2200" dirty="0">
                <a:latin typeface="Calibri"/>
                <a:cs typeface="Calibri"/>
              </a:rPr>
              <a:t>data</a:t>
            </a:r>
            <a:r>
              <a:rPr sz="2200" spc="-50" dirty="0">
                <a:latin typeface="Calibri"/>
                <a:cs typeface="Calibri"/>
              </a:rPr>
              <a:t> </a:t>
            </a:r>
            <a:r>
              <a:rPr sz="2200" spc="-10" dirty="0">
                <a:latin typeface="Calibri"/>
                <a:cs typeface="Calibri"/>
              </a:rPr>
              <a:t>stored</a:t>
            </a:r>
            <a:r>
              <a:rPr sz="2200" spc="-50" dirty="0">
                <a:latin typeface="Calibri"/>
                <a:cs typeface="Calibri"/>
              </a:rPr>
              <a:t> </a:t>
            </a:r>
            <a:r>
              <a:rPr sz="2200" dirty="0">
                <a:latin typeface="Calibri"/>
                <a:cs typeface="Calibri"/>
              </a:rPr>
              <a:t>by</a:t>
            </a:r>
            <a:r>
              <a:rPr sz="2200" spc="-40" dirty="0">
                <a:latin typeface="Calibri"/>
                <a:cs typeface="Calibri"/>
              </a:rPr>
              <a:t> </a:t>
            </a:r>
            <a:r>
              <a:rPr sz="2200" dirty="0">
                <a:latin typeface="Calibri"/>
                <a:cs typeface="Calibri"/>
              </a:rPr>
              <a:t>the</a:t>
            </a:r>
            <a:r>
              <a:rPr sz="2200" spc="-30" dirty="0">
                <a:latin typeface="Calibri"/>
                <a:cs typeface="Calibri"/>
              </a:rPr>
              <a:t> </a:t>
            </a:r>
            <a:r>
              <a:rPr sz="2200" dirty="0">
                <a:latin typeface="Calibri"/>
                <a:cs typeface="Calibri"/>
              </a:rPr>
              <a:t>cloud</a:t>
            </a:r>
            <a:r>
              <a:rPr sz="2200" spc="-50" dirty="0">
                <a:latin typeface="Calibri"/>
                <a:cs typeface="Calibri"/>
              </a:rPr>
              <a:t> </a:t>
            </a:r>
            <a:r>
              <a:rPr sz="2200" dirty="0">
                <a:latin typeface="Calibri"/>
                <a:cs typeface="Calibri"/>
              </a:rPr>
              <a:t>provider</a:t>
            </a:r>
            <a:r>
              <a:rPr sz="2200" spc="-60" dirty="0">
                <a:latin typeface="Calibri"/>
                <a:cs typeface="Calibri"/>
              </a:rPr>
              <a:t> </a:t>
            </a:r>
            <a:r>
              <a:rPr sz="2200" dirty="0">
                <a:latin typeface="Calibri"/>
                <a:cs typeface="Calibri"/>
              </a:rPr>
              <a:t>is</a:t>
            </a:r>
            <a:r>
              <a:rPr sz="2200" spc="-45" dirty="0">
                <a:latin typeface="Calibri"/>
                <a:cs typeface="Calibri"/>
              </a:rPr>
              <a:t> </a:t>
            </a:r>
            <a:r>
              <a:rPr sz="2200" spc="-10" dirty="0">
                <a:latin typeface="Calibri"/>
                <a:cs typeface="Calibri"/>
              </a:rPr>
              <a:t>centralized.</a:t>
            </a:r>
            <a:r>
              <a:rPr sz="2200" spc="-35" dirty="0">
                <a:latin typeface="Calibri"/>
                <a:cs typeface="Calibri"/>
              </a:rPr>
              <a:t> </a:t>
            </a:r>
            <a:r>
              <a:rPr sz="2200" spc="-30" dirty="0">
                <a:latin typeface="Calibri"/>
                <a:cs typeface="Calibri"/>
              </a:rPr>
              <a:t>However,</a:t>
            </a:r>
            <a:r>
              <a:rPr sz="2200" spc="-15" dirty="0">
                <a:latin typeface="Calibri"/>
                <a:cs typeface="Calibri"/>
              </a:rPr>
              <a:t> </a:t>
            </a:r>
            <a:r>
              <a:rPr sz="2200" dirty="0">
                <a:latin typeface="Calibri"/>
                <a:cs typeface="Calibri"/>
              </a:rPr>
              <a:t>the</a:t>
            </a:r>
            <a:r>
              <a:rPr sz="2200" spc="-45" dirty="0">
                <a:latin typeface="Calibri"/>
                <a:cs typeface="Calibri"/>
              </a:rPr>
              <a:t> </a:t>
            </a:r>
            <a:r>
              <a:rPr sz="2200" dirty="0">
                <a:latin typeface="Calibri"/>
                <a:cs typeface="Calibri"/>
              </a:rPr>
              <a:t>cloud</a:t>
            </a:r>
            <a:r>
              <a:rPr sz="2200" spc="-50" dirty="0">
                <a:latin typeface="Calibri"/>
                <a:cs typeface="Calibri"/>
              </a:rPr>
              <a:t> </a:t>
            </a:r>
            <a:r>
              <a:rPr sz="2200" dirty="0">
                <a:latin typeface="Calibri"/>
                <a:cs typeface="Calibri"/>
              </a:rPr>
              <a:t>providers</a:t>
            </a:r>
            <a:r>
              <a:rPr sz="2200" spc="-55" dirty="0">
                <a:latin typeface="Calibri"/>
                <a:cs typeface="Calibri"/>
              </a:rPr>
              <a:t> </a:t>
            </a:r>
            <a:r>
              <a:rPr sz="2200" spc="-25" dirty="0">
                <a:latin typeface="Calibri"/>
                <a:cs typeface="Calibri"/>
              </a:rPr>
              <a:t>may </a:t>
            </a:r>
            <a:r>
              <a:rPr sz="2200" dirty="0">
                <a:latin typeface="Calibri"/>
                <a:cs typeface="Calibri"/>
              </a:rPr>
              <a:t>store</a:t>
            </a:r>
            <a:r>
              <a:rPr sz="2200" spc="-60" dirty="0">
                <a:latin typeface="Calibri"/>
                <a:cs typeface="Calibri"/>
              </a:rPr>
              <a:t> </a:t>
            </a:r>
            <a:r>
              <a:rPr sz="2200" dirty="0">
                <a:latin typeface="Calibri"/>
                <a:cs typeface="Calibri"/>
              </a:rPr>
              <a:t>data</a:t>
            </a:r>
            <a:r>
              <a:rPr sz="2200" spc="-55" dirty="0">
                <a:latin typeface="Calibri"/>
                <a:cs typeface="Calibri"/>
              </a:rPr>
              <a:t> </a:t>
            </a:r>
            <a:r>
              <a:rPr sz="2200" dirty="0">
                <a:latin typeface="Calibri"/>
                <a:cs typeface="Calibri"/>
              </a:rPr>
              <a:t>in</a:t>
            </a:r>
            <a:r>
              <a:rPr sz="2200" spc="-55" dirty="0">
                <a:latin typeface="Calibri"/>
                <a:cs typeface="Calibri"/>
              </a:rPr>
              <a:t> </a:t>
            </a:r>
            <a:r>
              <a:rPr sz="2200" dirty="0">
                <a:latin typeface="Calibri"/>
                <a:cs typeface="Calibri"/>
              </a:rPr>
              <a:t>a</a:t>
            </a:r>
            <a:r>
              <a:rPr sz="2200" spc="-60" dirty="0">
                <a:latin typeface="Calibri"/>
                <a:cs typeface="Calibri"/>
              </a:rPr>
              <a:t> </a:t>
            </a:r>
            <a:r>
              <a:rPr sz="2200" spc="-10" dirty="0">
                <a:latin typeface="Calibri"/>
                <a:cs typeface="Calibri"/>
              </a:rPr>
              <a:t>decentralized</a:t>
            </a:r>
            <a:r>
              <a:rPr sz="2200" spc="-35" dirty="0">
                <a:latin typeface="Calibri"/>
                <a:cs typeface="Calibri"/>
              </a:rPr>
              <a:t> </a:t>
            </a:r>
            <a:r>
              <a:rPr sz="2200" dirty="0">
                <a:latin typeface="Calibri"/>
                <a:cs typeface="Calibri"/>
              </a:rPr>
              <a:t>manner</a:t>
            </a:r>
            <a:r>
              <a:rPr sz="2200" spc="-50" dirty="0">
                <a:latin typeface="Calibri"/>
                <a:cs typeface="Calibri"/>
              </a:rPr>
              <a:t> </a:t>
            </a:r>
            <a:r>
              <a:rPr sz="2200" dirty="0">
                <a:latin typeface="Calibri"/>
                <a:cs typeface="Calibri"/>
              </a:rPr>
              <a:t>for</a:t>
            </a:r>
            <a:r>
              <a:rPr sz="2200" spc="-55" dirty="0">
                <a:latin typeface="Calibri"/>
                <a:cs typeface="Calibri"/>
              </a:rPr>
              <a:t> </a:t>
            </a:r>
            <a:r>
              <a:rPr sz="2200" dirty="0">
                <a:latin typeface="Calibri"/>
                <a:cs typeface="Calibri"/>
              </a:rPr>
              <a:t>sake</a:t>
            </a:r>
            <a:r>
              <a:rPr sz="2200" spc="-60" dirty="0">
                <a:latin typeface="Calibri"/>
                <a:cs typeface="Calibri"/>
              </a:rPr>
              <a:t> </a:t>
            </a:r>
            <a:r>
              <a:rPr sz="2200" dirty="0">
                <a:latin typeface="Calibri"/>
                <a:cs typeface="Calibri"/>
              </a:rPr>
              <a:t>of</a:t>
            </a:r>
            <a:r>
              <a:rPr sz="2200" spc="-45" dirty="0">
                <a:latin typeface="Calibri"/>
                <a:cs typeface="Calibri"/>
              </a:rPr>
              <a:t> </a:t>
            </a:r>
            <a:r>
              <a:rPr sz="2200" dirty="0">
                <a:latin typeface="Calibri"/>
                <a:cs typeface="Calibri"/>
              </a:rPr>
              <a:t>redundancy</a:t>
            </a:r>
            <a:r>
              <a:rPr sz="2200" spc="-70" dirty="0">
                <a:latin typeface="Calibri"/>
                <a:cs typeface="Calibri"/>
              </a:rPr>
              <a:t> </a:t>
            </a:r>
            <a:r>
              <a:rPr sz="2200" dirty="0">
                <a:latin typeface="Calibri"/>
                <a:cs typeface="Calibri"/>
              </a:rPr>
              <a:t>and</a:t>
            </a:r>
            <a:r>
              <a:rPr sz="2200" spc="-55" dirty="0">
                <a:latin typeface="Calibri"/>
                <a:cs typeface="Calibri"/>
              </a:rPr>
              <a:t> </a:t>
            </a:r>
            <a:r>
              <a:rPr sz="2200" spc="-10" dirty="0">
                <a:latin typeface="Calibri"/>
                <a:cs typeface="Calibri"/>
              </a:rPr>
              <a:t>reliability.</a:t>
            </a:r>
            <a:endParaRPr sz="2200">
              <a:latin typeface="Calibri"/>
              <a:cs typeface="Calibri"/>
            </a:endParaRPr>
          </a:p>
          <a:p>
            <a:pPr marL="241300" indent="-228600">
              <a:lnSpc>
                <a:spcPts val="3115"/>
              </a:lnSpc>
              <a:spcBef>
                <a:spcPts val="355"/>
              </a:spcBef>
              <a:buFont typeface="Arial MT"/>
              <a:buChar char="•"/>
              <a:tabLst>
                <a:tab pos="241300" algn="l"/>
              </a:tabLst>
            </a:pPr>
            <a:r>
              <a:rPr sz="2600" dirty="0">
                <a:latin typeface="Calibri"/>
                <a:cs typeface="Calibri"/>
              </a:rPr>
              <a:t>Platform</a:t>
            </a:r>
            <a:r>
              <a:rPr sz="2600" spc="-25" dirty="0">
                <a:latin typeface="Calibri"/>
                <a:cs typeface="Calibri"/>
              </a:rPr>
              <a:t> </a:t>
            </a:r>
            <a:r>
              <a:rPr sz="2600" spc="-10" dirty="0">
                <a:latin typeface="Calibri"/>
                <a:cs typeface="Calibri"/>
              </a:rPr>
              <a:t>Responsibilities</a:t>
            </a:r>
            <a:r>
              <a:rPr sz="2600" spc="-70" dirty="0">
                <a:latin typeface="Calibri"/>
                <a:cs typeface="Calibri"/>
              </a:rPr>
              <a:t> </a:t>
            </a:r>
            <a:r>
              <a:rPr sz="2600" dirty="0">
                <a:latin typeface="Calibri"/>
                <a:cs typeface="Calibri"/>
              </a:rPr>
              <a:t>Managed</a:t>
            </a:r>
            <a:r>
              <a:rPr sz="2600" spc="-50" dirty="0">
                <a:latin typeface="Calibri"/>
                <a:cs typeface="Calibri"/>
              </a:rPr>
              <a:t> </a:t>
            </a:r>
            <a:r>
              <a:rPr sz="2600" dirty="0">
                <a:latin typeface="Calibri"/>
                <a:cs typeface="Calibri"/>
              </a:rPr>
              <a:t>by</a:t>
            </a:r>
            <a:r>
              <a:rPr sz="2600" spc="-25" dirty="0">
                <a:latin typeface="Calibri"/>
                <a:cs typeface="Calibri"/>
              </a:rPr>
              <a:t> </a:t>
            </a:r>
            <a:r>
              <a:rPr sz="2600" spc="-10" dirty="0">
                <a:latin typeface="Calibri"/>
                <a:cs typeface="Calibri"/>
              </a:rPr>
              <a:t>provider</a:t>
            </a:r>
            <a:endParaRPr sz="2600">
              <a:latin typeface="Calibri"/>
              <a:cs typeface="Calibri"/>
            </a:endParaRPr>
          </a:p>
          <a:p>
            <a:pPr marL="698500" marR="125095" lvl="1" indent="-228600">
              <a:lnSpc>
                <a:spcPct val="80000"/>
              </a:lnSpc>
              <a:spcBef>
                <a:spcPts val="525"/>
              </a:spcBef>
              <a:buFont typeface="Arial MT"/>
              <a:buChar char="•"/>
              <a:tabLst>
                <a:tab pos="698500" algn="l"/>
              </a:tabLst>
            </a:pPr>
            <a:r>
              <a:rPr sz="2200" dirty="0">
                <a:latin typeface="Calibri"/>
                <a:cs typeface="Calibri"/>
              </a:rPr>
              <a:t>All</a:t>
            </a:r>
            <a:r>
              <a:rPr sz="2200" spc="-55" dirty="0">
                <a:latin typeface="Calibri"/>
                <a:cs typeface="Calibri"/>
              </a:rPr>
              <a:t> </a:t>
            </a:r>
            <a:r>
              <a:rPr sz="2200" spc="-10" dirty="0">
                <a:latin typeface="Calibri"/>
                <a:cs typeface="Calibri"/>
              </a:rPr>
              <a:t>platform</a:t>
            </a:r>
            <a:r>
              <a:rPr sz="2200" spc="-50" dirty="0">
                <a:latin typeface="Calibri"/>
                <a:cs typeface="Calibri"/>
              </a:rPr>
              <a:t> </a:t>
            </a:r>
            <a:r>
              <a:rPr sz="2200" dirty="0">
                <a:latin typeface="Calibri"/>
                <a:cs typeface="Calibri"/>
              </a:rPr>
              <a:t>responsibilities</a:t>
            </a:r>
            <a:r>
              <a:rPr sz="2200" spc="-70" dirty="0">
                <a:latin typeface="Calibri"/>
                <a:cs typeface="Calibri"/>
              </a:rPr>
              <a:t> </a:t>
            </a:r>
            <a:r>
              <a:rPr sz="2200" dirty="0">
                <a:latin typeface="Calibri"/>
                <a:cs typeface="Calibri"/>
              </a:rPr>
              <a:t>such</a:t>
            </a:r>
            <a:r>
              <a:rPr sz="2200" spc="-55" dirty="0">
                <a:latin typeface="Calibri"/>
                <a:cs typeface="Calibri"/>
              </a:rPr>
              <a:t> </a:t>
            </a:r>
            <a:r>
              <a:rPr sz="2200" dirty="0">
                <a:latin typeface="Calibri"/>
                <a:cs typeface="Calibri"/>
              </a:rPr>
              <a:t>as</a:t>
            </a:r>
            <a:r>
              <a:rPr sz="2200" spc="-55" dirty="0">
                <a:latin typeface="Calibri"/>
                <a:cs typeface="Calibri"/>
              </a:rPr>
              <a:t> </a:t>
            </a:r>
            <a:r>
              <a:rPr sz="2200" dirty="0">
                <a:latin typeface="Calibri"/>
                <a:cs typeface="Calibri"/>
              </a:rPr>
              <a:t>backups,</a:t>
            </a:r>
            <a:r>
              <a:rPr sz="2200" spc="-60" dirty="0">
                <a:latin typeface="Calibri"/>
                <a:cs typeface="Calibri"/>
              </a:rPr>
              <a:t> </a:t>
            </a:r>
            <a:r>
              <a:rPr sz="2200" spc="-10" dirty="0">
                <a:latin typeface="Calibri"/>
                <a:cs typeface="Calibri"/>
              </a:rPr>
              <a:t>system</a:t>
            </a:r>
            <a:r>
              <a:rPr sz="2200" spc="-30" dirty="0">
                <a:latin typeface="Calibri"/>
                <a:cs typeface="Calibri"/>
              </a:rPr>
              <a:t> </a:t>
            </a:r>
            <a:r>
              <a:rPr sz="2200" spc="-10" dirty="0">
                <a:latin typeface="Calibri"/>
                <a:cs typeface="Calibri"/>
              </a:rPr>
              <a:t>maintenance,</a:t>
            </a:r>
            <a:r>
              <a:rPr sz="2200" spc="-40" dirty="0">
                <a:latin typeface="Calibri"/>
                <a:cs typeface="Calibri"/>
              </a:rPr>
              <a:t> </a:t>
            </a:r>
            <a:r>
              <a:rPr sz="2200" spc="-10" dirty="0">
                <a:latin typeface="Calibri"/>
                <a:cs typeface="Calibri"/>
              </a:rPr>
              <a:t>security,</a:t>
            </a:r>
            <a:r>
              <a:rPr sz="2200" spc="-50" dirty="0">
                <a:latin typeface="Calibri"/>
                <a:cs typeface="Calibri"/>
              </a:rPr>
              <a:t> </a:t>
            </a:r>
            <a:r>
              <a:rPr sz="2200" spc="-10" dirty="0">
                <a:latin typeface="Calibri"/>
                <a:cs typeface="Calibri"/>
              </a:rPr>
              <a:t>hardware refresh,</a:t>
            </a:r>
            <a:r>
              <a:rPr sz="2200" spc="-55" dirty="0">
                <a:latin typeface="Calibri"/>
                <a:cs typeface="Calibri"/>
              </a:rPr>
              <a:t> </a:t>
            </a:r>
            <a:r>
              <a:rPr sz="2200" dirty="0">
                <a:latin typeface="Calibri"/>
                <a:cs typeface="Calibri"/>
              </a:rPr>
              <a:t>power</a:t>
            </a:r>
            <a:r>
              <a:rPr sz="2200" spc="-40" dirty="0">
                <a:latin typeface="Calibri"/>
                <a:cs typeface="Calibri"/>
              </a:rPr>
              <a:t> </a:t>
            </a:r>
            <a:r>
              <a:rPr sz="2200" spc="-10" dirty="0">
                <a:latin typeface="Calibri"/>
                <a:cs typeface="Calibri"/>
              </a:rPr>
              <a:t>management,</a:t>
            </a:r>
            <a:r>
              <a:rPr sz="2200" spc="-15" dirty="0">
                <a:latin typeface="Calibri"/>
                <a:cs typeface="Calibri"/>
              </a:rPr>
              <a:t> </a:t>
            </a:r>
            <a:r>
              <a:rPr sz="2200" dirty="0">
                <a:latin typeface="Calibri"/>
                <a:cs typeface="Calibri"/>
              </a:rPr>
              <a:t>etc.,</a:t>
            </a:r>
            <a:r>
              <a:rPr sz="2200" spc="-55" dirty="0">
                <a:latin typeface="Calibri"/>
                <a:cs typeface="Calibri"/>
              </a:rPr>
              <a:t> </a:t>
            </a:r>
            <a:r>
              <a:rPr sz="2200" dirty="0">
                <a:latin typeface="Calibri"/>
                <a:cs typeface="Calibri"/>
              </a:rPr>
              <a:t>are</a:t>
            </a:r>
            <a:r>
              <a:rPr sz="2200" spc="-55" dirty="0">
                <a:latin typeface="Calibri"/>
                <a:cs typeface="Calibri"/>
              </a:rPr>
              <a:t> </a:t>
            </a:r>
            <a:r>
              <a:rPr sz="2200" spc="-10" dirty="0">
                <a:latin typeface="Calibri"/>
                <a:cs typeface="Calibri"/>
              </a:rPr>
              <a:t>performed</a:t>
            </a:r>
            <a:r>
              <a:rPr sz="2200" spc="-45" dirty="0">
                <a:latin typeface="Calibri"/>
                <a:cs typeface="Calibri"/>
              </a:rPr>
              <a:t> </a:t>
            </a:r>
            <a:r>
              <a:rPr sz="2200" dirty="0">
                <a:latin typeface="Calibri"/>
                <a:cs typeface="Calibri"/>
              </a:rPr>
              <a:t>by</a:t>
            </a:r>
            <a:r>
              <a:rPr sz="2200" spc="-50" dirty="0">
                <a:latin typeface="Calibri"/>
                <a:cs typeface="Calibri"/>
              </a:rPr>
              <a:t> </a:t>
            </a:r>
            <a:r>
              <a:rPr sz="2200" dirty="0">
                <a:latin typeface="Calibri"/>
                <a:cs typeface="Calibri"/>
              </a:rPr>
              <a:t>the</a:t>
            </a:r>
            <a:r>
              <a:rPr sz="2200" spc="-45" dirty="0">
                <a:latin typeface="Calibri"/>
                <a:cs typeface="Calibri"/>
              </a:rPr>
              <a:t> </a:t>
            </a:r>
            <a:r>
              <a:rPr sz="2200" dirty="0">
                <a:latin typeface="Calibri"/>
                <a:cs typeface="Calibri"/>
              </a:rPr>
              <a:t>cloud</a:t>
            </a:r>
            <a:r>
              <a:rPr sz="2200" spc="-55" dirty="0">
                <a:latin typeface="Calibri"/>
                <a:cs typeface="Calibri"/>
              </a:rPr>
              <a:t> </a:t>
            </a:r>
            <a:r>
              <a:rPr sz="2200" spc="-10" dirty="0">
                <a:latin typeface="Calibri"/>
                <a:cs typeface="Calibri"/>
              </a:rPr>
              <a:t>provider.</a:t>
            </a:r>
            <a:endParaRPr sz="2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38</a:t>
            </a:fld>
            <a:endParaRPr spc="-25" dirty="0"/>
          </a:p>
        </p:txBody>
      </p:sp>
      <p:sp>
        <p:nvSpPr>
          <p:cNvPr id="2" name="object 2"/>
          <p:cNvSpPr txBox="1">
            <a:spLocks noGrp="1"/>
          </p:cNvSpPr>
          <p:nvPr>
            <p:ph type="title"/>
          </p:nvPr>
        </p:nvSpPr>
        <p:spPr>
          <a:xfrm>
            <a:off x="816355" y="214325"/>
            <a:ext cx="1254125" cy="635000"/>
          </a:xfrm>
          <a:prstGeom prst="rect">
            <a:avLst/>
          </a:prstGeom>
        </p:spPr>
        <p:txBody>
          <a:bodyPr vert="horz" wrap="square" lIns="0" tIns="12065" rIns="0" bIns="0" rtlCol="0">
            <a:spAutoFit/>
          </a:bodyPr>
          <a:lstStyle/>
          <a:p>
            <a:pPr marL="12700">
              <a:lnSpc>
                <a:spcPct val="100000"/>
              </a:lnSpc>
              <a:spcBef>
                <a:spcPts val="95"/>
              </a:spcBef>
            </a:pPr>
            <a:r>
              <a:rPr sz="4000" spc="-10" dirty="0"/>
              <a:t>Issues</a:t>
            </a:r>
            <a:endParaRPr sz="4000"/>
          </a:p>
        </p:txBody>
      </p:sp>
      <p:sp>
        <p:nvSpPr>
          <p:cNvPr id="3" name="object 3"/>
          <p:cNvSpPr txBox="1"/>
          <p:nvPr/>
        </p:nvSpPr>
        <p:spPr>
          <a:xfrm>
            <a:off x="659079" y="846314"/>
            <a:ext cx="11003280" cy="5123815"/>
          </a:xfrm>
          <a:prstGeom prst="rect">
            <a:avLst/>
          </a:prstGeom>
        </p:spPr>
        <p:txBody>
          <a:bodyPr vert="horz" wrap="square" lIns="0" tIns="47625" rIns="0" bIns="0" rtlCol="0">
            <a:spAutoFit/>
          </a:bodyPr>
          <a:lstStyle/>
          <a:p>
            <a:pPr marL="240029" indent="-227329">
              <a:lnSpc>
                <a:spcPct val="100000"/>
              </a:lnSpc>
              <a:spcBef>
                <a:spcPts val="375"/>
              </a:spcBef>
              <a:buFont typeface="Arial MT"/>
              <a:buChar char="•"/>
              <a:tabLst>
                <a:tab pos="240029" algn="l"/>
              </a:tabLst>
            </a:pPr>
            <a:r>
              <a:rPr sz="2800" spc="-10" dirty="0">
                <a:latin typeface="Calibri"/>
                <a:cs typeface="Calibri"/>
              </a:rPr>
              <a:t>Browser</a:t>
            </a:r>
            <a:r>
              <a:rPr sz="2800" spc="-95" dirty="0">
                <a:latin typeface="Calibri"/>
                <a:cs typeface="Calibri"/>
              </a:rPr>
              <a:t> </a:t>
            </a:r>
            <a:r>
              <a:rPr sz="2800" dirty="0">
                <a:latin typeface="Calibri"/>
                <a:cs typeface="Calibri"/>
              </a:rPr>
              <a:t>Based</a:t>
            </a:r>
            <a:r>
              <a:rPr sz="2800" spc="-85" dirty="0">
                <a:latin typeface="Calibri"/>
                <a:cs typeface="Calibri"/>
              </a:rPr>
              <a:t> </a:t>
            </a:r>
            <a:r>
              <a:rPr sz="2800" spc="-10" dirty="0">
                <a:latin typeface="Calibri"/>
                <a:cs typeface="Calibri"/>
              </a:rPr>
              <a:t>Risks</a:t>
            </a:r>
            <a:endParaRPr sz="2800">
              <a:latin typeface="Calibri"/>
              <a:cs typeface="Calibri"/>
            </a:endParaRPr>
          </a:p>
          <a:p>
            <a:pPr marL="697230" lvl="1" indent="-227329">
              <a:lnSpc>
                <a:spcPts val="2740"/>
              </a:lnSpc>
              <a:spcBef>
                <a:spcPts val="245"/>
              </a:spcBef>
              <a:buFont typeface="Arial MT"/>
              <a:buChar char="•"/>
              <a:tabLst>
                <a:tab pos="697230" algn="l"/>
              </a:tabLst>
            </a:pPr>
            <a:r>
              <a:rPr sz="2400" dirty="0">
                <a:latin typeface="Calibri"/>
                <a:cs typeface="Calibri"/>
              </a:rPr>
              <a:t>If</a:t>
            </a:r>
            <a:r>
              <a:rPr sz="2400" spc="-55"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consumer</a:t>
            </a:r>
            <a:r>
              <a:rPr sz="2400" spc="-55" dirty="0">
                <a:latin typeface="Calibri"/>
                <a:cs typeface="Calibri"/>
              </a:rPr>
              <a:t> </a:t>
            </a:r>
            <a:r>
              <a:rPr sz="2400" dirty="0">
                <a:latin typeface="Calibri"/>
                <a:cs typeface="Calibri"/>
              </a:rPr>
              <a:t>visits</a:t>
            </a:r>
            <a:r>
              <a:rPr sz="2400" spc="-55" dirty="0">
                <a:latin typeface="Calibri"/>
                <a:cs typeface="Calibri"/>
              </a:rPr>
              <a:t> </a:t>
            </a:r>
            <a:r>
              <a:rPr sz="2400" dirty="0">
                <a:latin typeface="Calibri"/>
                <a:cs typeface="Calibri"/>
              </a:rPr>
              <a:t>malicious</a:t>
            </a:r>
            <a:r>
              <a:rPr sz="2400" spc="-65" dirty="0">
                <a:latin typeface="Calibri"/>
                <a:cs typeface="Calibri"/>
              </a:rPr>
              <a:t> </a:t>
            </a:r>
            <a:r>
              <a:rPr sz="2400" dirty="0">
                <a:latin typeface="Calibri"/>
                <a:cs typeface="Calibri"/>
              </a:rPr>
              <a:t>website</a:t>
            </a:r>
            <a:r>
              <a:rPr sz="2400" spc="-60" dirty="0">
                <a:latin typeface="Calibri"/>
                <a:cs typeface="Calibri"/>
              </a:rPr>
              <a:t> </a:t>
            </a:r>
            <a:r>
              <a:rPr sz="2400" dirty="0">
                <a:latin typeface="Calibri"/>
                <a:cs typeface="Calibri"/>
              </a:rPr>
              <a:t>and</a:t>
            </a:r>
            <a:r>
              <a:rPr sz="2400" spc="-45" dirty="0">
                <a:latin typeface="Calibri"/>
                <a:cs typeface="Calibri"/>
              </a:rPr>
              <a:t> </a:t>
            </a:r>
            <a:r>
              <a:rPr sz="2400" spc="-10" dirty="0">
                <a:latin typeface="Calibri"/>
                <a:cs typeface="Calibri"/>
              </a:rPr>
              <a:t>browser</a:t>
            </a:r>
            <a:r>
              <a:rPr sz="2400" spc="-45" dirty="0">
                <a:latin typeface="Calibri"/>
                <a:cs typeface="Calibri"/>
              </a:rPr>
              <a:t> </a:t>
            </a:r>
            <a:r>
              <a:rPr sz="2400" dirty="0">
                <a:latin typeface="Calibri"/>
                <a:cs typeface="Calibri"/>
              </a:rPr>
              <a:t>becomes</a:t>
            </a:r>
            <a:r>
              <a:rPr sz="2400" spc="-55" dirty="0">
                <a:latin typeface="Calibri"/>
                <a:cs typeface="Calibri"/>
              </a:rPr>
              <a:t> </a:t>
            </a:r>
            <a:r>
              <a:rPr sz="2400" spc="-10" dirty="0">
                <a:latin typeface="Calibri"/>
                <a:cs typeface="Calibri"/>
              </a:rPr>
              <a:t>infected,</a:t>
            </a:r>
            <a:r>
              <a:rPr sz="2400" spc="-55" dirty="0">
                <a:latin typeface="Calibri"/>
                <a:cs typeface="Calibri"/>
              </a:rPr>
              <a:t> </a:t>
            </a:r>
            <a:r>
              <a:rPr sz="2400" dirty="0">
                <a:latin typeface="Calibri"/>
                <a:cs typeface="Calibri"/>
              </a:rPr>
              <a:t>and</a:t>
            </a:r>
            <a:r>
              <a:rPr sz="2400" spc="-50" dirty="0">
                <a:latin typeface="Calibri"/>
                <a:cs typeface="Calibri"/>
              </a:rPr>
              <a:t> </a:t>
            </a:r>
            <a:r>
              <a:rPr sz="2400" spc="-25" dirty="0">
                <a:latin typeface="Calibri"/>
                <a:cs typeface="Calibri"/>
              </a:rPr>
              <a:t>the</a:t>
            </a:r>
            <a:endParaRPr sz="2400">
              <a:latin typeface="Calibri"/>
              <a:cs typeface="Calibri"/>
            </a:endParaRPr>
          </a:p>
          <a:p>
            <a:pPr marL="698500">
              <a:lnSpc>
                <a:spcPts val="2740"/>
              </a:lnSpc>
            </a:pPr>
            <a:r>
              <a:rPr sz="2400" spc="-10" dirty="0">
                <a:latin typeface="Calibri"/>
                <a:cs typeface="Calibri"/>
              </a:rPr>
              <a:t>subsequent</a:t>
            </a:r>
            <a:r>
              <a:rPr sz="2400" spc="-45" dirty="0">
                <a:latin typeface="Calibri"/>
                <a:cs typeface="Calibri"/>
              </a:rPr>
              <a:t> </a:t>
            </a:r>
            <a:r>
              <a:rPr sz="2400" dirty="0">
                <a:latin typeface="Calibri"/>
                <a:cs typeface="Calibri"/>
              </a:rPr>
              <a:t>access</a:t>
            </a:r>
            <a:r>
              <a:rPr sz="2400" spc="-60" dirty="0">
                <a:latin typeface="Calibri"/>
                <a:cs typeface="Calibri"/>
              </a:rPr>
              <a:t> </a:t>
            </a:r>
            <a:r>
              <a:rPr sz="2400" dirty="0">
                <a:latin typeface="Calibri"/>
                <a:cs typeface="Calibri"/>
              </a:rPr>
              <a:t>to</a:t>
            </a:r>
            <a:r>
              <a:rPr sz="2400" spc="-70" dirty="0">
                <a:latin typeface="Calibri"/>
                <a:cs typeface="Calibri"/>
              </a:rPr>
              <a:t> </a:t>
            </a:r>
            <a:r>
              <a:rPr sz="2400" dirty="0">
                <a:latin typeface="Calibri"/>
                <a:cs typeface="Calibri"/>
              </a:rPr>
              <a:t>SaaS</a:t>
            </a:r>
            <a:r>
              <a:rPr sz="2400" spc="-60" dirty="0">
                <a:latin typeface="Calibri"/>
                <a:cs typeface="Calibri"/>
              </a:rPr>
              <a:t> </a:t>
            </a:r>
            <a:r>
              <a:rPr sz="2400" dirty="0">
                <a:latin typeface="Calibri"/>
                <a:cs typeface="Calibri"/>
              </a:rPr>
              <a:t>application</a:t>
            </a:r>
            <a:r>
              <a:rPr sz="2400" spc="-65" dirty="0">
                <a:latin typeface="Calibri"/>
                <a:cs typeface="Calibri"/>
              </a:rPr>
              <a:t> </a:t>
            </a:r>
            <a:r>
              <a:rPr sz="2400" dirty="0">
                <a:latin typeface="Calibri"/>
                <a:cs typeface="Calibri"/>
              </a:rPr>
              <a:t>might</a:t>
            </a:r>
            <a:r>
              <a:rPr sz="2400" spc="-60" dirty="0">
                <a:latin typeface="Calibri"/>
                <a:cs typeface="Calibri"/>
              </a:rPr>
              <a:t> </a:t>
            </a:r>
            <a:r>
              <a:rPr sz="2400" dirty="0">
                <a:latin typeface="Calibri"/>
                <a:cs typeface="Calibri"/>
              </a:rPr>
              <a:t>compromise</a:t>
            </a:r>
            <a:r>
              <a:rPr sz="2400" spc="-6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consumer's</a:t>
            </a:r>
            <a:r>
              <a:rPr sz="2400" spc="-65" dirty="0">
                <a:latin typeface="Calibri"/>
                <a:cs typeface="Calibri"/>
              </a:rPr>
              <a:t> </a:t>
            </a:r>
            <a:r>
              <a:rPr sz="2400" spc="-10" dirty="0">
                <a:latin typeface="Calibri"/>
                <a:cs typeface="Calibri"/>
              </a:rPr>
              <a:t>data.</a:t>
            </a:r>
            <a:endParaRPr sz="2400">
              <a:latin typeface="Calibri"/>
              <a:cs typeface="Calibri"/>
            </a:endParaRPr>
          </a:p>
          <a:p>
            <a:pPr marL="696595" marR="5080" lvl="1" indent="-227329">
              <a:lnSpc>
                <a:spcPts val="2590"/>
              </a:lnSpc>
              <a:spcBef>
                <a:spcPts val="545"/>
              </a:spcBef>
              <a:buFont typeface="Arial MT"/>
              <a:buChar char="•"/>
              <a:tabLst>
                <a:tab pos="698500" algn="l"/>
              </a:tabLst>
            </a:pPr>
            <a:r>
              <a:rPr sz="2400" spc="-110" dirty="0">
                <a:latin typeface="Calibri"/>
                <a:cs typeface="Calibri"/>
              </a:rPr>
              <a:t>To</a:t>
            </a:r>
            <a:r>
              <a:rPr sz="2400" spc="-25" dirty="0">
                <a:latin typeface="Calibri"/>
                <a:cs typeface="Calibri"/>
              </a:rPr>
              <a:t> </a:t>
            </a:r>
            <a:r>
              <a:rPr sz="2400" dirty="0">
                <a:latin typeface="Calibri"/>
                <a:cs typeface="Calibri"/>
              </a:rPr>
              <a:t>avoid</a:t>
            </a:r>
            <a:r>
              <a:rPr sz="2400" spc="-80" dirty="0">
                <a:latin typeface="Calibri"/>
                <a:cs typeface="Calibri"/>
              </a:rPr>
              <a:t> </a:t>
            </a:r>
            <a:r>
              <a:rPr sz="2400" dirty="0">
                <a:latin typeface="Calibri"/>
                <a:cs typeface="Calibri"/>
              </a:rPr>
              <a:t>such</a:t>
            </a:r>
            <a:r>
              <a:rPr sz="2400" spc="-45" dirty="0">
                <a:latin typeface="Calibri"/>
                <a:cs typeface="Calibri"/>
              </a:rPr>
              <a:t> </a:t>
            </a:r>
            <a:r>
              <a:rPr sz="2400" dirty="0">
                <a:latin typeface="Calibri"/>
                <a:cs typeface="Calibri"/>
              </a:rPr>
              <a:t>risks,</a:t>
            </a:r>
            <a:r>
              <a:rPr sz="2400" spc="-45" dirty="0">
                <a:latin typeface="Calibri"/>
                <a:cs typeface="Calibri"/>
              </a:rPr>
              <a:t> </a:t>
            </a:r>
            <a:r>
              <a:rPr sz="2400" dirty="0">
                <a:latin typeface="Calibri"/>
                <a:cs typeface="Calibri"/>
              </a:rPr>
              <a:t>the</a:t>
            </a:r>
            <a:r>
              <a:rPr sz="2400" spc="-60" dirty="0">
                <a:latin typeface="Calibri"/>
                <a:cs typeface="Calibri"/>
              </a:rPr>
              <a:t> </a:t>
            </a:r>
            <a:r>
              <a:rPr sz="2400" dirty="0">
                <a:latin typeface="Calibri"/>
                <a:cs typeface="Calibri"/>
              </a:rPr>
              <a:t>consumer</a:t>
            </a:r>
            <a:r>
              <a:rPr sz="2400" spc="-4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use</a:t>
            </a:r>
            <a:r>
              <a:rPr sz="2400" spc="-45" dirty="0">
                <a:latin typeface="Calibri"/>
                <a:cs typeface="Calibri"/>
              </a:rPr>
              <a:t> </a:t>
            </a:r>
            <a:r>
              <a:rPr sz="2400" dirty="0">
                <a:latin typeface="Calibri"/>
                <a:cs typeface="Calibri"/>
              </a:rPr>
              <a:t>multiple</a:t>
            </a:r>
            <a:r>
              <a:rPr sz="2400" spc="-50" dirty="0">
                <a:latin typeface="Calibri"/>
                <a:cs typeface="Calibri"/>
              </a:rPr>
              <a:t> </a:t>
            </a:r>
            <a:r>
              <a:rPr sz="2400" spc="-10" dirty="0">
                <a:latin typeface="Calibri"/>
                <a:cs typeface="Calibri"/>
              </a:rPr>
              <a:t>browsers</a:t>
            </a:r>
            <a:r>
              <a:rPr sz="2400" spc="-50" dirty="0">
                <a:latin typeface="Calibri"/>
                <a:cs typeface="Calibri"/>
              </a:rPr>
              <a:t> </a:t>
            </a:r>
            <a:r>
              <a:rPr sz="2400" dirty="0">
                <a:latin typeface="Calibri"/>
                <a:cs typeface="Calibri"/>
              </a:rPr>
              <a:t>and</a:t>
            </a:r>
            <a:r>
              <a:rPr sz="2400" spc="-50" dirty="0">
                <a:latin typeface="Calibri"/>
                <a:cs typeface="Calibri"/>
              </a:rPr>
              <a:t> </a:t>
            </a:r>
            <a:r>
              <a:rPr sz="2400" spc="-10" dirty="0">
                <a:latin typeface="Calibri"/>
                <a:cs typeface="Calibri"/>
              </a:rPr>
              <a:t>dedicate</a:t>
            </a:r>
            <a:r>
              <a:rPr sz="2400" spc="-50" dirty="0">
                <a:latin typeface="Calibri"/>
                <a:cs typeface="Calibri"/>
              </a:rPr>
              <a:t> </a:t>
            </a:r>
            <a:r>
              <a:rPr sz="2400" dirty="0">
                <a:latin typeface="Calibri"/>
                <a:cs typeface="Calibri"/>
              </a:rPr>
              <a:t>a</a:t>
            </a:r>
            <a:r>
              <a:rPr sz="2400" spc="-50" dirty="0">
                <a:latin typeface="Calibri"/>
                <a:cs typeface="Calibri"/>
              </a:rPr>
              <a:t> </a:t>
            </a:r>
            <a:r>
              <a:rPr sz="2400" spc="-10" dirty="0">
                <a:latin typeface="Calibri"/>
                <a:cs typeface="Calibri"/>
              </a:rPr>
              <a:t>specific 	</a:t>
            </a:r>
            <a:r>
              <a:rPr sz="2400" dirty="0">
                <a:latin typeface="Calibri"/>
                <a:cs typeface="Calibri"/>
              </a:rPr>
              <a:t>browser</a:t>
            </a:r>
            <a:r>
              <a:rPr sz="2400" spc="-50"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access</a:t>
            </a:r>
            <a:r>
              <a:rPr sz="2400" spc="-75" dirty="0">
                <a:latin typeface="Calibri"/>
                <a:cs typeface="Calibri"/>
              </a:rPr>
              <a:t> </a:t>
            </a:r>
            <a:r>
              <a:rPr sz="2400" dirty="0">
                <a:latin typeface="Calibri"/>
                <a:cs typeface="Calibri"/>
              </a:rPr>
              <a:t>SaaS</a:t>
            </a:r>
            <a:r>
              <a:rPr sz="2400" spc="-60" dirty="0">
                <a:latin typeface="Calibri"/>
                <a:cs typeface="Calibri"/>
              </a:rPr>
              <a:t> </a:t>
            </a:r>
            <a:r>
              <a:rPr sz="2400" dirty="0">
                <a:latin typeface="Calibri"/>
                <a:cs typeface="Calibri"/>
              </a:rPr>
              <a:t>applications</a:t>
            </a:r>
            <a:r>
              <a:rPr sz="2400" spc="-70" dirty="0">
                <a:latin typeface="Calibri"/>
                <a:cs typeface="Calibri"/>
              </a:rPr>
              <a:t> </a:t>
            </a:r>
            <a:r>
              <a:rPr sz="2400" dirty="0">
                <a:latin typeface="Calibri"/>
                <a:cs typeface="Calibri"/>
              </a:rPr>
              <a:t>or</a:t>
            </a:r>
            <a:r>
              <a:rPr sz="2400" spc="-50" dirty="0">
                <a:latin typeface="Calibri"/>
                <a:cs typeface="Calibri"/>
              </a:rPr>
              <a:t> </a:t>
            </a:r>
            <a:r>
              <a:rPr sz="2400" dirty="0">
                <a:latin typeface="Calibri"/>
                <a:cs typeface="Calibri"/>
              </a:rPr>
              <a:t>can</a:t>
            </a:r>
            <a:r>
              <a:rPr sz="2400" spc="-50" dirty="0">
                <a:latin typeface="Calibri"/>
                <a:cs typeface="Calibri"/>
              </a:rPr>
              <a:t> </a:t>
            </a:r>
            <a:r>
              <a:rPr sz="2400" dirty="0">
                <a:latin typeface="Calibri"/>
                <a:cs typeface="Calibri"/>
              </a:rPr>
              <a:t>use</a:t>
            </a:r>
            <a:r>
              <a:rPr sz="2400" spc="-50" dirty="0">
                <a:latin typeface="Calibri"/>
                <a:cs typeface="Calibri"/>
              </a:rPr>
              <a:t> </a:t>
            </a:r>
            <a:r>
              <a:rPr sz="2400" dirty="0">
                <a:latin typeface="Calibri"/>
                <a:cs typeface="Calibri"/>
              </a:rPr>
              <a:t>virtual</a:t>
            </a:r>
            <a:r>
              <a:rPr sz="2400" spc="-60" dirty="0">
                <a:latin typeface="Calibri"/>
                <a:cs typeface="Calibri"/>
              </a:rPr>
              <a:t> </a:t>
            </a:r>
            <a:r>
              <a:rPr sz="2400" dirty="0">
                <a:latin typeface="Calibri"/>
                <a:cs typeface="Calibri"/>
              </a:rPr>
              <a:t>desktop</a:t>
            </a:r>
            <a:r>
              <a:rPr sz="2400" spc="-60" dirty="0">
                <a:latin typeface="Calibri"/>
                <a:cs typeface="Calibri"/>
              </a:rPr>
              <a:t> </a:t>
            </a:r>
            <a:r>
              <a:rPr sz="2400" dirty="0">
                <a:latin typeface="Calibri"/>
                <a:cs typeface="Calibri"/>
              </a:rPr>
              <a:t>while</a:t>
            </a:r>
            <a:r>
              <a:rPr sz="2400" spc="-45" dirty="0">
                <a:latin typeface="Calibri"/>
                <a:cs typeface="Calibri"/>
              </a:rPr>
              <a:t> </a:t>
            </a:r>
            <a:r>
              <a:rPr sz="2400" dirty="0">
                <a:latin typeface="Calibri"/>
                <a:cs typeface="Calibri"/>
              </a:rPr>
              <a:t>accessing</a:t>
            </a:r>
            <a:r>
              <a:rPr sz="2400" spc="-80" dirty="0">
                <a:latin typeface="Calibri"/>
                <a:cs typeface="Calibri"/>
              </a:rPr>
              <a:t> </a:t>
            </a:r>
            <a:r>
              <a:rPr sz="2400" spc="-25" dirty="0">
                <a:latin typeface="Calibri"/>
                <a:cs typeface="Calibri"/>
              </a:rPr>
              <a:t>the 	</a:t>
            </a:r>
            <a:r>
              <a:rPr sz="2400" dirty="0">
                <a:latin typeface="Calibri"/>
                <a:cs typeface="Calibri"/>
              </a:rPr>
              <a:t>SaaS</a:t>
            </a:r>
            <a:r>
              <a:rPr sz="2400" spc="-30" dirty="0">
                <a:latin typeface="Calibri"/>
                <a:cs typeface="Calibri"/>
              </a:rPr>
              <a:t> </a:t>
            </a:r>
            <a:r>
              <a:rPr sz="2400" spc="-10" dirty="0">
                <a:latin typeface="Calibri"/>
                <a:cs typeface="Calibri"/>
              </a:rPr>
              <a:t>applications.</a:t>
            </a:r>
            <a:endParaRPr sz="2400">
              <a:latin typeface="Calibri"/>
              <a:cs typeface="Calibri"/>
            </a:endParaRPr>
          </a:p>
          <a:p>
            <a:pPr marL="240029" indent="-227329">
              <a:lnSpc>
                <a:spcPct val="100000"/>
              </a:lnSpc>
              <a:spcBef>
                <a:spcPts val="600"/>
              </a:spcBef>
              <a:buFont typeface="Arial MT"/>
              <a:buChar char="•"/>
              <a:tabLst>
                <a:tab pos="240029" algn="l"/>
              </a:tabLst>
            </a:pPr>
            <a:r>
              <a:rPr sz="2800" dirty="0">
                <a:latin typeface="Calibri"/>
                <a:cs typeface="Calibri"/>
              </a:rPr>
              <a:t>Network</a:t>
            </a:r>
            <a:r>
              <a:rPr sz="2800" spc="-130" dirty="0">
                <a:latin typeface="Calibri"/>
                <a:cs typeface="Calibri"/>
              </a:rPr>
              <a:t> </a:t>
            </a:r>
            <a:r>
              <a:rPr sz="2800" spc="-10" dirty="0">
                <a:latin typeface="Calibri"/>
                <a:cs typeface="Calibri"/>
              </a:rPr>
              <a:t>Dependence</a:t>
            </a:r>
            <a:endParaRPr sz="2800">
              <a:latin typeface="Calibri"/>
              <a:cs typeface="Calibri"/>
            </a:endParaRPr>
          </a:p>
          <a:p>
            <a:pPr marL="697230" lvl="1" indent="-227329">
              <a:lnSpc>
                <a:spcPct val="100000"/>
              </a:lnSpc>
              <a:spcBef>
                <a:spcPts val="245"/>
              </a:spcBef>
              <a:buFont typeface="Arial MT"/>
              <a:buChar char="•"/>
              <a:tabLst>
                <a:tab pos="697230" algn="l"/>
              </a:tabLst>
            </a:pPr>
            <a:r>
              <a:rPr sz="2400" dirty="0">
                <a:latin typeface="Calibri"/>
                <a:cs typeface="Calibri"/>
              </a:rPr>
              <a:t>The</a:t>
            </a:r>
            <a:r>
              <a:rPr sz="2400" spc="-40" dirty="0">
                <a:latin typeface="Calibri"/>
                <a:cs typeface="Calibri"/>
              </a:rPr>
              <a:t> </a:t>
            </a:r>
            <a:r>
              <a:rPr sz="2400" dirty="0">
                <a:latin typeface="Calibri"/>
                <a:cs typeface="Calibri"/>
              </a:rPr>
              <a:t>SaaS</a:t>
            </a:r>
            <a:r>
              <a:rPr sz="2400" spc="-55" dirty="0">
                <a:latin typeface="Calibri"/>
                <a:cs typeface="Calibri"/>
              </a:rPr>
              <a:t> </a:t>
            </a:r>
            <a:r>
              <a:rPr sz="2400" dirty="0">
                <a:latin typeface="Calibri"/>
                <a:cs typeface="Calibri"/>
              </a:rPr>
              <a:t>application</a:t>
            </a:r>
            <a:r>
              <a:rPr sz="2400" spc="-70" dirty="0">
                <a:latin typeface="Calibri"/>
                <a:cs typeface="Calibri"/>
              </a:rPr>
              <a:t> </a:t>
            </a:r>
            <a:r>
              <a:rPr sz="2400" dirty="0">
                <a:latin typeface="Calibri"/>
                <a:cs typeface="Calibri"/>
              </a:rPr>
              <a:t>can</a:t>
            </a:r>
            <a:r>
              <a:rPr sz="2400" spc="-45" dirty="0">
                <a:latin typeface="Calibri"/>
                <a:cs typeface="Calibri"/>
              </a:rPr>
              <a:t> </a:t>
            </a:r>
            <a:r>
              <a:rPr sz="2400" dirty="0">
                <a:latin typeface="Calibri"/>
                <a:cs typeface="Calibri"/>
              </a:rPr>
              <a:t>be</a:t>
            </a:r>
            <a:r>
              <a:rPr sz="2400" spc="-45" dirty="0">
                <a:latin typeface="Calibri"/>
                <a:cs typeface="Calibri"/>
              </a:rPr>
              <a:t> </a:t>
            </a:r>
            <a:r>
              <a:rPr sz="2400" spc="-10" dirty="0">
                <a:latin typeface="Calibri"/>
                <a:cs typeface="Calibri"/>
              </a:rPr>
              <a:t>delivered</a:t>
            </a:r>
            <a:r>
              <a:rPr sz="2400" spc="-45" dirty="0">
                <a:latin typeface="Calibri"/>
                <a:cs typeface="Calibri"/>
              </a:rPr>
              <a:t> </a:t>
            </a:r>
            <a:r>
              <a:rPr sz="2400" dirty="0">
                <a:latin typeface="Calibri"/>
                <a:cs typeface="Calibri"/>
              </a:rPr>
              <a:t>only</a:t>
            </a:r>
            <a:r>
              <a:rPr sz="2400" spc="-45" dirty="0">
                <a:latin typeface="Calibri"/>
                <a:cs typeface="Calibri"/>
              </a:rPr>
              <a:t> </a:t>
            </a:r>
            <a:r>
              <a:rPr sz="2400" dirty="0">
                <a:latin typeface="Calibri"/>
                <a:cs typeface="Calibri"/>
              </a:rPr>
              <a:t>when</a:t>
            </a:r>
            <a:r>
              <a:rPr sz="2400" spc="-45" dirty="0">
                <a:latin typeface="Calibri"/>
                <a:cs typeface="Calibri"/>
              </a:rPr>
              <a:t> </a:t>
            </a:r>
            <a:r>
              <a:rPr sz="2400" dirty="0">
                <a:latin typeface="Calibri"/>
                <a:cs typeface="Calibri"/>
              </a:rPr>
              <a:t>network</a:t>
            </a:r>
            <a:r>
              <a:rPr sz="2400" spc="-60" dirty="0">
                <a:latin typeface="Calibri"/>
                <a:cs typeface="Calibri"/>
              </a:rPr>
              <a:t> </a:t>
            </a:r>
            <a:r>
              <a:rPr sz="2400" dirty="0">
                <a:latin typeface="Calibri"/>
                <a:cs typeface="Calibri"/>
              </a:rPr>
              <a:t>is</a:t>
            </a:r>
            <a:r>
              <a:rPr sz="2400" spc="-50" dirty="0">
                <a:latin typeface="Calibri"/>
                <a:cs typeface="Calibri"/>
              </a:rPr>
              <a:t> </a:t>
            </a:r>
            <a:r>
              <a:rPr sz="2400" dirty="0">
                <a:latin typeface="Calibri"/>
                <a:cs typeface="Calibri"/>
              </a:rPr>
              <a:t>continuously</a:t>
            </a:r>
            <a:r>
              <a:rPr sz="2400" spc="-40" dirty="0">
                <a:latin typeface="Calibri"/>
                <a:cs typeface="Calibri"/>
              </a:rPr>
              <a:t> </a:t>
            </a:r>
            <a:r>
              <a:rPr sz="2400" spc="-10" dirty="0">
                <a:latin typeface="Calibri"/>
                <a:cs typeface="Calibri"/>
              </a:rPr>
              <a:t>available.</a:t>
            </a:r>
            <a:endParaRPr sz="2400">
              <a:latin typeface="Calibri"/>
              <a:cs typeface="Calibri"/>
            </a:endParaRPr>
          </a:p>
          <a:p>
            <a:pPr marL="696595" marR="318770" lvl="1" indent="-227329">
              <a:lnSpc>
                <a:spcPts val="2590"/>
              </a:lnSpc>
              <a:spcBef>
                <a:spcPts val="535"/>
              </a:spcBef>
              <a:buFont typeface="Arial MT"/>
              <a:buChar char="•"/>
              <a:tabLst>
                <a:tab pos="698500" algn="l"/>
              </a:tabLst>
            </a:pPr>
            <a:r>
              <a:rPr sz="2400" dirty="0">
                <a:latin typeface="Calibri"/>
                <a:cs typeface="Calibri"/>
              </a:rPr>
              <a:t>Also</a:t>
            </a:r>
            <a:r>
              <a:rPr sz="2400" spc="-50" dirty="0">
                <a:latin typeface="Calibri"/>
                <a:cs typeface="Calibri"/>
              </a:rPr>
              <a:t> </a:t>
            </a:r>
            <a:r>
              <a:rPr sz="2400" dirty="0">
                <a:latin typeface="Calibri"/>
                <a:cs typeface="Calibri"/>
              </a:rPr>
              <a:t>network</a:t>
            </a:r>
            <a:r>
              <a:rPr sz="2400" spc="-65" dirty="0">
                <a:latin typeface="Calibri"/>
                <a:cs typeface="Calibri"/>
              </a:rPr>
              <a:t> </a:t>
            </a:r>
            <a:r>
              <a:rPr sz="2400" dirty="0">
                <a:latin typeface="Calibri"/>
                <a:cs typeface="Calibri"/>
              </a:rPr>
              <a:t>should</a:t>
            </a:r>
            <a:r>
              <a:rPr sz="2400" spc="-50" dirty="0">
                <a:latin typeface="Calibri"/>
                <a:cs typeface="Calibri"/>
              </a:rPr>
              <a:t> </a:t>
            </a:r>
            <a:r>
              <a:rPr sz="2400" dirty="0">
                <a:latin typeface="Calibri"/>
                <a:cs typeface="Calibri"/>
              </a:rPr>
              <a:t>be</a:t>
            </a:r>
            <a:r>
              <a:rPr sz="2400" spc="-45" dirty="0">
                <a:latin typeface="Calibri"/>
                <a:cs typeface="Calibri"/>
              </a:rPr>
              <a:t> </a:t>
            </a:r>
            <a:r>
              <a:rPr sz="2400" dirty="0">
                <a:latin typeface="Calibri"/>
                <a:cs typeface="Calibri"/>
              </a:rPr>
              <a:t>reliable</a:t>
            </a:r>
            <a:r>
              <a:rPr sz="2400" spc="-40" dirty="0">
                <a:latin typeface="Calibri"/>
                <a:cs typeface="Calibri"/>
              </a:rPr>
              <a:t> </a:t>
            </a:r>
            <a:r>
              <a:rPr sz="2400" dirty="0">
                <a:latin typeface="Calibri"/>
                <a:cs typeface="Calibri"/>
              </a:rPr>
              <a:t>but</a:t>
            </a:r>
            <a:r>
              <a:rPr sz="2400" spc="-5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network</a:t>
            </a:r>
            <a:r>
              <a:rPr sz="2400" spc="-60" dirty="0">
                <a:latin typeface="Calibri"/>
                <a:cs typeface="Calibri"/>
              </a:rPr>
              <a:t> </a:t>
            </a:r>
            <a:r>
              <a:rPr sz="2400" dirty="0">
                <a:latin typeface="Calibri"/>
                <a:cs typeface="Calibri"/>
              </a:rPr>
              <a:t>reliability</a:t>
            </a:r>
            <a:r>
              <a:rPr sz="2400" spc="-55" dirty="0">
                <a:latin typeface="Calibri"/>
                <a:cs typeface="Calibri"/>
              </a:rPr>
              <a:t> </a:t>
            </a:r>
            <a:r>
              <a:rPr sz="2400" dirty="0">
                <a:latin typeface="Calibri"/>
                <a:cs typeface="Calibri"/>
              </a:rPr>
              <a:t>cannot</a:t>
            </a:r>
            <a:r>
              <a:rPr sz="2400" spc="-65" dirty="0">
                <a:latin typeface="Calibri"/>
                <a:cs typeface="Calibri"/>
              </a:rPr>
              <a:t> </a:t>
            </a:r>
            <a:r>
              <a:rPr sz="2400" dirty="0">
                <a:latin typeface="Calibri"/>
                <a:cs typeface="Calibri"/>
              </a:rPr>
              <a:t>be</a:t>
            </a:r>
            <a:r>
              <a:rPr sz="2400" spc="-45" dirty="0">
                <a:latin typeface="Calibri"/>
                <a:cs typeface="Calibri"/>
              </a:rPr>
              <a:t> </a:t>
            </a:r>
            <a:r>
              <a:rPr sz="2400" spc="-10" dirty="0">
                <a:latin typeface="Calibri"/>
                <a:cs typeface="Calibri"/>
              </a:rPr>
              <a:t>guaranteed 	</a:t>
            </a:r>
            <a:r>
              <a:rPr sz="2400" dirty="0">
                <a:latin typeface="Calibri"/>
                <a:cs typeface="Calibri"/>
              </a:rPr>
              <a:t>either</a:t>
            </a:r>
            <a:r>
              <a:rPr sz="2400" spc="-70" dirty="0">
                <a:latin typeface="Calibri"/>
                <a:cs typeface="Calibri"/>
              </a:rPr>
              <a:t> </a:t>
            </a:r>
            <a:r>
              <a:rPr sz="2400" dirty="0">
                <a:latin typeface="Calibri"/>
                <a:cs typeface="Calibri"/>
              </a:rPr>
              <a:t>by</a:t>
            </a:r>
            <a:r>
              <a:rPr sz="2400" spc="-45" dirty="0">
                <a:latin typeface="Calibri"/>
                <a:cs typeface="Calibri"/>
              </a:rPr>
              <a:t> </a:t>
            </a:r>
            <a:r>
              <a:rPr sz="2400" dirty="0">
                <a:latin typeface="Calibri"/>
                <a:cs typeface="Calibri"/>
              </a:rPr>
              <a:t>cloud</a:t>
            </a:r>
            <a:r>
              <a:rPr sz="2400" spc="-50" dirty="0">
                <a:latin typeface="Calibri"/>
                <a:cs typeface="Calibri"/>
              </a:rPr>
              <a:t> </a:t>
            </a:r>
            <a:r>
              <a:rPr sz="2400" dirty="0">
                <a:latin typeface="Calibri"/>
                <a:cs typeface="Calibri"/>
              </a:rPr>
              <a:t>provider</a:t>
            </a:r>
            <a:r>
              <a:rPr sz="2400" spc="-45" dirty="0">
                <a:latin typeface="Calibri"/>
                <a:cs typeface="Calibri"/>
              </a:rPr>
              <a:t> </a:t>
            </a:r>
            <a:r>
              <a:rPr sz="2400" dirty="0">
                <a:latin typeface="Calibri"/>
                <a:cs typeface="Calibri"/>
              </a:rPr>
              <a:t>or</a:t>
            </a:r>
            <a:r>
              <a:rPr sz="2400" spc="-45" dirty="0">
                <a:latin typeface="Calibri"/>
                <a:cs typeface="Calibri"/>
              </a:rPr>
              <a:t> </a:t>
            </a:r>
            <a:r>
              <a:rPr sz="2400" dirty="0">
                <a:latin typeface="Calibri"/>
                <a:cs typeface="Calibri"/>
              </a:rPr>
              <a:t>the</a:t>
            </a:r>
            <a:r>
              <a:rPr sz="2400" spc="-55" dirty="0">
                <a:latin typeface="Calibri"/>
                <a:cs typeface="Calibri"/>
              </a:rPr>
              <a:t> </a:t>
            </a:r>
            <a:r>
              <a:rPr sz="2400" spc="-10" dirty="0">
                <a:latin typeface="Calibri"/>
                <a:cs typeface="Calibri"/>
              </a:rPr>
              <a:t>consumer.</a:t>
            </a:r>
            <a:endParaRPr sz="2400">
              <a:latin typeface="Calibri"/>
              <a:cs typeface="Calibri"/>
            </a:endParaRPr>
          </a:p>
          <a:p>
            <a:pPr marL="240029" indent="-227329">
              <a:lnSpc>
                <a:spcPct val="100000"/>
              </a:lnSpc>
              <a:spcBef>
                <a:spcPts val="605"/>
              </a:spcBef>
              <a:buFont typeface="Arial MT"/>
              <a:buChar char="•"/>
              <a:tabLst>
                <a:tab pos="240029" algn="l"/>
              </a:tabLst>
            </a:pPr>
            <a:r>
              <a:rPr sz="2800" dirty="0">
                <a:latin typeface="Calibri"/>
                <a:cs typeface="Calibri"/>
              </a:rPr>
              <a:t>Lack</a:t>
            </a:r>
            <a:r>
              <a:rPr sz="2800" spc="-40" dirty="0">
                <a:latin typeface="Calibri"/>
                <a:cs typeface="Calibri"/>
              </a:rPr>
              <a:t> </a:t>
            </a:r>
            <a:r>
              <a:rPr sz="2800" dirty="0">
                <a:latin typeface="Calibri"/>
                <a:cs typeface="Calibri"/>
              </a:rPr>
              <a:t>of</a:t>
            </a:r>
            <a:r>
              <a:rPr sz="2800" spc="-40" dirty="0">
                <a:latin typeface="Calibri"/>
                <a:cs typeface="Calibri"/>
              </a:rPr>
              <a:t> </a:t>
            </a:r>
            <a:r>
              <a:rPr sz="2800" dirty="0">
                <a:latin typeface="Calibri"/>
                <a:cs typeface="Calibri"/>
              </a:rPr>
              <a:t>portability</a:t>
            </a:r>
            <a:r>
              <a:rPr sz="2800" spc="-20" dirty="0">
                <a:latin typeface="Calibri"/>
                <a:cs typeface="Calibri"/>
              </a:rPr>
              <a:t> </a:t>
            </a:r>
            <a:r>
              <a:rPr sz="2800" dirty="0">
                <a:latin typeface="Calibri"/>
                <a:cs typeface="Calibri"/>
              </a:rPr>
              <a:t>between</a:t>
            </a:r>
            <a:r>
              <a:rPr sz="2800" spc="-45" dirty="0">
                <a:latin typeface="Calibri"/>
                <a:cs typeface="Calibri"/>
              </a:rPr>
              <a:t> </a:t>
            </a:r>
            <a:r>
              <a:rPr sz="2800" dirty="0">
                <a:latin typeface="Calibri"/>
                <a:cs typeface="Calibri"/>
              </a:rPr>
              <a:t>SaaS</a:t>
            </a:r>
            <a:r>
              <a:rPr sz="2800" spc="-40" dirty="0">
                <a:latin typeface="Calibri"/>
                <a:cs typeface="Calibri"/>
              </a:rPr>
              <a:t> </a:t>
            </a:r>
            <a:r>
              <a:rPr sz="2800" spc="-10" dirty="0">
                <a:latin typeface="Calibri"/>
                <a:cs typeface="Calibri"/>
              </a:rPr>
              <a:t>Clouds</a:t>
            </a:r>
            <a:endParaRPr sz="2800">
              <a:latin typeface="Calibri"/>
              <a:cs typeface="Calibri"/>
            </a:endParaRPr>
          </a:p>
          <a:p>
            <a:pPr marL="696595" marR="10160" lvl="1" indent="-227329">
              <a:lnSpc>
                <a:spcPts val="2590"/>
              </a:lnSpc>
              <a:spcBef>
                <a:spcPts val="565"/>
              </a:spcBef>
              <a:buFont typeface="Arial MT"/>
              <a:buChar char="•"/>
              <a:tabLst>
                <a:tab pos="698500" algn="l"/>
              </a:tabLst>
            </a:pPr>
            <a:r>
              <a:rPr sz="2400" spc="-25" dirty="0">
                <a:latin typeface="Calibri"/>
                <a:cs typeface="Calibri"/>
              </a:rPr>
              <a:t>Transferring</a:t>
            </a:r>
            <a:r>
              <a:rPr sz="2400" spc="-50" dirty="0">
                <a:latin typeface="Calibri"/>
                <a:cs typeface="Calibri"/>
              </a:rPr>
              <a:t> </a:t>
            </a:r>
            <a:r>
              <a:rPr sz="2400" dirty="0">
                <a:latin typeface="Calibri"/>
                <a:cs typeface="Calibri"/>
              </a:rPr>
              <a:t>workloads</a:t>
            </a:r>
            <a:r>
              <a:rPr sz="2400" spc="-55" dirty="0">
                <a:latin typeface="Calibri"/>
                <a:cs typeface="Calibri"/>
              </a:rPr>
              <a:t> </a:t>
            </a:r>
            <a:r>
              <a:rPr sz="2400" dirty="0">
                <a:latin typeface="Calibri"/>
                <a:cs typeface="Calibri"/>
              </a:rPr>
              <a:t>from</a:t>
            </a:r>
            <a:r>
              <a:rPr sz="2400" spc="-65" dirty="0">
                <a:latin typeface="Calibri"/>
                <a:cs typeface="Calibri"/>
              </a:rPr>
              <a:t> </a:t>
            </a:r>
            <a:r>
              <a:rPr sz="2400" dirty="0">
                <a:latin typeface="Calibri"/>
                <a:cs typeface="Calibri"/>
              </a:rPr>
              <a:t>one</a:t>
            </a:r>
            <a:r>
              <a:rPr sz="2400" spc="-50" dirty="0">
                <a:latin typeface="Calibri"/>
                <a:cs typeface="Calibri"/>
              </a:rPr>
              <a:t> </a:t>
            </a:r>
            <a:r>
              <a:rPr sz="2400" dirty="0">
                <a:latin typeface="Calibri"/>
                <a:cs typeface="Calibri"/>
              </a:rPr>
              <a:t>SaaS</a:t>
            </a:r>
            <a:r>
              <a:rPr sz="2400" spc="-55" dirty="0">
                <a:latin typeface="Calibri"/>
                <a:cs typeface="Calibri"/>
              </a:rPr>
              <a:t> </a:t>
            </a:r>
            <a:r>
              <a:rPr sz="2400" dirty="0">
                <a:latin typeface="Calibri"/>
                <a:cs typeface="Calibri"/>
              </a:rPr>
              <a:t>cloud</a:t>
            </a:r>
            <a:r>
              <a:rPr sz="2400" spc="-55" dirty="0">
                <a:latin typeface="Calibri"/>
                <a:cs typeface="Calibri"/>
              </a:rPr>
              <a:t> </a:t>
            </a:r>
            <a:r>
              <a:rPr sz="2400" dirty="0">
                <a:latin typeface="Calibri"/>
                <a:cs typeface="Calibri"/>
              </a:rPr>
              <a:t>to</a:t>
            </a:r>
            <a:r>
              <a:rPr sz="2400" spc="-70" dirty="0">
                <a:latin typeface="Calibri"/>
                <a:cs typeface="Calibri"/>
              </a:rPr>
              <a:t> </a:t>
            </a:r>
            <a:r>
              <a:rPr sz="2400" dirty="0">
                <a:latin typeface="Calibri"/>
                <a:cs typeface="Calibri"/>
              </a:rPr>
              <a:t>another</a:t>
            </a:r>
            <a:r>
              <a:rPr sz="2400" spc="-50" dirty="0">
                <a:latin typeface="Calibri"/>
                <a:cs typeface="Calibri"/>
              </a:rPr>
              <a:t> </a:t>
            </a:r>
            <a:r>
              <a:rPr sz="2400" dirty="0">
                <a:latin typeface="Calibri"/>
                <a:cs typeface="Calibri"/>
              </a:rPr>
              <a:t>is</a:t>
            </a:r>
            <a:r>
              <a:rPr sz="2400" spc="-50" dirty="0">
                <a:latin typeface="Calibri"/>
                <a:cs typeface="Calibri"/>
              </a:rPr>
              <a:t> </a:t>
            </a:r>
            <a:r>
              <a:rPr sz="2400" dirty="0">
                <a:latin typeface="Calibri"/>
                <a:cs typeface="Calibri"/>
              </a:rPr>
              <a:t>not</a:t>
            </a:r>
            <a:r>
              <a:rPr sz="2400" spc="-60" dirty="0">
                <a:latin typeface="Calibri"/>
                <a:cs typeface="Calibri"/>
              </a:rPr>
              <a:t> </a:t>
            </a:r>
            <a:r>
              <a:rPr sz="2400" dirty="0">
                <a:latin typeface="Calibri"/>
                <a:cs typeface="Calibri"/>
              </a:rPr>
              <a:t>so</a:t>
            </a:r>
            <a:r>
              <a:rPr sz="2400" spc="-55" dirty="0">
                <a:latin typeface="Calibri"/>
                <a:cs typeface="Calibri"/>
              </a:rPr>
              <a:t> </a:t>
            </a:r>
            <a:r>
              <a:rPr sz="2400" dirty="0">
                <a:latin typeface="Calibri"/>
                <a:cs typeface="Calibri"/>
              </a:rPr>
              <a:t>easy</a:t>
            </a:r>
            <a:r>
              <a:rPr sz="2400" spc="-50" dirty="0">
                <a:latin typeface="Calibri"/>
                <a:cs typeface="Calibri"/>
              </a:rPr>
              <a:t> </a:t>
            </a:r>
            <a:r>
              <a:rPr sz="2400" dirty="0">
                <a:latin typeface="Calibri"/>
                <a:cs typeface="Calibri"/>
              </a:rPr>
              <a:t>because</a:t>
            </a:r>
            <a:r>
              <a:rPr sz="2400" spc="-55" dirty="0">
                <a:latin typeface="Calibri"/>
                <a:cs typeface="Calibri"/>
              </a:rPr>
              <a:t> </a:t>
            </a:r>
            <a:r>
              <a:rPr sz="2400" spc="-20" dirty="0">
                <a:latin typeface="Calibri"/>
                <a:cs typeface="Calibri"/>
              </a:rPr>
              <a:t>work 	</a:t>
            </a:r>
            <a:r>
              <a:rPr sz="2400" spc="-35" dirty="0">
                <a:latin typeface="Calibri"/>
                <a:cs typeface="Calibri"/>
              </a:rPr>
              <a:t>flow,</a:t>
            </a:r>
            <a:r>
              <a:rPr sz="2400" spc="-60" dirty="0">
                <a:latin typeface="Calibri"/>
                <a:cs typeface="Calibri"/>
              </a:rPr>
              <a:t> </a:t>
            </a:r>
            <a:r>
              <a:rPr sz="2400" dirty="0">
                <a:latin typeface="Calibri"/>
                <a:cs typeface="Calibri"/>
              </a:rPr>
              <a:t>business</a:t>
            </a:r>
            <a:r>
              <a:rPr sz="2400" spc="-60" dirty="0">
                <a:latin typeface="Calibri"/>
                <a:cs typeface="Calibri"/>
              </a:rPr>
              <a:t> </a:t>
            </a:r>
            <a:r>
              <a:rPr sz="2400" dirty="0">
                <a:latin typeface="Calibri"/>
                <a:cs typeface="Calibri"/>
              </a:rPr>
              <a:t>logics,</a:t>
            </a:r>
            <a:r>
              <a:rPr sz="2400" spc="-70" dirty="0">
                <a:latin typeface="Calibri"/>
                <a:cs typeface="Calibri"/>
              </a:rPr>
              <a:t> </a:t>
            </a:r>
            <a:r>
              <a:rPr sz="2400" dirty="0">
                <a:latin typeface="Calibri"/>
                <a:cs typeface="Calibri"/>
              </a:rPr>
              <a:t>user</a:t>
            </a:r>
            <a:r>
              <a:rPr sz="2400" spc="-65" dirty="0">
                <a:latin typeface="Calibri"/>
                <a:cs typeface="Calibri"/>
              </a:rPr>
              <a:t> </a:t>
            </a:r>
            <a:r>
              <a:rPr sz="2400" spc="-10" dirty="0">
                <a:latin typeface="Calibri"/>
                <a:cs typeface="Calibri"/>
              </a:rPr>
              <a:t>interfaces,</a:t>
            </a:r>
            <a:r>
              <a:rPr sz="2400" spc="-55" dirty="0">
                <a:latin typeface="Calibri"/>
                <a:cs typeface="Calibri"/>
              </a:rPr>
              <a:t> </a:t>
            </a:r>
            <a:r>
              <a:rPr sz="2400" dirty="0">
                <a:latin typeface="Calibri"/>
                <a:cs typeface="Calibri"/>
              </a:rPr>
              <a:t>support</a:t>
            </a:r>
            <a:r>
              <a:rPr sz="2400" spc="-65" dirty="0">
                <a:latin typeface="Calibri"/>
                <a:cs typeface="Calibri"/>
              </a:rPr>
              <a:t> </a:t>
            </a:r>
            <a:r>
              <a:rPr sz="2400" dirty="0">
                <a:latin typeface="Calibri"/>
                <a:cs typeface="Calibri"/>
              </a:rPr>
              <a:t>scripts</a:t>
            </a:r>
            <a:r>
              <a:rPr sz="2400" spc="-70" dirty="0">
                <a:latin typeface="Calibri"/>
                <a:cs typeface="Calibri"/>
              </a:rPr>
              <a:t> </a:t>
            </a:r>
            <a:r>
              <a:rPr sz="2400" dirty="0">
                <a:latin typeface="Calibri"/>
                <a:cs typeface="Calibri"/>
              </a:rPr>
              <a:t>can</a:t>
            </a:r>
            <a:r>
              <a:rPr sz="2400" spc="-70" dirty="0">
                <a:latin typeface="Calibri"/>
                <a:cs typeface="Calibri"/>
              </a:rPr>
              <a:t> </a:t>
            </a:r>
            <a:r>
              <a:rPr sz="2400" dirty="0">
                <a:latin typeface="Calibri"/>
                <a:cs typeface="Calibri"/>
              </a:rPr>
              <a:t>be</a:t>
            </a:r>
            <a:r>
              <a:rPr sz="2400" spc="-60" dirty="0">
                <a:latin typeface="Calibri"/>
                <a:cs typeface="Calibri"/>
              </a:rPr>
              <a:t> </a:t>
            </a:r>
            <a:r>
              <a:rPr sz="2400" dirty="0">
                <a:latin typeface="Calibri"/>
                <a:cs typeface="Calibri"/>
              </a:rPr>
              <a:t>provider</a:t>
            </a:r>
            <a:r>
              <a:rPr sz="2400" spc="-45" dirty="0">
                <a:latin typeface="Calibri"/>
                <a:cs typeface="Calibri"/>
              </a:rPr>
              <a:t> </a:t>
            </a:r>
            <a:r>
              <a:rPr sz="2400" spc="-10" dirty="0">
                <a:latin typeface="Calibri"/>
                <a:cs typeface="Calibri"/>
              </a:rPr>
              <a:t>specific.</a:t>
            </a:r>
            <a:endParaRPr sz="2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39</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Open </a:t>
            </a:r>
            <a:r>
              <a:rPr spc="-20" dirty="0"/>
              <a:t>SaaS</a:t>
            </a:r>
          </a:p>
        </p:txBody>
      </p:sp>
      <p:sp>
        <p:nvSpPr>
          <p:cNvPr id="3" name="object 3"/>
          <p:cNvSpPr txBox="1"/>
          <p:nvPr/>
        </p:nvSpPr>
        <p:spPr>
          <a:xfrm>
            <a:off x="916939" y="1793189"/>
            <a:ext cx="10311130" cy="4210685"/>
          </a:xfrm>
          <a:prstGeom prst="rect">
            <a:avLst/>
          </a:prstGeom>
        </p:spPr>
        <p:txBody>
          <a:bodyPr vert="horz" wrap="square" lIns="0" tIns="60325" rIns="0" bIns="0" rtlCol="0">
            <a:spAutoFit/>
          </a:bodyPr>
          <a:lstStyle/>
          <a:p>
            <a:pPr marL="240029" marR="727710" indent="-227329">
              <a:lnSpc>
                <a:spcPts val="3030"/>
              </a:lnSpc>
              <a:spcBef>
                <a:spcPts val="475"/>
              </a:spcBef>
              <a:buFont typeface="Arial MT"/>
              <a:buChar char="•"/>
              <a:tabLst>
                <a:tab pos="241300" algn="l"/>
              </a:tabLst>
            </a:pPr>
            <a:r>
              <a:rPr sz="2800" b="1" dirty="0">
                <a:latin typeface="Calibri"/>
                <a:cs typeface="Calibri"/>
              </a:rPr>
              <a:t>Open</a:t>
            </a:r>
            <a:r>
              <a:rPr sz="2800" b="1" spc="-65" dirty="0">
                <a:latin typeface="Calibri"/>
                <a:cs typeface="Calibri"/>
              </a:rPr>
              <a:t> </a:t>
            </a:r>
            <a:r>
              <a:rPr sz="2800" b="1" dirty="0">
                <a:latin typeface="Calibri"/>
                <a:cs typeface="Calibri"/>
              </a:rPr>
              <a:t>SaaS</a:t>
            </a:r>
            <a:r>
              <a:rPr sz="2800" b="1" spc="-70" dirty="0">
                <a:latin typeface="Calibri"/>
                <a:cs typeface="Calibri"/>
              </a:rPr>
              <a:t> </a:t>
            </a:r>
            <a:r>
              <a:rPr sz="2800" dirty="0">
                <a:latin typeface="Calibri"/>
                <a:cs typeface="Calibri"/>
              </a:rPr>
              <a:t>uses</a:t>
            </a:r>
            <a:r>
              <a:rPr sz="2800" spc="-50" dirty="0">
                <a:latin typeface="Calibri"/>
                <a:cs typeface="Calibri"/>
              </a:rPr>
              <a:t> </a:t>
            </a:r>
            <a:r>
              <a:rPr sz="2800" dirty="0">
                <a:latin typeface="Calibri"/>
                <a:cs typeface="Calibri"/>
              </a:rPr>
              <a:t>SaaS</a:t>
            </a:r>
            <a:r>
              <a:rPr sz="2800" spc="-70" dirty="0">
                <a:latin typeface="Calibri"/>
                <a:cs typeface="Calibri"/>
              </a:rPr>
              <a:t> </a:t>
            </a:r>
            <a:r>
              <a:rPr sz="2800" dirty="0">
                <a:latin typeface="Calibri"/>
                <a:cs typeface="Calibri"/>
              </a:rPr>
              <a:t>applications</a:t>
            </a:r>
            <a:r>
              <a:rPr sz="2800" spc="-45" dirty="0">
                <a:latin typeface="Calibri"/>
                <a:cs typeface="Calibri"/>
              </a:rPr>
              <a:t> </a:t>
            </a:r>
            <a:r>
              <a:rPr sz="2800" dirty="0">
                <a:latin typeface="Calibri"/>
                <a:cs typeface="Calibri"/>
              </a:rPr>
              <a:t>that</a:t>
            </a:r>
            <a:r>
              <a:rPr sz="2800" spc="-70" dirty="0">
                <a:latin typeface="Calibri"/>
                <a:cs typeface="Calibri"/>
              </a:rPr>
              <a:t> </a:t>
            </a:r>
            <a:r>
              <a:rPr sz="2800" dirty="0">
                <a:latin typeface="Calibri"/>
                <a:cs typeface="Calibri"/>
              </a:rPr>
              <a:t>are</a:t>
            </a:r>
            <a:r>
              <a:rPr sz="2800" spc="-70" dirty="0">
                <a:latin typeface="Calibri"/>
                <a:cs typeface="Calibri"/>
              </a:rPr>
              <a:t> </a:t>
            </a:r>
            <a:r>
              <a:rPr sz="2800" dirty="0">
                <a:latin typeface="Calibri"/>
                <a:cs typeface="Calibri"/>
              </a:rPr>
              <a:t>developed</a:t>
            </a:r>
            <a:r>
              <a:rPr sz="2800" spc="-70" dirty="0">
                <a:latin typeface="Calibri"/>
                <a:cs typeface="Calibri"/>
              </a:rPr>
              <a:t> </a:t>
            </a:r>
            <a:r>
              <a:rPr sz="2800" dirty="0">
                <a:latin typeface="Calibri"/>
                <a:cs typeface="Calibri"/>
              </a:rPr>
              <a:t>using</a:t>
            </a:r>
            <a:r>
              <a:rPr sz="2800" spc="-60" dirty="0">
                <a:latin typeface="Calibri"/>
                <a:cs typeface="Calibri"/>
              </a:rPr>
              <a:t> </a:t>
            </a:r>
            <a:r>
              <a:rPr sz="2800" spc="-20" dirty="0">
                <a:latin typeface="Calibri"/>
                <a:cs typeface="Calibri"/>
              </a:rPr>
              <a:t>open 	</a:t>
            </a:r>
            <a:r>
              <a:rPr sz="2800" dirty="0">
                <a:latin typeface="Calibri"/>
                <a:cs typeface="Calibri"/>
              </a:rPr>
              <a:t>source</a:t>
            </a:r>
            <a:r>
              <a:rPr sz="2800" spc="-100" dirty="0">
                <a:latin typeface="Calibri"/>
                <a:cs typeface="Calibri"/>
              </a:rPr>
              <a:t> </a:t>
            </a:r>
            <a:r>
              <a:rPr sz="2800" spc="-10" dirty="0">
                <a:latin typeface="Calibri"/>
                <a:cs typeface="Calibri"/>
              </a:rPr>
              <a:t>programming</a:t>
            </a:r>
            <a:r>
              <a:rPr sz="2800" spc="-90" dirty="0">
                <a:latin typeface="Calibri"/>
                <a:cs typeface="Calibri"/>
              </a:rPr>
              <a:t> </a:t>
            </a:r>
            <a:r>
              <a:rPr sz="2800" spc="-10" dirty="0">
                <a:latin typeface="Calibri"/>
                <a:cs typeface="Calibri"/>
              </a:rPr>
              <a:t>language.</a:t>
            </a:r>
            <a:endParaRPr sz="2800">
              <a:latin typeface="Calibri"/>
              <a:cs typeface="Calibri"/>
            </a:endParaRPr>
          </a:p>
          <a:p>
            <a:pPr marL="240029" marR="5080" indent="-227329">
              <a:lnSpc>
                <a:spcPts val="3020"/>
              </a:lnSpc>
              <a:spcBef>
                <a:spcPts val="1005"/>
              </a:spcBef>
              <a:buFont typeface="Arial MT"/>
              <a:buChar char="•"/>
              <a:tabLst>
                <a:tab pos="241300" algn="l"/>
              </a:tabLst>
            </a:pPr>
            <a:r>
              <a:rPr sz="2800" dirty="0">
                <a:latin typeface="Calibri"/>
                <a:cs typeface="Calibri"/>
              </a:rPr>
              <a:t>These</a:t>
            </a:r>
            <a:r>
              <a:rPr sz="2800" spc="-80" dirty="0">
                <a:latin typeface="Calibri"/>
                <a:cs typeface="Calibri"/>
              </a:rPr>
              <a:t> </a:t>
            </a:r>
            <a:r>
              <a:rPr sz="2800" dirty="0">
                <a:latin typeface="Calibri"/>
                <a:cs typeface="Calibri"/>
              </a:rPr>
              <a:t>SaaS</a:t>
            </a:r>
            <a:r>
              <a:rPr sz="2800" spc="-75" dirty="0">
                <a:latin typeface="Calibri"/>
                <a:cs typeface="Calibri"/>
              </a:rPr>
              <a:t> </a:t>
            </a:r>
            <a:r>
              <a:rPr sz="2800" dirty="0">
                <a:latin typeface="Calibri"/>
                <a:cs typeface="Calibri"/>
              </a:rPr>
              <a:t>applications</a:t>
            </a:r>
            <a:r>
              <a:rPr sz="2800" spc="-45" dirty="0">
                <a:latin typeface="Calibri"/>
                <a:cs typeface="Calibri"/>
              </a:rPr>
              <a:t> </a:t>
            </a:r>
            <a:r>
              <a:rPr sz="2800" dirty="0">
                <a:latin typeface="Calibri"/>
                <a:cs typeface="Calibri"/>
              </a:rPr>
              <a:t>can</a:t>
            </a:r>
            <a:r>
              <a:rPr sz="2800" spc="-75" dirty="0">
                <a:latin typeface="Calibri"/>
                <a:cs typeface="Calibri"/>
              </a:rPr>
              <a:t> </a:t>
            </a:r>
            <a:r>
              <a:rPr sz="2800" dirty="0">
                <a:latin typeface="Calibri"/>
                <a:cs typeface="Calibri"/>
              </a:rPr>
              <a:t>run</a:t>
            </a:r>
            <a:r>
              <a:rPr sz="2800" spc="-50" dirty="0">
                <a:latin typeface="Calibri"/>
                <a:cs typeface="Calibri"/>
              </a:rPr>
              <a:t> </a:t>
            </a:r>
            <a:r>
              <a:rPr sz="2800" dirty="0">
                <a:latin typeface="Calibri"/>
                <a:cs typeface="Calibri"/>
              </a:rPr>
              <a:t>on</a:t>
            </a:r>
            <a:r>
              <a:rPr sz="2800" spc="-70" dirty="0">
                <a:latin typeface="Calibri"/>
                <a:cs typeface="Calibri"/>
              </a:rPr>
              <a:t> </a:t>
            </a:r>
            <a:r>
              <a:rPr sz="2800" dirty="0">
                <a:latin typeface="Calibri"/>
                <a:cs typeface="Calibri"/>
              </a:rPr>
              <a:t>any</a:t>
            </a:r>
            <a:r>
              <a:rPr sz="2800" spc="-85" dirty="0">
                <a:latin typeface="Calibri"/>
                <a:cs typeface="Calibri"/>
              </a:rPr>
              <a:t> </a:t>
            </a:r>
            <a:r>
              <a:rPr sz="2800" dirty="0">
                <a:latin typeface="Calibri"/>
                <a:cs typeface="Calibri"/>
              </a:rPr>
              <a:t>open</a:t>
            </a:r>
            <a:r>
              <a:rPr sz="2800" spc="-60" dirty="0">
                <a:latin typeface="Calibri"/>
                <a:cs typeface="Calibri"/>
              </a:rPr>
              <a:t> </a:t>
            </a:r>
            <a:r>
              <a:rPr sz="2800" dirty="0">
                <a:latin typeface="Calibri"/>
                <a:cs typeface="Calibri"/>
              </a:rPr>
              <a:t>source</a:t>
            </a:r>
            <a:r>
              <a:rPr sz="2800" spc="-55" dirty="0">
                <a:latin typeface="Calibri"/>
                <a:cs typeface="Calibri"/>
              </a:rPr>
              <a:t> </a:t>
            </a:r>
            <a:r>
              <a:rPr sz="2800" dirty="0">
                <a:latin typeface="Calibri"/>
                <a:cs typeface="Calibri"/>
              </a:rPr>
              <a:t>operating</a:t>
            </a:r>
            <a:r>
              <a:rPr sz="2800" spc="-85" dirty="0">
                <a:latin typeface="Calibri"/>
                <a:cs typeface="Calibri"/>
              </a:rPr>
              <a:t> </a:t>
            </a:r>
            <a:r>
              <a:rPr sz="2800" spc="-10" dirty="0">
                <a:latin typeface="Calibri"/>
                <a:cs typeface="Calibri"/>
              </a:rPr>
              <a:t>system 	</a:t>
            </a:r>
            <a:r>
              <a:rPr sz="2800" dirty="0">
                <a:latin typeface="Calibri"/>
                <a:cs typeface="Calibri"/>
              </a:rPr>
              <a:t>and</a:t>
            </a:r>
            <a:r>
              <a:rPr sz="2800" spc="-40" dirty="0">
                <a:latin typeface="Calibri"/>
                <a:cs typeface="Calibri"/>
              </a:rPr>
              <a:t> </a:t>
            </a:r>
            <a:r>
              <a:rPr sz="2800" spc="-10" dirty="0">
                <a:latin typeface="Calibri"/>
                <a:cs typeface="Calibri"/>
              </a:rPr>
              <a:t>database.</a:t>
            </a:r>
            <a:endParaRPr sz="2800">
              <a:latin typeface="Calibri"/>
              <a:cs typeface="Calibri"/>
            </a:endParaRPr>
          </a:p>
          <a:p>
            <a:pPr marL="240029" indent="-227329">
              <a:lnSpc>
                <a:spcPct val="100000"/>
              </a:lnSpc>
              <a:spcBef>
                <a:spcPts val="620"/>
              </a:spcBef>
              <a:buFont typeface="Arial MT"/>
              <a:buChar char="•"/>
              <a:tabLst>
                <a:tab pos="240029" algn="l"/>
              </a:tabLst>
            </a:pPr>
            <a:r>
              <a:rPr sz="2800" dirty="0">
                <a:latin typeface="Calibri"/>
                <a:cs typeface="Calibri"/>
              </a:rPr>
              <a:t>Open</a:t>
            </a:r>
            <a:r>
              <a:rPr sz="2800" spc="-55" dirty="0">
                <a:latin typeface="Calibri"/>
                <a:cs typeface="Calibri"/>
              </a:rPr>
              <a:t> </a:t>
            </a:r>
            <a:r>
              <a:rPr sz="2800" dirty="0">
                <a:latin typeface="Calibri"/>
                <a:cs typeface="Calibri"/>
              </a:rPr>
              <a:t>SaaS</a:t>
            </a:r>
            <a:r>
              <a:rPr sz="2800" spc="-65" dirty="0">
                <a:latin typeface="Calibri"/>
                <a:cs typeface="Calibri"/>
              </a:rPr>
              <a:t> </a:t>
            </a:r>
            <a:r>
              <a:rPr sz="2800" dirty="0">
                <a:latin typeface="Calibri"/>
                <a:cs typeface="Calibri"/>
              </a:rPr>
              <a:t>has</a:t>
            </a:r>
            <a:r>
              <a:rPr sz="2800" spc="-45" dirty="0">
                <a:latin typeface="Calibri"/>
                <a:cs typeface="Calibri"/>
              </a:rPr>
              <a:t> </a:t>
            </a:r>
            <a:r>
              <a:rPr sz="2800" dirty="0">
                <a:latin typeface="Calibri"/>
                <a:cs typeface="Calibri"/>
              </a:rPr>
              <a:t>several</a:t>
            </a:r>
            <a:r>
              <a:rPr sz="2800" spc="-70" dirty="0">
                <a:latin typeface="Calibri"/>
                <a:cs typeface="Calibri"/>
              </a:rPr>
              <a:t> </a:t>
            </a:r>
            <a:r>
              <a:rPr sz="2800" dirty="0">
                <a:latin typeface="Calibri"/>
                <a:cs typeface="Calibri"/>
              </a:rPr>
              <a:t>benefits,</a:t>
            </a:r>
            <a:r>
              <a:rPr sz="2800" spc="-40" dirty="0">
                <a:latin typeface="Calibri"/>
                <a:cs typeface="Calibri"/>
              </a:rPr>
              <a:t> </a:t>
            </a:r>
            <a:r>
              <a:rPr sz="2800" dirty="0">
                <a:latin typeface="Calibri"/>
                <a:cs typeface="Calibri"/>
              </a:rPr>
              <a:t>some</a:t>
            </a:r>
            <a:r>
              <a:rPr sz="2800" spc="-65" dirty="0">
                <a:latin typeface="Calibri"/>
                <a:cs typeface="Calibri"/>
              </a:rPr>
              <a:t> </a:t>
            </a:r>
            <a:r>
              <a:rPr sz="2800" dirty="0">
                <a:latin typeface="Calibri"/>
                <a:cs typeface="Calibri"/>
              </a:rPr>
              <a:t>of</a:t>
            </a:r>
            <a:r>
              <a:rPr sz="2800" spc="-75" dirty="0">
                <a:latin typeface="Calibri"/>
                <a:cs typeface="Calibri"/>
              </a:rPr>
              <a:t> </a:t>
            </a:r>
            <a:r>
              <a:rPr sz="2800" dirty="0">
                <a:latin typeface="Calibri"/>
                <a:cs typeface="Calibri"/>
              </a:rPr>
              <a:t>these</a:t>
            </a:r>
            <a:r>
              <a:rPr sz="2800" spc="-55" dirty="0">
                <a:latin typeface="Calibri"/>
                <a:cs typeface="Calibri"/>
              </a:rPr>
              <a:t> </a:t>
            </a:r>
            <a:r>
              <a:rPr sz="2800" dirty="0">
                <a:latin typeface="Calibri"/>
                <a:cs typeface="Calibri"/>
              </a:rPr>
              <a:t>are</a:t>
            </a:r>
            <a:r>
              <a:rPr sz="2800" spc="-70" dirty="0">
                <a:latin typeface="Calibri"/>
                <a:cs typeface="Calibri"/>
              </a:rPr>
              <a:t> </a:t>
            </a:r>
            <a:r>
              <a:rPr sz="2800" dirty="0">
                <a:latin typeface="Calibri"/>
                <a:cs typeface="Calibri"/>
              </a:rPr>
              <a:t>listed</a:t>
            </a:r>
            <a:r>
              <a:rPr sz="2800" spc="-60" dirty="0">
                <a:latin typeface="Calibri"/>
                <a:cs typeface="Calibri"/>
              </a:rPr>
              <a:t> </a:t>
            </a:r>
            <a:r>
              <a:rPr sz="2800" spc="-10" dirty="0">
                <a:latin typeface="Calibri"/>
                <a:cs typeface="Calibri"/>
              </a:rPr>
              <a:t>below:</a:t>
            </a:r>
            <a:endParaRPr sz="2800">
              <a:latin typeface="Calibri"/>
              <a:cs typeface="Calibri"/>
            </a:endParaRPr>
          </a:p>
          <a:p>
            <a:pPr marL="697230" lvl="1" indent="-227329">
              <a:lnSpc>
                <a:spcPct val="100000"/>
              </a:lnSpc>
              <a:spcBef>
                <a:spcPts val="245"/>
              </a:spcBef>
              <a:buFont typeface="Arial MT"/>
              <a:buChar char="•"/>
              <a:tabLst>
                <a:tab pos="697230" algn="l"/>
              </a:tabLst>
            </a:pPr>
            <a:r>
              <a:rPr sz="2400" dirty="0">
                <a:latin typeface="Calibri"/>
                <a:cs typeface="Calibri"/>
              </a:rPr>
              <a:t>No</a:t>
            </a:r>
            <a:r>
              <a:rPr sz="2400" spc="-50" dirty="0">
                <a:latin typeface="Calibri"/>
                <a:cs typeface="Calibri"/>
              </a:rPr>
              <a:t> </a:t>
            </a:r>
            <a:r>
              <a:rPr sz="2400" dirty="0">
                <a:latin typeface="Calibri"/>
                <a:cs typeface="Calibri"/>
              </a:rPr>
              <a:t>License</a:t>
            </a:r>
            <a:r>
              <a:rPr sz="2400" spc="-35" dirty="0">
                <a:latin typeface="Calibri"/>
                <a:cs typeface="Calibri"/>
              </a:rPr>
              <a:t> </a:t>
            </a:r>
            <a:r>
              <a:rPr sz="2400" spc="-10" dirty="0">
                <a:latin typeface="Calibri"/>
                <a:cs typeface="Calibri"/>
              </a:rPr>
              <a:t>Required</a:t>
            </a:r>
            <a:endParaRPr sz="2400">
              <a:latin typeface="Calibri"/>
              <a:cs typeface="Calibri"/>
            </a:endParaRPr>
          </a:p>
          <a:p>
            <a:pPr marL="697230" lvl="1" indent="-227329">
              <a:lnSpc>
                <a:spcPct val="100000"/>
              </a:lnSpc>
              <a:spcBef>
                <a:spcPts val="204"/>
              </a:spcBef>
              <a:buFont typeface="Arial MT"/>
              <a:buChar char="•"/>
              <a:tabLst>
                <a:tab pos="697230" algn="l"/>
              </a:tabLst>
            </a:pPr>
            <a:r>
              <a:rPr sz="2400" dirty="0">
                <a:latin typeface="Calibri"/>
                <a:cs typeface="Calibri"/>
              </a:rPr>
              <a:t>Low</a:t>
            </a:r>
            <a:r>
              <a:rPr sz="2400" spc="-55" dirty="0">
                <a:latin typeface="Calibri"/>
                <a:cs typeface="Calibri"/>
              </a:rPr>
              <a:t> </a:t>
            </a:r>
            <a:r>
              <a:rPr sz="2400" dirty="0">
                <a:latin typeface="Calibri"/>
                <a:cs typeface="Calibri"/>
              </a:rPr>
              <a:t>Deployment</a:t>
            </a:r>
            <a:r>
              <a:rPr sz="2400" spc="-75" dirty="0">
                <a:latin typeface="Calibri"/>
                <a:cs typeface="Calibri"/>
              </a:rPr>
              <a:t> </a:t>
            </a:r>
            <a:r>
              <a:rPr sz="2400" spc="-20" dirty="0">
                <a:latin typeface="Calibri"/>
                <a:cs typeface="Calibri"/>
              </a:rPr>
              <a:t>Cost</a:t>
            </a:r>
            <a:endParaRPr sz="2400">
              <a:latin typeface="Calibri"/>
              <a:cs typeface="Calibri"/>
            </a:endParaRPr>
          </a:p>
          <a:p>
            <a:pPr marL="697230" lvl="1" indent="-227329">
              <a:lnSpc>
                <a:spcPct val="100000"/>
              </a:lnSpc>
              <a:spcBef>
                <a:spcPts val="220"/>
              </a:spcBef>
              <a:buFont typeface="Arial MT"/>
              <a:buChar char="•"/>
              <a:tabLst>
                <a:tab pos="697230" algn="l"/>
              </a:tabLst>
            </a:pPr>
            <a:r>
              <a:rPr sz="2400" dirty="0">
                <a:latin typeface="Calibri"/>
                <a:cs typeface="Calibri"/>
              </a:rPr>
              <a:t>Less</a:t>
            </a:r>
            <a:r>
              <a:rPr sz="2400" spc="-60" dirty="0">
                <a:latin typeface="Calibri"/>
                <a:cs typeface="Calibri"/>
              </a:rPr>
              <a:t> </a:t>
            </a:r>
            <a:r>
              <a:rPr sz="2400" spc="-20" dirty="0">
                <a:latin typeface="Calibri"/>
                <a:cs typeface="Calibri"/>
              </a:rPr>
              <a:t>Vendor</a:t>
            </a:r>
            <a:r>
              <a:rPr sz="2400" spc="-45" dirty="0">
                <a:latin typeface="Calibri"/>
                <a:cs typeface="Calibri"/>
              </a:rPr>
              <a:t> </a:t>
            </a:r>
            <a:r>
              <a:rPr sz="2400" spc="-10" dirty="0">
                <a:latin typeface="Calibri"/>
                <a:cs typeface="Calibri"/>
              </a:rPr>
              <a:t>Lock-</a:t>
            </a:r>
            <a:r>
              <a:rPr sz="2400" spc="-25" dirty="0">
                <a:latin typeface="Calibri"/>
                <a:cs typeface="Calibri"/>
              </a:rPr>
              <a:t>in</a:t>
            </a:r>
            <a:endParaRPr sz="2400">
              <a:latin typeface="Calibri"/>
              <a:cs typeface="Calibri"/>
            </a:endParaRPr>
          </a:p>
          <a:p>
            <a:pPr marL="697230" lvl="1" indent="-227329">
              <a:lnSpc>
                <a:spcPct val="100000"/>
              </a:lnSpc>
              <a:spcBef>
                <a:spcPts val="215"/>
              </a:spcBef>
              <a:buFont typeface="Arial MT"/>
              <a:buChar char="•"/>
              <a:tabLst>
                <a:tab pos="697230" algn="l"/>
              </a:tabLst>
            </a:pPr>
            <a:r>
              <a:rPr sz="2400" dirty="0">
                <a:latin typeface="Calibri"/>
                <a:cs typeface="Calibri"/>
              </a:rPr>
              <a:t>More</a:t>
            </a:r>
            <a:r>
              <a:rPr sz="2400" spc="-60" dirty="0">
                <a:latin typeface="Calibri"/>
                <a:cs typeface="Calibri"/>
              </a:rPr>
              <a:t> </a:t>
            </a:r>
            <a:r>
              <a:rPr sz="2400" dirty="0">
                <a:latin typeface="Calibri"/>
                <a:cs typeface="Calibri"/>
              </a:rPr>
              <a:t>portable</a:t>
            </a:r>
            <a:r>
              <a:rPr sz="2400" spc="-70" dirty="0">
                <a:latin typeface="Calibri"/>
                <a:cs typeface="Calibri"/>
              </a:rPr>
              <a:t> </a:t>
            </a:r>
            <a:r>
              <a:rPr sz="2400" spc="-10" dirty="0">
                <a:latin typeface="Calibri"/>
                <a:cs typeface="Calibri"/>
              </a:rPr>
              <a:t>applications</a:t>
            </a:r>
            <a:endParaRPr sz="2400">
              <a:latin typeface="Calibri"/>
              <a:cs typeface="Calibri"/>
            </a:endParaRPr>
          </a:p>
          <a:p>
            <a:pPr marL="697230" lvl="1" indent="-227329">
              <a:lnSpc>
                <a:spcPct val="100000"/>
              </a:lnSpc>
              <a:spcBef>
                <a:spcPts val="204"/>
              </a:spcBef>
              <a:buFont typeface="Arial MT"/>
              <a:buChar char="•"/>
              <a:tabLst>
                <a:tab pos="697230" algn="l"/>
              </a:tabLst>
            </a:pPr>
            <a:r>
              <a:rPr sz="2400" dirty="0">
                <a:latin typeface="Calibri"/>
                <a:cs typeface="Calibri"/>
              </a:rPr>
              <a:t>More</a:t>
            </a:r>
            <a:r>
              <a:rPr sz="2400" spc="-80" dirty="0">
                <a:latin typeface="Calibri"/>
                <a:cs typeface="Calibri"/>
              </a:rPr>
              <a:t> </a:t>
            </a:r>
            <a:r>
              <a:rPr sz="2400" dirty="0">
                <a:latin typeface="Calibri"/>
                <a:cs typeface="Calibri"/>
              </a:rPr>
              <a:t>Robust</a:t>
            </a:r>
            <a:r>
              <a:rPr sz="2400" spc="-100" dirty="0">
                <a:latin typeface="Calibri"/>
                <a:cs typeface="Calibri"/>
              </a:rPr>
              <a:t> </a:t>
            </a:r>
            <a:r>
              <a:rPr sz="2400" spc="-10" dirty="0">
                <a:latin typeface="Calibri"/>
                <a:cs typeface="Calibri"/>
              </a:rPr>
              <a:t>Solution</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533400" y="914400"/>
            <a:ext cx="4120897" cy="5262563"/>
          </a:xfrm>
          <a:prstGeom prst="rect">
            <a:avLst/>
          </a:prstGeom>
        </p:spPr>
        <p:txBody>
          <a:bodyPr vert="horz" lIns="91440" tIns="45720" rIns="91440" bIns="45720" rtlCol="0">
            <a:normAutofit lnSpcReduction="10000"/>
          </a:bodyPr>
          <a:lstStyle/>
          <a:p>
            <a:pPr algn="l" rtl="0">
              <a:lnSpc>
                <a:spcPct val="90000"/>
              </a:lnSpc>
              <a:spcBef>
                <a:spcPts val="385"/>
              </a:spcBef>
              <a:tabLst>
                <a:tab pos="240029" algn="l"/>
              </a:tabLst>
            </a:pPr>
            <a:r>
              <a:rPr lang="en-US" sz="2800" kern="1200" spc="-10" dirty="0">
                <a:solidFill>
                  <a:schemeClr val="tx1"/>
                </a:solidFill>
                <a:latin typeface="+mn-lt"/>
                <a:ea typeface="+mn-ea"/>
                <a:cs typeface="+mn-cs"/>
              </a:rPr>
              <a:t>Results:</a:t>
            </a:r>
            <a:endParaRPr lang="en-US" sz="2800" kern="1200" dirty="0">
              <a:solidFill>
                <a:schemeClr val="tx1"/>
              </a:solidFill>
              <a:latin typeface="+mn-lt"/>
              <a:ea typeface="+mn-ea"/>
              <a:cs typeface="+mn-cs"/>
            </a:endParaRPr>
          </a:p>
          <a:p>
            <a:pPr marL="697230" lvl="1" indent="-228600" algn="l" rtl="0">
              <a:lnSpc>
                <a:spcPct val="90000"/>
              </a:lnSpc>
              <a:spcBef>
                <a:spcPts val="245"/>
              </a:spcBef>
              <a:buFont typeface="Arial" panose="020B0604020202020204" pitchFamily="34" charset="0"/>
              <a:buChar char="•"/>
              <a:tabLst>
                <a:tab pos="697230" algn="l"/>
              </a:tabLst>
            </a:pPr>
            <a:r>
              <a:rPr lang="en-US" kern="1200" dirty="0">
                <a:solidFill>
                  <a:schemeClr val="tx1"/>
                </a:solidFill>
                <a:latin typeface="+mn-lt"/>
                <a:ea typeface="+mn-ea"/>
                <a:cs typeface="+mn-cs"/>
              </a:rPr>
              <a:t>Successful</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migration</a:t>
            </a:r>
            <a:r>
              <a:rPr lang="en-US" kern="1200" spc="-70" dirty="0">
                <a:solidFill>
                  <a:schemeClr val="tx1"/>
                </a:solidFill>
                <a:latin typeface="+mn-lt"/>
                <a:ea typeface="+mn-ea"/>
                <a:cs typeface="+mn-cs"/>
              </a:rPr>
              <a:t> </a:t>
            </a:r>
            <a:r>
              <a:rPr lang="en-US" kern="1200" dirty="0">
                <a:solidFill>
                  <a:schemeClr val="tx1"/>
                </a:solidFill>
                <a:latin typeface="+mn-lt"/>
                <a:ea typeface="+mn-ea"/>
                <a:cs typeface="+mn-cs"/>
              </a:rPr>
              <a:t>of</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smaller</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applications</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to</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50" dirty="0">
                <a:solidFill>
                  <a:schemeClr val="tx1"/>
                </a:solidFill>
                <a:latin typeface="+mn-lt"/>
                <a:ea typeface="+mn-ea"/>
                <a:cs typeface="+mn-cs"/>
              </a:rPr>
              <a:t> </a:t>
            </a:r>
            <a:r>
              <a:rPr lang="en-US" kern="1200" spc="-10" dirty="0">
                <a:solidFill>
                  <a:schemeClr val="tx1"/>
                </a:solidFill>
                <a:latin typeface="+mn-lt"/>
                <a:ea typeface="+mn-ea"/>
                <a:cs typeface="+mn-cs"/>
              </a:rPr>
              <a:t>platform.</a:t>
            </a:r>
            <a:endParaRPr lang="en-US" kern="1200" dirty="0">
              <a:solidFill>
                <a:schemeClr val="tx1"/>
              </a:solidFill>
              <a:latin typeface="+mn-lt"/>
              <a:ea typeface="+mn-ea"/>
              <a:cs typeface="+mn-cs"/>
            </a:endParaRPr>
          </a:p>
          <a:p>
            <a:pPr marL="697230" marR="849630" lvl="1" indent="-228600" algn="l" rtl="0">
              <a:lnSpc>
                <a:spcPct val="90000"/>
              </a:lnSpc>
              <a:spcBef>
                <a:spcPts val="545"/>
              </a:spcBef>
              <a:buFont typeface="Arial" panose="020B0604020202020204" pitchFamily="34" charset="0"/>
              <a:buChar char="•"/>
              <a:tabLst>
                <a:tab pos="698500" algn="l"/>
              </a:tabLst>
            </a:pPr>
            <a:r>
              <a:rPr lang="en-US" kern="1200" dirty="0">
                <a:solidFill>
                  <a:schemeClr val="tx1"/>
                </a:solidFill>
                <a:latin typeface="+mn-lt"/>
                <a:ea typeface="+mn-ea"/>
                <a:cs typeface="+mn-cs"/>
              </a:rPr>
              <a:t>Positive</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feedback</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and</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results</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from</a:t>
            </a:r>
            <a:r>
              <a:rPr lang="en-US" kern="1200" spc="-70"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pilot</a:t>
            </a:r>
            <a:r>
              <a:rPr lang="en-US" kern="1200" spc="-70" dirty="0">
                <a:solidFill>
                  <a:schemeClr val="tx1"/>
                </a:solidFill>
                <a:latin typeface="+mn-lt"/>
                <a:ea typeface="+mn-ea"/>
                <a:cs typeface="+mn-cs"/>
              </a:rPr>
              <a:t> </a:t>
            </a:r>
            <a:r>
              <a:rPr lang="en-US" kern="1200" dirty="0">
                <a:solidFill>
                  <a:schemeClr val="tx1"/>
                </a:solidFill>
                <a:latin typeface="+mn-lt"/>
                <a:ea typeface="+mn-ea"/>
                <a:cs typeface="+mn-cs"/>
              </a:rPr>
              <a:t>project</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lead</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to</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60" dirty="0">
                <a:solidFill>
                  <a:schemeClr val="tx1"/>
                </a:solidFill>
                <a:latin typeface="+mn-lt"/>
                <a:ea typeface="+mn-ea"/>
                <a:cs typeface="+mn-cs"/>
              </a:rPr>
              <a:t> </a:t>
            </a:r>
            <a:r>
              <a:rPr lang="en-US" kern="1200" spc="-10" dirty="0">
                <a:solidFill>
                  <a:schemeClr val="tx1"/>
                </a:solidFill>
                <a:latin typeface="+mn-lt"/>
                <a:ea typeface="+mn-ea"/>
                <a:cs typeface="+mn-cs"/>
              </a:rPr>
              <a:t>strategic 	</a:t>
            </a:r>
            <a:r>
              <a:rPr lang="en-US" kern="1200" dirty="0">
                <a:solidFill>
                  <a:schemeClr val="tx1"/>
                </a:solidFill>
                <a:latin typeface="+mn-lt"/>
                <a:ea typeface="+mn-ea"/>
                <a:cs typeface="+mn-cs"/>
              </a:rPr>
              <a:t>initiative</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to</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migrate</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additional</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areas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of</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company</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to</a:t>
            </a:r>
            <a:r>
              <a:rPr lang="en-US" kern="1200" spc="-65"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cloud.</a:t>
            </a:r>
            <a:endParaRPr lang="en-US" kern="1200" dirty="0">
              <a:solidFill>
                <a:schemeClr val="tx1"/>
              </a:solidFill>
              <a:latin typeface="+mn-lt"/>
              <a:ea typeface="+mn-ea"/>
              <a:cs typeface="+mn-cs"/>
            </a:endParaRPr>
          </a:p>
          <a:p>
            <a:pPr algn="l" rtl="0">
              <a:lnSpc>
                <a:spcPct val="90000"/>
              </a:lnSpc>
              <a:spcBef>
                <a:spcPts val="600"/>
              </a:spcBef>
              <a:tabLst>
                <a:tab pos="240029" algn="l"/>
              </a:tabLst>
            </a:pPr>
            <a:r>
              <a:rPr lang="en-US" sz="2800" kern="1200" spc="-10" dirty="0">
                <a:solidFill>
                  <a:schemeClr val="tx1"/>
                </a:solidFill>
                <a:latin typeface="+mn-lt"/>
                <a:ea typeface="+mn-ea"/>
                <a:cs typeface="+mn-cs"/>
              </a:rPr>
              <a:t>Conclusion:</a:t>
            </a:r>
            <a:endParaRPr lang="en-US" sz="2800" kern="1200" dirty="0">
              <a:solidFill>
                <a:schemeClr val="tx1"/>
              </a:solidFill>
              <a:latin typeface="+mn-lt"/>
              <a:ea typeface="+mn-ea"/>
              <a:cs typeface="+mn-cs"/>
            </a:endParaRPr>
          </a:p>
          <a:p>
            <a:pPr marL="697230" marR="5080" lvl="1" indent="-228600" algn="l" rtl="0">
              <a:lnSpc>
                <a:spcPct val="90000"/>
              </a:lnSpc>
              <a:spcBef>
                <a:spcPts val="570"/>
              </a:spcBef>
              <a:buFont typeface="Arial" panose="020B0604020202020204" pitchFamily="34" charset="0"/>
              <a:buChar char="•"/>
              <a:tabLst>
                <a:tab pos="698500" algn="l"/>
              </a:tabLst>
            </a:pPr>
            <a:r>
              <a:rPr lang="en-US" kern="1200" dirty="0">
                <a:solidFill>
                  <a:schemeClr val="tx1"/>
                </a:solidFill>
                <a:latin typeface="+mn-lt"/>
                <a:ea typeface="+mn-ea"/>
                <a:cs typeface="+mn-cs"/>
              </a:rPr>
              <a:t>By</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partnering</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with</a:t>
            </a:r>
            <a:r>
              <a:rPr lang="en-US" kern="1200" spc="-50" dirty="0">
                <a:solidFill>
                  <a:schemeClr val="tx1"/>
                </a:solidFill>
                <a:latin typeface="+mn-lt"/>
                <a:ea typeface="+mn-ea"/>
                <a:cs typeface="+mn-cs"/>
              </a:rPr>
              <a:t> </a:t>
            </a:r>
            <a:r>
              <a:rPr lang="en-US" kern="1200" spc="-10" dirty="0" err="1">
                <a:solidFill>
                  <a:schemeClr val="tx1"/>
                </a:solidFill>
                <a:latin typeface="+mn-lt"/>
                <a:ea typeface="+mn-ea"/>
                <a:cs typeface="+mn-cs"/>
              </a:rPr>
              <a:t>CloudEnhance</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(consultant)</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and</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following</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a</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structured migration</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process,</a:t>
            </a:r>
            <a:r>
              <a:rPr lang="en-US" kern="1200" spc="-55" dirty="0">
                <a:solidFill>
                  <a:schemeClr val="tx1"/>
                </a:solidFill>
                <a:latin typeface="+mn-lt"/>
                <a:ea typeface="+mn-ea"/>
                <a:cs typeface="+mn-cs"/>
              </a:rPr>
              <a:t> </a:t>
            </a:r>
            <a:r>
              <a:rPr lang="en-US" kern="1200" spc="-40" dirty="0">
                <a:solidFill>
                  <a:schemeClr val="tx1"/>
                </a:solidFill>
                <a:latin typeface="+mn-lt"/>
                <a:ea typeface="+mn-ea"/>
                <a:cs typeface="+mn-cs"/>
              </a:rPr>
              <a:t>ATN</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achieves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initial</a:t>
            </a:r>
            <a:r>
              <a:rPr lang="en-US" kern="1200" spc="-80" dirty="0">
                <a:solidFill>
                  <a:schemeClr val="tx1"/>
                </a:solidFill>
                <a:latin typeface="+mn-lt"/>
                <a:ea typeface="+mn-ea"/>
                <a:cs typeface="+mn-cs"/>
              </a:rPr>
              <a:t> </a:t>
            </a:r>
            <a:r>
              <a:rPr lang="en-US" kern="1200" dirty="0">
                <a:solidFill>
                  <a:schemeClr val="tx1"/>
                </a:solidFill>
                <a:latin typeface="+mn-lt"/>
                <a:ea typeface="+mn-ea"/>
                <a:cs typeface="+mn-cs"/>
              </a:rPr>
              <a:t>success</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in</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adopting</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computing.</a:t>
            </a:r>
            <a:endParaRPr lang="en-US" kern="1200" dirty="0">
              <a:solidFill>
                <a:schemeClr val="tx1"/>
              </a:solidFill>
              <a:latin typeface="+mn-lt"/>
              <a:ea typeface="+mn-ea"/>
              <a:cs typeface="+mn-cs"/>
            </a:endParaRPr>
          </a:p>
          <a:p>
            <a:pPr marL="697230" marR="226060" lvl="1" indent="-228600" algn="l" rtl="0">
              <a:lnSpc>
                <a:spcPct val="90000"/>
              </a:lnSpc>
              <a:spcBef>
                <a:spcPts val="500"/>
              </a:spcBef>
              <a:buFont typeface="Arial" panose="020B0604020202020204" pitchFamily="34" charset="0"/>
              <a:buChar char="•"/>
              <a:tabLst>
                <a:tab pos="698500" algn="l"/>
              </a:tabLst>
            </a:pPr>
            <a:r>
              <a:rPr lang="en-US" kern="1200" dirty="0">
                <a:solidFill>
                  <a:schemeClr val="tx1"/>
                </a:solidFill>
                <a:latin typeface="+mn-lt"/>
                <a:ea typeface="+mn-ea"/>
                <a:cs typeface="+mn-cs"/>
              </a:rPr>
              <a:t>Continued</a:t>
            </a:r>
            <a:r>
              <a:rPr lang="en-US" kern="1200" spc="-80" dirty="0">
                <a:solidFill>
                  <a:schemeClr val="tx1"/>
                </a:solidFill>
                <a:latin typeface="+mn-lt"/>
                <a:ea typeface="+mn-ea"/>
                <a:cs typeface="+mn-cs"/>
              </a:rPr>
              <a:t> </a:t>
            </a:r>
            <a:r>
              <a:rPr lang="en-US" kern="1200" dirty="0">
                <a:solidFill>
                  <a:schemeClr val="tx1"/>
                </a:solidFill>
                <a:latin typeface="+mn-lt"/>
                <a:ea typeface="+mn-ea"/>
                <a:cs typeface="+mn-cs"/>
              </a:rPr>
              <a:t>migration</a:t>
            </a:r>
            <a:r>
              <a:rPr lang="en-US" kern="1200" spc="-100" dirty="0">
                <a:solidFill>
                  <a:schemeClr val="tx1"/>
                </a:solidFill>
                <a:latin typeface="+mn-lt"/>
                <a:ea typeface="+mn-ea"/>
                <a:cs typeface="+mn-cs"/>
              </a:rPr>
              <a:t> </a:t>
            </a:r>
            <a:r>
              <a:rPr lang="en-US" kern="1200" spc="-10" dirty="0">
                <a:solidFill>
                  <a:schemeClr val="tx1"/>
                </a:solidFill>
                <a:latin typeface="+mn-lt"/>
                <a:ea typeface="+mn-ea"/>
                <a:cs typeface="+mn-cs"/>
              </a:rPr>
              <a:t>efforts</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are</a:t>
            </a:r>
            <a:r>
              <a:rPr lang="en-US" kern="1200" spc="-80" dirty="0">
                <a:solidFill>
                  <a:schemeClr val="tx1"/>
                </a:solidFill>
                <a:latin typeface="+mn-lt"/>
                <a:ea typeface="+mn-ea"/>
                <a:cs typeface="+mn-cs"/>
              </a:rPr>
              <a:t> </a:t>
            </a:r>
            <a:r>
              <a:rPr lang="en-US" kern="1200" dirty="0">
                <a:solidFill>
                  <a:schemeClr val="tx1"/>
                </a:solidFill>
                <a:latin typeface="+mn-lt"/>
                <a:ea typeface="+mn-ea"/>
                <a:cs typeface="+mn-cs"/>
              </a:rPr>
              <a:t>planned</a:t>
            </a:r>
            <a:r>
              <a:rPr lang="en-US" kern="1200" spc="-70" dirty="0">
                <a:solidFill>
                  <a:schemeClr val="tx1"/>
                </a:solidFill>
                <a:latin typeface="+mn-lt"/>
                <a:ea typeface="+mn-ea"/>
                <a:cs typeface="+mn-cs"/>
              </a:rPr>
              <a:t> </a:t>
            </a:r>
            <a:r>
              <a:rPr lang="en-US" kern="1200" dirty="0">
                <a:solidFill>
                  <a:schemeClr val="tx1"/>
                </a:solidFill>
                <a:latin typeface="+mn-lt"/>
                <a:ea typeface="+mn-ea"/>
                <a:cs typeface="+mn-cs"/>
              </a:rPr>
              <a:t>to</a:t>
            </a:r>
            <a:r>
              <a:rPr lang="en-US" kern="1200" spc="-90" dirty="0">
                <a:solidFill>
                  <a:schemeClr val="tx1"/>
                </a:solidFill>
                <a:latin typeface="+mn-lt"/>
                <a:ea typeface="+mn-ea"/>
                <a:cs typeface="+mn-cs"/>
              </a:rPr>
              <a:t> </a:t>
            </a:r>
            <a:r>
              <a:rPr lang="en-US" kern="1200" spc="-10" dirty="0">
                <a:solidFill>
                  <a:schemeClr val="tx1"/>
                </a:solidFill>
                <a:latin typeface="+mn-lt"/>
                <a:ea typeface="+mn-ea"/>
                <a:cs typeface="+mn-cs"/>
              </a:rPr>
              <a:t>realize</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further</a:t>
            </a:r>
            <a:r>
              <a:rPr lang="en-US" kern="1200" spc="-85" dirty="0">
                <a:solidFill>
                  <a:schemeClr val="tx1"/>
                </a:solidFill>
                <a:latin typeface="+mn-lt"/>
                <a:ea typeface="+mn-ea"/>
                <a:cs typeface="+mn-cs"/>
              </a:rPr>
              <a:t> </a:t>
            </a:r>
            <a:r>
              <a:rPr lang="en-US" kern="1200" dirty="0">
                <a:solidFill>
                  <a:schemeClr val="tx1"/>
                </a:solidFill>
                <a:latin typeface="+mn-lt"/>
                <a:ea typeface="+mn-ea"/>
                <a:cs typeface="+mn-cs"/>
              </a:rPr>
              <a:t>cost</a:t>
            </a:r>
            <a:r>
              <a:rPr lang="en-US" kern="1200" spc="-75" dirty="0">
                <a:solidFill>
                  <a:schemeClr val="tx1"/>
                </a:solidFill>
                <a:latin typeface="+mn-lt"/>
                <a:ea typeface="+mn-ea"/>
                <a:cs typeface="+mn-cs"/>
              </a:rPr>
              <a:t> </a:t>
            </a:r>
            <a:r>
              <a:rPr lang="en-US" kern="1200" dirty="0">
                <a:solidFill>
                  <a:schemeClr val="tx1"/>
                </a:solidFill>
                <a:latin typeface="+mn-lt"/>
                <a:ea typeface="+mn-ea"/>
                <a:cs typeface="+mn-cs"/>
              </a:rPr>
              <a:t>savings</a:t>
            </a:r>
            <a:r>
              <a:rPr lang="en-US" kern="1200" spc="-75" dirty="0">
                <a:solidFill>
                  <a:schemeClr val="tx1"/>
                </a:solidFill>
                <a:latin typeface="+mn-lt"/>
                <a:ea typeface="+mn-ea"/>
                <a:cs typeface="+mn-cs"/>
              </a:rPr>
              <a:t> </a:t>
            </a:r>
            <a:r>
              <a:rPr lang="en-US" kern="1200" spc="-25" dirty="0">
                <a:solidFill>
                  <a:schemeClr val="tx1"/>
                </a:solidFill>
                <a:latin typeface="+mn-lt"/>
                <a:ea typeface="+mn-ea"/>
                <a:cs typeface="+mn-cs"/>
              </a:rPr>
              <a:t>and 	</a:t>
            </a:r>
            <a:r>
              <a:rPr lang="en-US" kern="1200" spc="-10" dirty="0">
                <a:solidFill>
                  <a:schemeClr val="tx1"/>
                </a:solidFill>
                <a:latin typeface="+mn-lt"/>
                <a:ea typeface="+mn-ea"/>
                <a:cs typeface="+mn-cs"/>
              </a:rPr>
              <a:t>optimization</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across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30" dirty="0">
                <a:solidFill>
                  <a:schemeClr val="tx1"/>
                </a:solidFill>
                <a:latin typeface="+mn-lt"/>
                <a:ea typeface="+mn-ea"/>
                <a:cs typeface="+mn-cs"/>
              </a:rPr>
              <a:t> </a:t>
            </a:r>
            <a:r>
              <a:rPr lang="en-US" kern="1200" spc="-10" dirty="0">
                <a:solidFill>
                  <a:schemeClr val="tx1"/>
                </a:solidFill>
                <a:latin typeface="+mn-lt"/>
                <a:ea typeface="+mn-ea"/>
                <a:cs typeface="+mn-cs"/>
              </a:rPr>
              <a:t>organization.</a:t>
            </a:r>
            <a:endParaRPr lang="en-US" kern="1200" dirty="0">
              <a:solidFill>
                <a:schemeClr val="tx1"/>
              </a:solidFill>
              <a:latin typeface="+mn-lt"/>
              <a:ea typeface="+mn-ea"/>
              <a:cs typeface="+mn-cs"/>
            </a:endParaRPr>
          </a:p>
        </p:txBody>
      </p:sp>
      <p:pic>
        <p:nvPicPr>
          <p:cNvPr id="3" name="Picture 4" descr="Download Atlantic Tele-Network Logo in SVG Vector or PNG File Format -  Logo.wine">
            <a:extLst>
              <a:ext uri="{FF2B5EF4-FFF2-40B4-BE49-F238E27FC236}">
                <a16:creationId xmlns:a16="http://schemas.microsoft.com/office/drawing/2014/main" id="{0A58B382-A90A-BE6D-8856-BBA36BEFD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45" r="-1" b="10209"/>
          <a:stretch>
            <a:fillRect/>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Assessment results: July 2020 - News - University of Liverpool">
            <a:extLst>
              <a:ext uri="{FF2B5EF4-FFF2-40B4-BE49-F238E27FC236}">
                <a16:creationId xmlns:a16="http://schemas.microsoft.com/office/drawing/2014/main" id="{78A81ABC-DBEE-7A95-4504-D74DAB54D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398" b="12352"/>
          <a:stretch>
            <a:fillRect/>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4" name="object 4"/>
          <p:cNvSpPr txBox="1">
            <a:spLocks noGrp="1"/>
          </p:cNvSpPr>
          <p:nvPr>
            <p:ph type="sldNum" sz="quarter" idx="7"/>
          </p:nvPr>
        </p:nvSpPr>
        <p:spPr>
          <a:xfrm>
            <a:off x="10515600" y="6356350"/>
            <a:ext cx="838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rgbClr val="FFFFFF"/>
                </a:solidFill>
                <a:latin typeface="+mn-lt"/>
                <a:ea typeface="+mn-ea"/>
                <a:cs typeface="+mn-cs"/>
              </a:rPr>
              <a:pPr algn="r" rtl="0">
                <a:spcAft>
                  <a:spcPts val="600"/>
                </a:spcAft>
              </a:pPr>
              <a:t>4</a:t>
            </a:fld>
            <a:endParaRPr lang="en-US" kern="1200" spc="-25">
              <a:solidFill>
                <a:srgbClr val="FFFFFF"/>
              </a:solidFill>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Comparing</a:t>
            </a:r>
            <a:r>
              <a:rPr spc="-50" dirty="0"/>
              <a:t> </a:t>
            </a:r>
            <a:r>
              <a:rPr dirty="0"/>
              <a:t>Cloud</a:t>
            </a:r>
            <a:r>
              <a:rPr spc="-50" dirty="0"/>
              <a:t> </a:t>
            </a:r>
            <a:r>
              <a:rPr dirty="0"/>
              <a:t>Delivery</a:t>
            </a:r>
            <a:r>
              <a:rPr spc="-40" dirty="0"/>
              <a:t> </a:t>
            </a:r>
            <a:r>
              <a:rPr spc="-10" dirty="0"/>
              <a:t>Models</a:t>
            </a:r>
          </a:p>
        </p:txBody>
      </p:sp>
      <p:sp>
        <p:nvSpPr>
          <p:cNvPr id="3" name="object 3"/>
          <p:cNvSpPr txBox="1"/>
          <p:nvPr/>
        </p:nvSpPr>
        <p:spPr>
          <a:xfrm>
            <a:off x="916939" y="1793189"/>
            <a:ext cx="5822950" cy="452120"/>
          </a:xfrm>
          <a:prstGeom prst="rect">
            <a:avLst/>
          </a:prstGeom>
        </p:spPr>
        <p:txBody>
          <a:bodyPr vert="horz" wrap="square" lIns="0" tIns="12065" rIns="0" bIns="0" rtlCol="0">
            <a:spAutoFit/>
          </a:bodyPr>
          <a:lstStyle/>
          <a:p>
            <a:pPr marL="240029" indent="-227329">
              <a:lnSpc>
                <a:spcPct val="100000"/>
              </a:lnSpc>
              <a:spcBef>
                <a:spcPts val="95"/>
              </a:spcBef>
              <a:buFont typeface="Arial MT"/>
              <a:buChar char="•"/>
              <a:tabLst>
                <a:tab pos="240029" algn="l"/>
              </a:tabLst>
            </a:pPr>
            <a:r>
              <a:rPr sz="2800" dirty="0">
                <a:latin typeface="Calibri"/>
                <a:cs typeface="Calibri"/>
              </a:rPr>
              <a:t>Control</a:t>
            </a:r>
            <a:r>
              <a:rPr sz="2800" spc="-30" dirty="0">
                <a:latin typeface="Calibri"/>
                <a:cs typeface="Calibri"/>
              </a:rPr>
              <a:t> </a:t>
            </a:r>
            <a:r>
              <a:rPr sz="2800" dirty="0">
                <a:latin typeface="Calibri"/>
                <a:cs typeface="Calibri"/>
              </a:rPr>
              <a:t>Level</a:t>
            </a:r>
            <a:r>
              <a:rPr sz="2800" spc="-35" dirty="0">
                <a:latin typeface="Calibri"/>
                <a:cs typeface="Calibri"/>
              </a:rPr>
              <a:t> </a:t>
            </a:r>
            <a:r>
              <a:rPr sz="2800" dirty="0">
                <a:latin typeface="Calibri"/>
                <a:cs typeface="Calibri"/>
              </a:rPr>
              <a:t>in</a:t>
            </a:r>
            <a:r>
              <a:rPr sz="2800" spc="-30" dirty="0">
                <a:latin typeface="Calibri"/>
                <a:cs typeface="Calibri"/>
              </a:rPr>
              <a:t> </a:t>
            </a:r>
            <a:r>
              <a:rPr sz="2800" dirty="0">
                <a:latin typeface="Calibri"/>
                <a:cs typeface="Calibri"/>
              </a:rPr>
              <a:t>Cloud</a:t>
            </a:r>
            <a:r>
              <a:rPr sz="2800" spc="-20" dirty="0">
                <a:latin typeface="Calibri"/>
                <a:cs typeface="Calibri"/>
              </a:rPr>
              <a:t> </a:t>
            </a:r>
            <a:r>
              <a:rPr sz="2800" dirty="0">
                <a:latin typeface="Calibri"/>
                <a:cs typeface="Calibri"/>
              </a:rPr>
              <a:t>Delivery</a:t>
            </a:r>
            <a:r>
              <a:rPr sz="2800" spc="-25" dirty="0">
                <a:latin typeface="Calibri"/>
                <a:cs typeface="Calibri"/>
              </a:rPr>
              <a:t> </a:t>
            </a:r>
            <a:r>
              <a:rPr sz="2800" spc="-10" dirty="0">
                <a:latin typeface="Calibri"/>
                <a:cs typeface="Calibri"/>
              </a:rPr>
              <a:t>Models</a:t>
            </a:r>
            <a:endParaRPr sz="2800">
              <a:latin typeface="Calibri"/>
              <a:cs typeface="Calibri"/>
            </a:endParaRPr>
          </a:p>
        </p:txBody>
      </p:sp>
      <p:pic>
        <p:nvPicPr>
          <p:cNvPr id="4" name="object 4"/>
          <p:cNvPicPr/>
          <p:nvPr/>
        </p:nvPicPr>
        <p:blipFill>
          <a:blip r:embed="rId2" cstate="print"/>
          <a:stretch>
            <a:fillRect/>
          </a:stretch>
        </p:blipFill>
        <p:spPr>
          <a:xfrm>
            <a:off x="2144267" y="2350007"/>
            <a:ext cx="8359140" cy="400659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40</a:t>
            </a:fld>
            <a:endParaRPr spc="-2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00557"/>
            <a:ext cx="1223645" cy="696595"/>
          </a:xfrm>
          <a:prstGeom prst="rect">
            <a:avLst/>
          </a:prstGeom>
        </p:spPr>
        <p:txBody>
          <a:bodyPr vert="horz" wrap="square" lIns="0" tIns="13335" rIns="0" bIns="0" rtlCol="0">
            <a:spAutoFit/>
          </a:bodyPr>
          <a:lstStyle/>
          <a:p>
            <a:pPr marL="12700">
              <a:lnSpc>
                <a:spcPct val="100000"/>
              </a:lnSpc>
              <a:spcBef>
                <a:spcPts val="105"/>
              </a:spcBef>
            </a:pPr>
            <a:r>
              <a:rPr spc="-10" dirty="0"/>
              <a:t>Cont.</a:t>
            </a:r>
          </a:p>
        </p:txBody>
      </p:sp>
      <p:sp>
        <p:nvSpPr>
          <p:cNvPr id="3" name="object 3"/>
          <p:cNvSpPr txBox="1"/>
          <p:nvPr/>
        </p:nvSpPr>
        <p:spPr>
          <a:xfrm>
            <a:off x="916939" y="1334261"/>
            <a:ext cx="4079240" cy="452120"/>
          </a:xfrm>
          <a:prstGeom prst="rect">
            <a:avLst/>
          </a:prstGeom>
        </p:spPr>
        <p:txBody>
          <a:bodyPr vert="horz" wrap="square" lIns="0" tIns="12065" rIns="0" bIns="0" rtlCol="0">
            <a:spAutoFit/>
          </a:bodyPr>
          <a:lstStyle/>
          <a:p>
            <a:pPr marL="240029" indent="-227329">
              <a:lnSpc>
                <a:spcPct val="100000"/>
              </a:lnSpc>
              <a:spcBef>
                <a:spcPts val="95"/>
              </a:spcBef>
              <a:buFont typeface="Arial MT"/>
              <a:buChar char="•"/>
              <a:tabLst>
                <a:tab pos="240029" algn="l"/>
              </a:tabLst>
            </a:pPr>
            <a:r>
              <a:rPr sz="2800" dirty="0">
                <a:latin typeface="Calibri"/>
                <a:cs typeface="Calibri"/>
              </a:rPr>
              <a:t>Responsibilities</a:t>
            </a:r>
            <a:r>
              <a:rPr sz="2800" spc="-75" dirty="0">
                <a:latin typeface="Calibri"/>
                <a:cs typeface="Calibri"/>
              </a:rPr>
              <a:t> </a:t>
            </a:r>
            <a:r>
              <a:rPr sz="2800" dirty="0">
                <a:latin typeface="Calibri"/>
                <a:cs typeface="Calibri"/>
              </a:rPr>
              <a:t>and</a:t>
            </a:r>
            <a:r>
              <a:rPr sz="2800" spc="-110" dirty="0">
                <a:latin typeface="Calibri"/>
                <a:cs typeface="Calibri"/>
              </a:rPr>
              <a:t> </a:t>
            </a:r>
            <a:r>
              <a:rPr sz="2800" spc="-10" dirty="0">
                <a:latin typeface="Calibri"/>
                <a:cs typeface="Calibri"/>
              </a:rPr>
              <a:t>Usage</a:t>
            </a:r>
            <a:endParaRPr sz="2800">
              <a:latin typeface="Calibri"/>
              <a:cs typeface="Calibri"/>
            </a:endParaRPr>
          </a:p>
        </p:txBody>
      </p:sp>
      <p:pic>
        <p:nvPicPr>
          <p:cNvPr id="4" name="object 4"/>
          <p:cNvPicPr/>
          <p:nvPr/>
        </p:nvPicPr>
        <p:blipFill>
          <a:blip r:embed="rId2" cstate="print"/>
          <a:stretch>
            <a:fillRect/>
          </a:stretch>
        </p:blipFill>
        <p:spPr>
          <a:xfrm>
            <a:off x="1946148" y="1834895"/>
            <a:ext cx="8010621" cy="4645152"/>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41</a:t>
            </a:fld>
            <a:endParaRPr spc="-25"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74447"/>
            <a:ext cx="3512185" cy="1183640"/>
          </a:xfrm>
          <a:prstGeom prst="rect">
            <a:avLst/>
          </a:prstGeom>
        </p:spPr>
        <p:txBody>
          <a:bodyPr vert="horz" wrap="square" lIns="0" tIns="81280" rIns="0" bIns="0" rtlCol="0">
            <a:spAutoFit/>
          </a:bodyPr>
          <a:lstStyle/>
          <a:p>
            <a:pPr marL="12700" marR="5080">
              <a:lnSpc>
                <a:spcPts val="4320"/>
              </a:lnSpc>
              <a:spcBef>
                <a:spcPts val="640"/>
              </a:spcBef>
            </a:pPr>
            <a:r>
              <a:rPr sz="4000" dirty="0"/>
              <a:t>Combining</a:t>
            </a:r>
            <a:r>
              <a:rPr sz="4000" spc="-170" dirty="0"/>
              <a:t> </a:t>
            </a:r>
            <a:r>
              <a:rPr sz="4000" spc="-10" dirty="0"/>
              <a:t>Cloud </a:t>
            </a:r>
            <a:r>
              <a:rPr sz="4000" dirty="0"/>
              <a:t>Delivery</a:t>
            </a:r>
            <a:r>
              <a:rPr sz="4000" spc="-114" dirty="0"/>
              <a:t> </a:t>
            </a:r>
            <a:r>
              <a:rPr sz="4000" spc="-10" dirty="0"/>
              <a:t>Models</a:t>
            </a:r>
            <a:endParaRPr sz="4000"/>
          </a:p>
        </p:txBody>
      </p:sp>
      <p:sp>
        <p:nvSpPr>
          <p:cNvPr id="3" name="object 3"/>
          <p:cNvSpPr txBox="1"/>
          <p:nvPr/>
        </p:nvSpPr>
        <p:spPr>
          <a:xfrm>
            <a:off x="916939" y="1706841"/>
            <a:ext cx="2874645" cy="1050925"/>
          </a:xfrm>
          <a:prstGeom prst="rect">
            <a:avLst/>
          </a:prstGeom>
        </p:spPr>
        <p:txBody>
          <a:bodyPr vert="horz" wrap="square" lIns="0" tIns="98425" rIns="0" bIns="0" rtlCol="0">
            <a:spAutoFit/>
          </a:bodyPr>
          <a:lstStyle/>
          <a:p>
            <a:pPr marL="240029" indent="-227329">
              <a:lnSpc>
                <a:spcPct val="100000"/>
              </a:lnSpc>
              <a:spcBef>
                <a:spcPts val="775"/>
              </a:spcBef>
              <a:buFont typeface="Arial MT"/>
              <a:buChar char="•"/>
              <a:tabLst>
                <a:tab pos="240029" algn="l"/>
              </a:tabLst>
            </a:pPr>
            <a:r>
              <a:rPr sz="2800" dirty="0">
                <a:latin typeface="Calibri"/>
                <a:cs typeface="Calibri"/>
              </a:rPr>
              <a:t>IaaS</a:t>
            </a:r>
            <a:r>
              <a:rPr sz="2800" spc="-15" dirty="0">
                <a:latin typeface="Calibri"/>
                <a:cs typeface="Calibri"/>
              </a:rPr>
              <a:t> </a:t>
            </a:r>
            <a:r>
              <a:rPr sz="2800" dirty="0">
                <a:latin typeface="Calibri"/>
                <a:cs typeface="Calibri"/>
              </a:rPr>
              <a:t>+</a:t>
            </a:r>
            <a:r>
              <a:rPr sz="2800" spc="-10" dirty="0">
                <a:latin typeface="Calibri"/>
                <a:cs typeface="Calibri"/>
              </a:rPr>
              <a:t> </a:t>
            </a:r>
            <a:r>
              <a:rPr sz="2800" spc="-20" dirty="0">
                <a:latin typeface="Calibri"/>
                <a:cs typeface="Calibri"/>
              </a:rPr>
              <a:t>PaaS</a:t>
            </a:r>
            <a:endParaRPr sz="2800">
              <a:latin typeface="Calibri"/>
              <a:cs typeface="Calibri"/>
            </a:endParaRPr>
          </a:p>
          <a:p>
            <a:pPr marL="240029" indent="-227329">
              <a:lnSpc>
                <a:spcPct val="100000"/>
              </a:lnSpc>
              <a:spcBef>
                <a:spcPts val="675"/>
              </a:spcBef>
              <a:buFont typeface="Arial MT"/>
              <a:buChar char="•"/>
              <a:tabLst>
                <a:tab pos="240029" algn="l"/>
              </a:tabLst>
            </a:pPr>
            <a:r>
              <a:rPr sz="2800" dirty="0">
                <a:latin typeface="Calibri"/>
                <a:cs typeface="Calibri"/>
              </a:rPr>
              <a:t>IaaS</a:t>
            </a:r>
            <a:r>
              <a:rPr sz="2800" spc="-30" dirty="0">
                <a:latin typeface="Calibri"/>
                <a:cs typeface="Calibri"/>
              </a:rPr>
              <a:t> </a:t>
            </a:r>
            <a:r>
              <a:rPr sz="2800" dirty="0">
                <a:latin typeface="Calibri"/>
                <a:cs typeface="Calibri"/>
              </a:rPr>
              <a:t>+</a:t>
            </a:r>
            <a:r>
              <a:rPr sz="2800" spc="-40" dirty="0">
                <a:latin typeface="Calibri"/>
                <a:cs typeface="Calibri"/>
              </a:rPr>
              <a:t> </a:t>
            </a:r>
            <a:r>
              <a:rPr sz="2800" dirty="0">
                <a:latin typeface="Calibri"/>
                <a:cs typeface="Calibri"/>
              </a:rPr>
              <a:t>PaaS</a:t>
            </a:r>
            <a:r>
              <a:rPr sz="2800" spc="-15" dirty="0">
                <a:latin typeface="Calibri"/>
                <a:cs typeface="Calibri"/>
              </a:rPr>
              <a:t> </a:t>
            </a:r>
            <a:r>
              <a:rPr sz="2800" dirty="0">
                <a:latin typeface="Calibri"/>
                <a:cs typeface="Calibri"/>
              </a:rPr>
              <a:t>+</a:t>
            </a:r>
            <a:r>
              <a:rPr sz="2800" spc="-35" dirty="0">
                <a:latin typeface="Calibri"/>
                <a:cs typeface="Calibri"/>
              </a:rPr>
              <a:t> </a:t>
            </a:r>
            <a:r>
              <a:rPr sz="2800" spc="-20" dirty="0">
                <a:latin typeface="Calibri"/>
                <a:cs typeface="Calibri"/>
              </a:rPr>
              <a:t>SaaS</a:t>
            </a:r>
            <a:endParaRPr sz="2800">
              <a:latin typeface="Calibri"/>
              <a:cs typeface="Calibri"/>
            </a:endParaRPr>
          </a:p>
        </p:txBody>
      </p:sp>
      <p:pic>
        <p:nvPicPr>
          <p:cNvPr id="4" name="object 4"/>
          <p:cNvPicPr/>
          <p:nvPr/>
        </p:nvPicPr>
        <p:blipFill>
          <a:blip r:embed="rId2" cstate="print"/>
          <a:stretch>
            <a:fillRect/>
          </a:stretch>
        </p:blipFill>
        <p:spPr>
          <a:xfrm>
            <a:off x="5047488" y="681227"/>
            <a:ext cx="6704480" cy="578205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42</a:t>
            </a:fld>
            <a:endParaRPr spc="-25"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43</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Cloud</a:t>
            </a:r>
            <a:r>
              <a:rPr spc="-110" dirty="0"/>
              <a:t> </a:t>
            </a:r>
            <a:r>
              <a:rPr dirty="0"/>
              <a:t>Deployment</a:t>
            </a:r>
            <a:r>
              <a:rPr spc="-95" dirty="0"/>
              <a:t> </a:t>
            </a:r>
            <a:r>
              <a:rPr spc="-10" dirty="0"/>
              <a:t>Models</a:t>
            </a:r>
          </a:p>
        </p:txBody>
      </p:sp>
      <p:sp>
        <p:nvSpPr>
          <p:cNvPr id="3" name="object 3"/>
          <p:cNvSpPr txBox="1"/>
          <p:nvPr/>
        </p:nvSpPr>
        <p:spPr>
          <a:xfrm>
            <a:off x="916939" y="1793189"/>
            <a:ext cx="10121900" cy="2922270"/>
          </a:xfrm>
          <a:prstGeom prst="rect">
            <a:avLst/>
          </a:prstGeom>
        </p:spPr>
        <p:txBody>
          <a:bodyPr vert="horz" wrap="square" lIns="0" tIns="60325" rIns="0" bIns="0" rtlCol="0">
            <a:spAutoFit/>
          </a:bodyPr>
          <a:lstStyle/>
          <a:p>
            <a:pPr marL="240029" marR="5080" indent="-227329">
              <a:lnSpc>
                <a:spcPts val="3030"/>
              </a:lnSpc>
              <a:spcBef>
                <a:spcPts val="475"/>
              </a:spcBef>
              <a:buFont typeface="Arial MT"/>
              <a:buChar char="•"/>
              <a:tabLst>
                <a:tab pos="241300" algn="l"/>
              </a:tabLst>
            </a:pPr>
            <a:r>
              <a:rPr sz="2800" dirty="0">
                <a:latin typeface="Calibri"/>
                <a:cs typeface="Calibri"/>
              </a:rPr>
              <a:t>A</a:t>
            </a:r>
            <a:r>
              <a:rPr sz="2800" spc="-25" dirty="0">
                <a:latin typeface="Calibri"/>
                <a:cs typeface="Calibri"/>
              </a:rPr>
              <a:t> </a:t>
            </a:r>
            <a:r>
              <a:rPr sz="2800" dirty="0">
                <a:latin typeface="Calibri"/>
                <a:cs typeface="Calibri"/>
              </a:rPr>
              <a:t>cloud</a:t>
            </a:r>
            <a:r>
              <a:rPr sz="2800" spc="-25" dirty="0">
                <a:latin typeface="Calibri"/>
                <a:cs typeface="Calibri"/>
              </a:rPr>
              <a:t> </a:t>
            </a:r>
            <a:r>
              <a:rPr sz="2800" dirty="0">
                <a:latin typeface="Calibri"/>
                <a:cs typeface="Calibri"/>
              </a:rPr>
              <a:t>deployment</a:t>
            </a:r>
            <a:r>
              <a:rPr sz="2800" spc="-5" dirty="0">
                <a:latin typeface="Calibri"/>
                <a:cs typeface="Calibri"/>
              </a:rPr>
              <a:t> </a:t>
            </a:r>
            <a:r>
              <a:rPr sz="2800" dirty="0">
                <a:latin typeface="Calibri"/>
                <a:cs typeface="Calibri"/>
              </a:rPr>
              <a:t>model</a:t>
            </a:r>
            <a:r>
              <a:rPr sz="2800" spc="-25" dirty="0">
                <a:latin typeface="Calibri"/>
                <a:cs typeface="Calibri"/>
              </a:rPr>
              <a:t> </a:t>
            </a:r>
            <a:r>
              <a:rPr sz="2800" spc="-10" dirty="0">
                <a:latin typeface="Calibri"/>
                <a:cs typeface="Calibri"/>
              </a:rPr>
              <a:t>represents</a:t>
            </a:r>
            <a:r>
              <a:rPr sz="2800" spc="-5" dirty="0">
                <a:latin typeface="Calibri"/>
                <a:cs typeface="Calibri"/>
              </a:rPr>
              <a:t> </a:t>
            </a:r>
            <a:r>
              <a:rPr sz="2800" dirty="0">
                <a:latin typeface="Calibri"/>
                <a:cs typeface="Calibri"/>
              </a:rPr>
              <a:t>a</a:t>
            </a:r>
            <a:r>
              <a:rPr sz="2800" spc="-40" dirty="0">
                <a:latin typeface="Calibri"/>
                <a:cs typeface="Calibri"/>
              </a:rPr>
              <a:t> </a:t>
            </a:r>
            <a:r>
              <a:rPr sz="2800" dirty="0">
                <a:latin typeface="Calibri"/>
                <a:cs typeface="Calibri"/>
              </a:rPr>
              <a:t>specific</a:t>
            </a:r>
            <a:r>
              <a:rPr sz="2800" spc="-15" dirty="0">
                <a:latin typeface="Calibri"/>
                <a:cs typeface="Calibri"/>
              </a:rPr>
              <a:t> </a:t>
            </a:r>
            <a:r>
              <a:rPr sz="2800" dirty="0">
                <a:latin typeface="Calibri"/>
                <a:cs typeface="Calibri"/>
              </a:rPr>
              <a:t>type</a:t>
            </a:r>
            <a:r>
              <a:rPr sz="2800" spc="-30" dirty="0">
                <a:latin typeface="Calibri"/>
                <a:cs typeface="Calibri"/>
              </a:rPr>
              <a:t> </a:t>
            </a:r>
            <a:r>
              <a:rPr sz="2800" dirty="0">
                <a:latin typeface="Calibri"/>
                <a:cs typeface="Calibri"/>
              </a:rPr>
              <a:t>of</a:t>
            </a:r>
            <a:r>
              <a:rPr sz="2800" spc="-40" dirty="0">
                <a:latin typeface="Calibri"/>
                <a:cs typeface="Calibri"/>
              </a:rPr>
              <a:t> </a:t>
            </a:r>
            <a:r>
              <a:rPr sz="2800" spc="-10" dirty="0">
                <a:latin typeface="Calibri"/>
                <a:cs typeface="Calibri"/>
              </a:rPr>
              <a:t>cloud 	environment,</a:t>
            </a:r>
            <a:r>
              <a:rPr sz="2800" spc="-55" dirty="0">
                <a:latin typeface="Calibri"/>
                <a:cs typeface="Calibri"/>
              </a:rPr>
              <a:t> </a:t>
            </a:r>
            <a:r>
              <a:rPr sz="2800" dirty="0">
                <a:latin typeface="Calibri"/>
                <a:cs typeface="Calibri"/>
              </a:rPr>
              <a:t>primarily</a:t>
            </a:r>
            <a:r>
              <a:rPr sz="2800" spc="-85" dirty="0">
                <a:latin typeface="Calibri"/>
                <a:cs typeface="Calibri"/>
              </a:rPr>
              <a:t> </a:t>
            </a:r>
            <a:r>
              <a:rPr sz="2800" dirty="0">
                <a:latin typeface="Calibri"/>
                <a:cs typeface="Calibri"/>
              </a:rPr>
              <a:t>distinguished</a:t>
            </a:r>
            <a:r>
              <a:rPr sz="2800" spc="-50" dirty="0">
                <a:latin typeface="Calibri"/>
                <a:cs typeface="Calibri"/>
              </a:rPr>
              <a:t> </a:t>
            </a:r>
            <a:r>
              <a:rPr sz="2800" dirty="0">
                <a:latin typeface="Calibri"/>
                <a:cs typeface="Calibri"/>
              </a:rPr>
              <a:t>by</a:t>
            </a:r>
            <a:r>
              <a:rPr sz="2800" spc="-90" dirty="0">
                <a:latin typeface="Calibri"/>
                <a:cs typeface="Calibri"/>
              </a:rPr>
              <a:t> </a:t>
            </a:r>
            <a:r>
              <a:rPr sz="2800" dirty="0">
                <a:latin typeface="Calibri"/>
                <a:cs typeface="Calibri"/>
              </a:rPr>
              <a:t>ownership,</a:t>
            </a:r>
            <a:r>
              <a:rPr sz="2800" spc="-70" dirty="0">
                <a:latin typeface="Calibri"/>
                <a:cs typeface="Calibri"/>
              </a:rPr>
              <a:t> </a:t>
            </a:r>
            <a:r>
              <a:rPr sz="2800" dirty="0">
                <a:latin typeface="Calibri"/>
                <a:cs typeface="Calibri"/>
              </a:rPr>
              <a:t>size,</a:t>
            </a:r>
            <a:r>
              <a:rPr sz="2800" spc="-85" dirty="0">
                <a:latin typeface="Calibri"/>
                <a:cs typeface="Calibri"/>
              </a:rPr>
              <a:t> </a:t>
            </a:r>
            <a:r>
              <a:rPr sz="2800" dirty="0">
                <a:latin typeface="Calibri"/>
                <a:cs typeface="Calibri"/>
              </a:rPr>
              <a:t>and</a:t>
            </a:r>
            <a:r>
              <a:rPr sz="2800" spc="-85" dirty="0">
                <a:latin typeface="Calibri"/>
                <a:cs typeface="Calibri"/>
              </a:rPr>
              <a:t> </a:t>
            </a:r>
            <a:r>
              <a:rPr sz="2800" spc="-10" dirty="0">
                <a:latin typeface="Calibri"/>
                <a:cs typeface="Calibri"/>
              </a:rPr>
              <a:t>access.</a:t>
            </a:r>
            <a:endParaRPr sz="2800">
              <a:latin typeface="Calibri"/>
              <a:cs typeface="Calibri"/>
            </a:endParaRPr>
          </a:p>
          <a:p>
            <a:pPr marL="240029" indent="-227329">
              <a:lnSpc>
                <a:spcPct val="100000"/>
              </a:lnSpc>
              <a:spcBef>
                <a:spcPts val="620"/>
              </a:spcBef>
              <a:buFont typeface="Arial MT"/>
              <a:buChar char="•"/>
              <a:tabLst>
                <a:tab pos="240029" algn="l"/>
              </a:tabLst>
            </a:pPr>
            <a:r>
              <a:rPr sz="2800" dirty="0">
                <a:latin typeface="Calibri"/>
                <a:cs typeface="Calibri"/>
              </a:rPr>
              <a:t>There</a:t>
            </a:r>
            <a:r>
              <a:rPr sz="2800" spc="-85" dirty="0">
                <a:latin typeface="Calibri"/>
                <a:cs typeface="Calibri"/>
              </a:rPr>
              <a:t> </a:t>
            </a:r>
            <a:r>
              <a:rPr sz="2800" dirty="0">
                <a:latin typeface="Calibri"/>
                <a:cs typeface="Calibri"/>
              </a:rPr>
              <a:t>are</a:t>
            </a:r>
            <a:r>
              <a:rPr sz="2800" spc="-90" dirty="0">
                <a:latin typeface="Calibri"/>
                <a:cs typeface="Calibri"/>
              </a:rPr>
              <a:t> </a:t>
            </a:r>
            <a:r>
              <a:rPr sz="2800" dirty="0">
                <a:latin typeface="Calibri"/>
                <a:cs typeface="Calibri"/>
              </a:rPr>
              <a:t>four</a:t>
            </a:r>
            <a:r>
              <a:rPr sz="2800" spc="-60" dirty="0">
                <a:latin typeface="Calibri"/>
                <a:cs typeface="Calibri"/>
              </a:rPr>
              <a:t> </a:t>
            </a:r>
            <a:r>
              <a:rPr sz="2800" dirty="0">
                <a:latin typeface="Calibri"/>
                <a:cs typeface="Calibri"/>
              </a:rPr>
              <a:t>common</a:t>
            </a:r>
            <a:r>
              <a:rPr sz="2800" spc="-80" dirty="0">
                <a:latin typeface="Calibri"/>
                <a:cs typeface="Calibri"/>
              </a:rPr>
              <a:t> </a:t>
            </a:r>
            <a:r>
              <a:rPr sz="2800" dirty="0">
                <a:latin typeface="Calibri"/>
                <a:cs typeface="Calibri"/>
              </a:rPr>
              <a:t>cloud</a:t>
            </a:r>
            <a:r>
              <a:rPr sz="2800" spc="-60" dirty="0">
                <a:latin typeface="Calibri"/>
                <a:cs typeface="Calibri"/>
              </a:rPr>
              <a:t> </a:t>
            </a:r>
            <a:r>
              <a:rPr sz="2800" spc="-10" dirty="0">
                <a:latin typeface="Calibri"/>
                <a:cs typeface="Calibri"/>
              </a:rPr>
              <a:t>deployment</a:t>
            </a:r>
            <a:r>
              <a:rPr sz="2800" spc="-55" dirty="0">
                <a:latin typeface="Calibri"/>
                <a:cs typeface="Calibri"/>
              </a:rPr>
              <a:t> </a:t>
            </a:r>
            <a:r>
              <a:rPr sz="2800" spc="-10" dirty="0">
                <a:latin typeface="Calibri"/>
                <a:cs typeface="Calibri"/>
              </a:rPr>
              <a:t>models:</a:t>
            </a:r>
            <a:endParaRPr sz="2800">
              <a:latin typeface="Calibri"/>
              <a:cs typeface="Calibri"/>
            </a:endParaRPr>
          </a:p>
          <a:p>
            <a:pPr marL="697230" lvl="1" indent="-227329">
              <a:lnSpc>
                <a:spcPct val="100000"/>
              </a:lnSpc>
              <a:spcBef>
                <a:spcPts val="234"/>
              </a:spcBef>
              <a:buFont typeface="Arial MT"/>
              <a:buChar char="•"/>
              <a:tabLst>
                <a:tab pos="697230" algn="l"/>
              </a:tabLst>
            </a:pPr>
            <a:r>
              <a:rPr sz="2400" dirty="0">
                <a:latin typeface="Calibri"/>
                <a:cs typeface="Calibri"/>
              </a:rPr>
              <a:t>Public</a:t>
            </a:r>
            <a:r>
              <a:rPr sz="2400" spc="-30" dirty="0">
                <a:latin typeface="Calibri"/>
                <a:cs typeface="Calibri"/>
              </a:rPr>
              <a:t> </a:t>
            </a:r>
            <a:r>
              <a:rPr sz="2400" spc="-10" dirty="0">
                <a:latin typeface="Calibri"/>
                <a:cs typeface="Calibri"/>
              </a:rPr>
              <a:t>cloud</a:t>
            </a:r>
            <a:endParaRPr sz="2400">
              <a:latin typeface="Calibri"/>
              <a:cs typeface="Calibri"/>
            </a:endParaRPr>
          </a:p>
          <a:p>
            <a:pPr marL="697230" lvl="1" indent="-227329">
              <a:lnSpc>
                <a:spcPct val="100000"/>
              </a:lnSpc>
              <a:spcBef>
                <a:spcPts val="215"/>
              </a:spcBef>
              <a:buFont typeface="Arial MT"/>
              <a:buChar char="•"/>
              <a:tabLst>
                <a:tab pos="697230" algn="l"/>
              </a:tabLst>
            </a:pPr>
            <a:r>
              <a:rPr sz="2400" dirty="0">
                <a:latin typeface="Calibri"/>
                <a:cs typeface="Calibri"/>
              </a:rPr>
              <a:t>Community</a:t>
            </a:r>
            <a:r>
              <a:rPr sz="2400" spc="-20" dirty="0">
                <a:latin typeface="Calibri"/>
                <a:cs typeface="Calibri"/>
              </a:rPr>
              <a:t> </a:t>
            </a:r>
            <a:r>
              <a:rPr sz="2400" spc="-10" dirty="0">
                <a:latin typeface="Calibri"/>
                <a:cs typeface="Calibri"/>
              </a:rPr>
              <a:t>cloud</a:t>
            </a:r>
            <a:endParaRPr sz="2400">
              <a:latin typeface="Calibri"/>
              <a:cs typeface="Calibri"/>
            </a:endParaRPr>
          </a:p>
          <a:p>
            <a:pPr marL="697230" lvl="1" indent="-227329">
              <a:lnSpc>
                <a:spcPct val="100000"/>
              </a:lnSpc>
              <a:spcBef>
                <a:spcPts val="215"/>
              </a:spcBef>
              <a:buFont typeface="Arial MT"/>
              <a:buChar char="•"/>
              <a:tabLst>
                <a:tab pos="697230" algn="l"/>
              </a:tabLst>
            </a:pPr>
            <a:r>
              <a:rPr sz="2400" spc="-10" dirty="0">
                <a:latin typeface="Calibri"/>
                <a:cs typeface="Calibri"/>
              </a:rPr>
              <a:t>Private</a:t>
            </a:r>
            <a:r>
              <a:rPr sz="2400" spc="-90" dirty="0">
                <a:latin typeface="Calibri"/>
                <a:cs typeface="Calibri"/>
              </a:rPr>
              <a:t> </a:t>
            </a:r>
            <a:r>
              <a:rPr sz="2400" spc="-20" dirty="0">
                <a:latin typeface="Calibri"/>
                <a:cs typeface="Calibri"/>
              </a:rPr>
              <a:t>cloud</a:t>
            </a:r>
            <a:endParaRPr sz="2400">
              <a:latin typeface="Calibri"/>
              <a:cs typeface="Calibri"/>
            </a:endParaRPr>
          </a:p>
          <a:p>
            <a:pPr marL="697230" lvl="1" indent="-227329">
              <a:lnSpc>
                <a:spcPct val="100000"/>
              </a:lnSpc>
              <a:spcBef>
                <a:spcPts val="204"/>
              </a:spcBef>
              <a:buFont typeface="Arial MT"/>
              <a:buChar char="•"/>
              <a:tabLst>
                <a:tab pos="697230" algn="l"/>
              </a:tabLst>
            </a:pPr>
            <a:r>
              <a:rPr sz="2400" dirty="0">
                <a:latin typeface="Calibri"/>
                <a:cs typeface="Calibri"/>
              </a:rPr>
              <a:t>Hybrid</a:t>
            </a:r>
            <a:r>
              <a:rPr sz="2400" spc="-70" dirty="0">
                <a:latin typeface="Calibri"/>
                <a:cs typeface="Calibri"/>
              </a:rPr>
              <a:t> </a:t>
            </a:r>
            <a:r>
              <a:rPr sz="2400" spc="-10" dirty="0">
                <a:latin typeface="Calibri"/>
                <a:cs typeface="Calibri"/>
              </a:rPr>
              <a:t>cloud</a:t>
            </a:r>
            <a:endParaRPr sz="24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22909"/>
            <a:ext cx="2793365" cy="696595"/>
          </a:xfrm>
          <a:prstGeom prst="rect">
            <a:avLst/>
          </a:prstGeom>
        </p:spPr>
        <p:txBody>
          <a:bodyPr vert="horz" wrap="square" lIns="0" tIns="13335" rIns="0" bIns="0" rtlCol="0">
            <a:spAutoFit/>
          </a:bodyPr>
          <a:lstStyle/>
          <a:p>
            <a:pPr marL="12700">
              <a:lnSpc>
                <a:spcPct val="100000"/>
              </a:lnSpc>
              <a:spcBef>
                <a:spcPts val="105"/>
              </a:spcBef>
            </a:pPr>
            <a:r>
              <a:rPr dirty="0"/>
              <a:t>Public</a:t>
            </a:r>
            <a:r>
              <a:rPr spc="-175" dirty="0"/>
              <a:t> </a:t>
            </a:r>
            <a:r>
              <a:rPr spc="-10" dirty="0"/>
              <a:t>Cloud</a:t>
            </a:r>
          </a:p>
        </p:txBody>
      </p:sp>
      <p:sp>
        <p:nvSpPr>
          <p:cNvPr id="3" name="object 3"/>
          <p:cNvSpPr txBox="1"/>
          <p:nvPr/>
        </p:nvSpPr>
        <p:spPr>
          <a:xfrm>
            <a:off x="916939" y="1117803"/>
            <a:ext cx="6602095" cy="4674870"/>
          </a:xfrm>
          <a:prstGeom prst="rect">
            <a:avLst/>
          </a:prstGeom>
        </p:spPr>
        <p:txBody>
          <a:bodyPr vert="horz" wrap="square" lIns="0" tIns="60325" rIns="0" bIns="0" rtlCol="0">
            <a:spAutoFit/>
          </a:bodyPr>
          <a:lstStyle/>
          <a:p>
            <a:pPr marL="240029" marR="302260" indent="-227329">
              <a:lnSpc>
                <a:spcPts val="3030"/>
              </a:lnSpc>
              <a:spcBef>
                <a:spcPts val="475"/>
              </a:spcBef>
              <a:buFont typeface="Arial MT"/>
              <a:buChar char="•"/>
              <a:tabLst>
                <a:tab pos="241300" algn="l"/>
              </a:tabLst>
            </a:pPr>
            <a:r>
              <a:rPr sz="2800" dirty="0">
                <a:latin typeface="Calibri"/>
                <a:cs typeface="Calibri"/>
              </a:rPr>
              <a:t>The</a:t>
            </a:r>
            <a:r>
              <a:rPr sz="2800" spc="-80" dirty="0">
                <a:latin typeface="Calibri"/>
                <a:cs typeface="Calibri"/>
              </a:rPr>
              <a:t> </a:t>
            </a:r>
            <a:r>
              <a:rPr sz="2800" dirty="0">
                <a:latin typeface="Calibri"/>
                <a:cs typeface="Calibri"/>
              </a:rPr>
              <a:t>cloud</a:t>
            </a:r>
            <a:r>
              <a:rPr sz="2800" spc="-60" dirty="0">
                <a:latin typeface="Calibri"/>
                <a:cs typeface="Calibri"/>
              </a:rPr>
              <a:t> </a:t>
            </a:r>
            <a:r>
              <a:rPr sz="2800" spc="-10" dirty="0">
                <a:latin typeface="Calibri"/>
                <a:cs typeface="Calibri"/>
              </a:rPr>
              <a:t>infrastructure</a:t>
            </a:r>
            <a:r>
              <a:rPr sz="2800" spc="-35" dirty="0">
                <a:latin typeface="Calibri"/>
                <a:cs typeface="Calibri"/>
              </a:rPr>
              <a:t> </a:t>
            </a:r>
            <a:r>
              <a:rPr sz="2800" dirty="0">
                <a:latin typeface="Calibri"/>
                <a:cs typeface="Calibri"/>
              </a:rPr>
              <a:t>is</a:t>
            </a:r>
            <a:r>
              <a:rPr sz="2800" spc="-70" dirty="0">
                <a:latin typeface="Calibri"/>
                <a:cs typeface="Calibri"/>
              </a:rPr>
              <a:t> </a:t>
            </a:r>
            <a:r>
              <a:rPr sz="2800" dirty="0">
                <a:latin typeface="Calibri"/>
                <a:cs typeface="Calibri"/>
              </a:rPr>
              <a:t>provisioned</a:t>
            </a:r>
            <a:r>
              <a:rPr sz="2800" spc="-45" dirty="0">
                <a:latin typeface="Calibri"/>
                <a:cs typeface="Calibri"/>
              </a:rPr>
              <a:t> </a:t>
            </a:r>
            <a:r>
              <a:rPr sz="2800" spc="-25" dirty="0">
                <a:latin typeface="Calibri"/>
                <a:cs typeface="Calibri"/>
              </a:rPr>
              <a:t>for 	</a:t>
            </a:r>
            <a:r>
              <a:rPr sz="2800" dirty="0">
                <a:latin typeface="Calibri"/>
                <a:cs typeface="Calibri"/>
              </a:rPr>
              <a:t>open</a:t>
            </a:r>
            <a:r>
              <a:rPr sz="2800" spc="-40" dirty="0">
                <a:latin typeface="Calibri"/>
                <a:cs typeface="Calibri"/>
              </a:rPr>
              <a:t> </a:t>
            </a:r>
            <a:r>
              <a:rPr sz="2800" dirty="0">
                <a:latin typeface="Calibri"/>
                <a:cs typeface="Calibri"/>
              </a:rPr>
              <a:t>use</a:t>
            </a:r>
            <a:r>
              <a:rPr sz="2800" spc="-25" dirty="0">
                <a:latin typeface="Calibri"/>
                <a:cs typeface="Calibri"/>
              </a:rPr>
              <a:t> </a:t>
            </a:r>
            <a:r>
              <a:rPr sz="2800" dirty="0">
                <a:latin typeface="Calibri"/>
                <a:cs typeface="Calibri"/>
              </a:rPr>
              <a:t>by</a:t>
            </a:r>
            <a:r>
              <a:rPr sz="2800" spc="-45" dirty="0">
                <a:latin typeface="Calibri"/>
                <a:cs typeface="Calibri"/>
              </a:rPr>
              <a:t> </a:t>
            </a:r>
            <a:r>
              <a:rPr sz="2800" dirty="0">
                <a:latin typeface="Calibri"/>
                <a:cs typeface="Calibri"/>
              </a:rPr>
              <a:t>the</a:t>
            </a:r>
            <a:r>
              <a:rPr sz="2800" spc="-35" dirty="0">
                <a:latin typeface="Calibri"/>
                <a:cs typeface="Calibri"/>
              </a:rPr>
              <a:t> </a:t>
            </a:r>
            <a:r>
              <a:rPr sz="2800" dirty="0">
                <a:latin typeface="Calibri"/>
                <a:cs typeface="Calibri"/>
              </a:rPr>
              <a:t>general</a:t>
            </a:r>
            <a:r>
              <a:rPr sz="2800" spc="-50" dirty="0">
                <a:latin typeface="Calibri"/>
                <a:cs typeface="Calibri"/>
              </a:rPr>
              <a:t> </a:t>
            </a:r>
            <a:r>
              <a:rPr sz="2800" spc="-10" dirty="0">
                <a:latin typeface="Calibri"/>
                <a:cs typeface="Calibri"/>
              </a:rPr>
              <a:t>public.</a:t>
            </a:r>
            <a:endParaRPr sz="2800">
              <a:latin typeface="Calibri"/>
              <a:cs typeface="Calibri"/>
            </a:endParaRPr>
          </a:p>
          <a:p>
            <a:pPr marL="240029" marR="5080" indent="-227329">
              <a:lnSpc>
                <a:spcPct val="90000"/>
              </a:lnSpc>
              <a:spcBef>
                <a:spcPts val="955"/>
              </a:spcBef>
              <a:buFont typeface="Arial MT"/>
              <a:buChar char="•"/>
              <a:tabLst>
                <a:tab pos="241300" algn="l"/>
              </a:tabLst>
            </a:pPr>
            <a:r>
              <a:rPr sz="2800" dirty="0">
                <a:latin typeface="Calibri"/>
                <a:cs typeface="Calibri"/>
              </a:rPr>
              <a:t>It</a:t>
            </a:r>
            <a:r>
              <a:rPr sz="2800" spc="-50" dirty="0">
                <a:latin typeface="Calibri"/>
                <a:cs typeface="Calibri"/>
              </a:rPr>
              <a:t> </a:t>
            </a:r>
            <a:r>
              <a:rPr sz="2800" dirty="0">
                <a:latin typeface="Calibri"/>
                <a:cs typeface="Calibri"/>
              </a:rPr>
              <a:t>may</a:t>
            </a:r>
            <a:r>
              <a:rPr sz="2800" spc="-70" dirty="0">
                <a:latin typeface="Calibri"/>
                <a:cs typeface="Calibri"/>
              </a:rPr>
              <a:t> </a:t>
            </a:r>
            <a:r>
              <a:rPr sz="2800" dirty="0">
                <a:latin typeface="Calibri"/>
                <a:cs typeface="Calibri"/>
              </a:rPr>
              <a:t>be</a:t>
            </a:r>
            <a:r>
              <a:rPr sz="2800" spc="-45" dirty="0">
                <a:latin typeface="Calibri"/>
                <a:cs typeface="Calibri"/>
              </a:rPr>
              <a:t> </a:t>
            </a:r>
            <a:r>
              <a:rPr sz="2800" dirty="0">
                <a:latin typeface="Calibri"/>
                <a:cs typeface="Calibri"/>
              </a:rPr>
              <a:t>owned,</a:t>
            </a:r>
            <a:r>
              <a:rPr sz="2800" spc="-35" dirty="0">
                <a:latin typeface="Calibri"/>
                <a:cs typeface="Calibri"/>
              </a:rPr>
              <a:t> </a:t>
            </a:r>
            <a:r>
              <a:rPr sz="2800" dirty="0">
                <a:latin typeface="Calibri"/>
                <a:cs typeface="Calibri"/>
              </a:rPr>
              <a:t>managed,</a:t>
            </a:r>
            <a:r>
              <a:rPr sz="2800" spc="-45" dirty="0">
                <a:latin typeface="Calibri"/>
                <a:cs typeface="Calibri"/>
              </a:rPr>
              <a:t> </a:t>
            </a:r>
            <a:r>
              <a:rPr sz="2800" dirty="0">
                <a:latin typeface="Calibri"/>
                <a:cs typeface="Calibri"/>
              </a:rPr>
              <a:t>and</a:t>
            </a:r>
            <a:r>
              <a:rPr sz="2800" spc="-45" dirty="0">
                <a:latin typeface="Calibri"/>
                <a:cs typeface="Calibri"/>
              </a:rPr>
              <a:t> </a:t>
            </a:r>
            <a:r>
              <a:rPr sz="2800" spc="-10" dirty="0">
                <a:latin typeface="Calibri"/>
                <a:cs typeface="Calibri"/>
              </a:rPr>
              <a:t>operated 	</a:t>
            </a:r>
            <a:r>
              <a:rPr sz="2800" dirty="0">
                <a:latin typeface="Calibri"/>
                <a:cs typeface="Calibri"/>
              </a:rPr>
              <a:t>by</a:t>
            </a:r>
            <a:r>
              <a:rPr sz="2800" spc="-45" dirty="0">
                <a:latin typeface="Calibri"/>
                <a:cs typeface="Calibri"/>
              </a:rPr>
              <a:t> </a:t>
            </a:r>
            <a:r>
              <a:rPr sz="2800" dirty="0">
                <a:latin typeface="Calibri"/>
                <a:cs typeface="Calibri"/>
              </a:rPr>
              <a:t>a</a:t>
            </a:r>
            <a:r>
              <a:rPr sz="2800" spc="-50" dirty="0">
                <a:latin typeface="Calibri"/>
                <a:cs typeface="Calibri"/>
              </a:rPr>
              <a:t> </a:t>
            </a:r>
            <a:r>
              <a:rPr sz="2800" dirty="0">
                <a:latin typeface="Calibri"/>
                <a:cs typeface="Calibri"/>
              </a:rPr>
              <a:t>business, academic,</a:t>
            </a:r>
            <a:r>
              <a:rPr sz="2800" spc="-60" dirty="0">
                <a:latin typeface="Calibri"/>
                <a:cs typeface="Calibri"/>
              </a:rPr>
              <a:t> </a:t>
            </a:r>
            <a:r>
              <a:rPr sz="2800" dirty="0">
                <a:latin typeface="Calibri"/>
                <a:cs typeface="Calibri"/>
              </a:rPr>
              <a:t>or</a:t>
            </a:r>
            <a:r>
              <a:rPr sz="2800" spc="-55" dirty="0">
                <a:latin typeface="Calibri"/>
                <a:cs typeface="Calibri"/>
              </a:rPr>
              <a:t> </a:t>
            </a:r>
            <a:r>
              <a:rPr sz="2800" spc="-10" dirty="0">
                <a:latin typeface="Calibri"/>
                <a:cs typeface="Calibri"/>
              </a:rPr>
              <a:t>government 	organization,</a:t>
            </a:r>
            <a:r>
              <a:rPr sz="2800" spc="-55" dirty="0">
                <a:latin typeface="Calibri"/>
                <a:cs typeface="Calibri"/>
              </a:rPr>
              <a:t> </a:t>
            </a:r>
            <a:r>
              <a:rPr sz="2800" dirty="0">
                <a:latin typeface="Calibri"/>
                <a:cs typeface="Calibri"/>
              </a:rPr>
              <a:t>or</a:t>
            </a:r>
            <a:r>
              <a:rPr sz="2800" spc="-60" dirty="0">
                <a:latin typeface="Calibri"/>
                <a:cs typeface="Calibri"/>
              </a:rPr>
              <a:t> </a:t>
            </a:r>
            <a:r>
              <a:rPr sz="2800" dirty="0">
                <a:latin typeface="Calibri"/>
                <a:cs typeface="Calibri"/>
              </a:rPr>
              <a:t>some</a:t>
            </a:r>
            <a:r>
              <a:rPr sz="2800" spc="-50" dirty="0">
                <a:latin typeface="Calibri"/>
                <a:cs typeface="Calibri"/>
              </a:rPr>
              <a:t> </a:t>
            </a:r>
            <a:r>
              <a:rPr sz="2800" spc="-10" dirty="0">
                <a:latin typeface="Calibri"/>
                <a:cs typeface="Calibri"/>
              </a:rPr>
              <a:t>combination</a:t>
            </a:r>
            <a:r>
              <a:rPr sz="2800" spc="-25" dirty="0">
                <a:latin typeface="Calibri"/>
                <a:cs typeface="Calibri"/>
              </a:rPr>
              <a:t> </a:t>
            </a:r>
            <a:r>
              <a:rPr sz="2800" dirty="0">
                <a:latin typeface="Calibri"/>
                <a:cs typeface="Calibri"/>
              </a:rPr>
              <a:t>of</a:t>
            </a:r>
            <a:r>
              <a:rPr sz="2800" spc="-50" dirty="0">
                <a:latin typeface="Calibri"/>
                <a:cs typeface="Calibri"/>
              </a:rPr>
              <a:t> </a:t>
            </a:r>
            <a:r>
              <a:rPr sz="2800" spc="-10" dirty="0">
                <a:latin typeface="Calibri"/>
                <a:cs typeface="Calibri"/>
              </a:rPr>
              <a:t>them.</a:t>
            </a:r>
            <a:endParaRPr sz="2800">
              <a:latin typeface="Calibri"/>
              <a:cs typeface="Calibri"/>
            </a:endParaRPr>
          </a:p>
          <a:p>
            <a:pPr marL="240029" marR="1039494" indent="-227329">
              <a:lnSpc>
                <a:spcPts val="3020"/>
              </a:lnSpc>
              <a:spcBef>
                <a:spcPts val="1045"/>
              </a:spcBef>
              <a:buFont typeface="Arial MT"/>
              <a:buChar char="•"/>
              <a:tabLst>
                <a:tab pos="241300" algn="l"/>
              </a:tabLst>
            </a:pPr>
            <a:r>
              <a:rPr sz="2800" dirty="0">
                <a:latin typeface="Calibri"/>
                <a:cs typeface="Calibri"/>
              </a:rPr>
              <a:t>It</a:t>
            </a:r>
            <a:r>
              <a:rPr sz="2800" spc="-55" dirty="0">
                <a:latin typeface="Calibri"/>
                <a:cs typeface="Calibri"/>
              </a:rPr>
              <a:t> </a:t>
            </a:r>
            <a:r>
              <a:rPr sz="2800" dirty="0">
                <a:latin typeface="Calibri"/>
                <a:cs typeface="Calibri"/>
              </a:rPr>
              <a:t>exists</a:t>
            </a:r>
            <a:r>
              <a:rPr sz="2800" spc="-35" dirty="0">
                <a:latin typeface="Calibri"/>
                <a:cs typeface="Calibri"/>
              </a:rPr>
              <a:t> </a:t>
            </a:r>
            <a:r>
              <a:rPr sz="2800" dirty="0">
                <a:latin typeface="Calibri"/>
                <a:cs typeface="Calibri"/>
              </a:rPr>
              <a:t>on</a:t>
            </a:r>
            <a:r>
              <a:rPr sz="2800" spc="-50" dirty="0">
                <a:latin typeface="Calibri"/>
                <a:cs typeface="Calibri"/>
              </a:rPr>
              <a:t> </a:t>
            </a:r>
            <a:r>
              <a:rPr sz="2800" dirty="0">
                <a:latin typeface="Calibri"/>
                <a:cs typeface="Calibri"/>
              </a:rPr>
              <a:t>the</a:t>
            </a:r>
            <a:r>
              <a:rPr sz="2800" spc="-45" dirty="0">
                <a:latin typeface="Calibri"/>
                <a:cs typeface="Calibri"/>
              </a:rPr>
              <a:t> </a:t>
            </a:r>
            <a:r>
              <a:rPr sz="2800" dirty="0">
                <a:latin typeface="Calibri"/>
                <a:cs typeface="Calibri"/>
              </a:rPr>
              <a:t>premises</a:t>
            </a:r>
            <a:r>
              <a:rPr sz="2800" spc="-40" dirty="0">
                <a:latin typeface="Calibri"/>
                <a:cs typeface="Calibri"/>
              </a:rPr>
              <a:t> </a:t>
            </a:r>
            <a:r>
              <a:rPr sz="2800" dirty="0">
                <a:latin typeface="Calibri"/>
                <a:cs typeface="Calibri"/>
              </a:rPr>
              <a:t>of</a:t>
            </a:r>
            <a:r>
              <a:rPr sz="2800" spc="-55" dirty="0">
                <a:latin typeface="Calibri"/>
                <a:cs typeface="Calibri"/>
              </a:rPr>
              <a:t> </a:t>
            </a:r>
            <a:r>
              <a:rPr sz="2800" dirty="0">
                <a:latin typeface="Calibri"/>
                <a:cs typeface="Calibri"/>
              </a:rPr>
              <a:t>the</a:t>
            </a:r>
            <a:r>
              <a:rPr sz="2800" spc="-45" dirty="0">
                <a:latin typeface="Calibri"/>
                <a:cs typeface="Calibri"/>
              </a:rPr>
              <a:t> </a:t>
            </a:r>
            <a:r>
              <a:rPr sz="2800" spc="-10" dirty="0">
                <a:latin typeface="Calibri"/>
                <a:cs typeface="Calibri"/>
              </a:rPr>
              <a:t>cloud 	provider.</a:t>
            </a:r>
            <a:endParaRPr sz="2800">
              <a:latin typeface="Calibri"/>
              <a:cs typeface="Calibri"/>
            </a:endParaRPr>
          </a:p>
          <a:p>
            <a:pPr marL="240029" marR="559435" indent="-227329">
              <a:lnSpc>
                <a:spcPct val="90000"/>
              </a:lnSpc>
              <a:spcBef>
                <a:spcPts val="960"/>
              </a:spcBef>
              <a:buFont typeface="Arial MT"/>
              <a:buChar char="•"/>
              <a:tabLst>
                <a:tab pos="241300" algn="l"/>
              </a:tabLst>
            </a:pPr>
            <a:r>
              <a:rPr sz="2800" dirty="0">
                <a:latin typeface="Calibri"/>
                <a:cs typeface="Calibri"/>
              </a:rPr>
              <a:t>The</a:t>
            </a:r>
            <a:r>
              <a:rPr sz="2800" spc="-85" dirty="0">
                <a:latin typeface="Calibri"/>
                <a:cs typeface="Calibri"/>
              </a:rPr>
              <a:t> </a:t>
            </a:r>
            <a:r>
              <a:rPr sz="2800" dirty="0">
                <a:latin typeface="Calibri"/>
                <a:cs typeface="Calibri"/>
              </a:rPr>
              <a:t>Public</a:t>
            </a:r>
            <a:r>
              <a:rPr sz="2800" spc="-45" dirty="0">
                <a:latin typeface="Calibri"/>
                <a:cs typeface="Calibri"/>
              </a:rPr>
              <a:t> </a:t>
            </a:r>
            <a:r>
              <a:rPr sz="2800" dirty="0">
                <a:latin typeface="Calibri"/>
                <a:cs typeface="Calibri"/>
              </a:rPr>
              <a:t>Cloud</a:t>
            </a:r>
            <a:r>
              <a:rPr sz="2800" spc="-95" dirty="0">
                <a:latin typeface="Calibri"/>
                <a:cs typeface="Calibri"/>
              </a:rPr>
              <a:t> </a:t>
            </a:r>
            <a:r>
              <a:rPr sz="2800" dirty="0">
                <a:latin typeface="Calibri"/>
                <a:cs typeface="Calibri"/>
              </a:rPr>
              <a:t>allows</a:t>
            </a:r>
            <a:r>
              <a:rPr sz="2800" spc="-85" dirty="0">
                <a:latin typeface="Calibri"/>
                <a:cs typeface="Calibri"/>
              </a:rPr>
              <a:t> </a:t>
            </a:r>
            <a:r>
              <a:rPr sz="2800" spc="-10" dirty="0">
                <a:latin typeface="Calibri"/>
                <a:cs typeface="Calibri"/>
              </a:rPr>
              <a:t>systems</a:t>
            </a:r>
            <a:r>
              <a:rPr sz="2800" spc="-60" dirty="0">
                <a:latin typeface="Calibri"/>
                <a:cs typeface="Calibri"/>
              </a:rPr>
              <a:t> </a:t>
            </a:r>
            <a:r>
              <a:rPr sz="2800" spc="-25" dirty="0">
                <a:latin typeface="Calibri"/>
                <a:cs typeface="Calibri"/>
              </a:rPr>
              <a:t>and 	</a:t>
            </a:r>
            <a:r>
              <a:rPr sz="2800" dirty="0">
                <a:latin typeface="Calibri"/>
                <a:cs typeface="Calibri"/>
              </a:rPr>
              <a:t>services</a:t>
            </a:r>
            <a:r>
              <a:rPr sz="2800" spc="-25" dirty="0">
                <a:latin typeface="Calibri"/>
                <a:cs typeface="Calibri"/>
              </a:rPr>
              <a:t> </a:t>
            </a:r>
            <a:r>
              <a:rPr sz="2800" dirty="0">
                <a:latin typeface="Calibri"/>
                <a:cs typeface="Calibri"/>
              </a:rPr>
              <a:t>to</a:t>
            </a:r>
            <a:r>
              <a:rPr sz="2800" spc="-30" dirty="0">
                <a:latin typeface="Calibri"/>
                <a:cs typeface="Calibri"/>
              </a:rPr>
              <a:t> </a:t>
            </a:r>
            <a:r>
              <a:rPr sz="2800" dirty="0">
                <a:latin typeface="Calibri"/>
                <a:cs typeface="Calibri"/>
              </a:rPr>
              <a:t>be</a:t>
            </a:r>
            <a:r>
              <a:rPr sz="2800" spc="-20" dirty="0">
                <a:latin typeface="Calibri"/>
                <a:cs typeface="Calibri"/>
              </a:rPr>
              <a:t> </a:t>
            </a:r>
            <a:r>
              <a:rPr sz="2800" dirty="0">
                <a:latin typeface="Calibri"/>
                <a:cs typeface="Calibri"/>
              </a:rPr>
              <a:t>easily</a:t>
            </a:r>
            <a:r>
              <a:rPr sz="2800" spc="-40" dirty="0">
                <a:latin typeface="Calibri"/>
                <a:cs typeface="Calibri"/>
              </a:rPr>
              <a:t> </a:t>
            </a:r>
            <a:r>
              <a:rPr sz="2800" dirty="0">
                <a:latin typeface="Calibri"/>
                <a:cs typeface="Calibri"/>
              </a:rPr>
              <a:t>accessible,</a:t>
            </a:r>
            <a:r>
              <a:rPr sz="2800" spc="-5" dirty="0">
                <a:latin typeface="Calibri"/>
                <a:cs typeface="Calibri"/>
              </a:rPr>
              <a:t> </a:t>
            </a:r>
            <a:r>
              <a:rPr sz="2800" spc="-10" dirty="0">
                <a:latin typeface="Calibri"/>
                <a:cs typeface="Calibri"/>
              </a:rPr>
              <a:t>e.g., 	</a:t>
            </a:r>
            <a:r>
              <a:rPr sz="2800" b="1" dirty="0">
                <a:latin typeface="Calibri"/>
                <a:cs typeface="Calibri"/>
              </a:rPr>
              <a:t>Google,</a:t>
            </a:r>
            <a:r>
              <a:rPr sz="2800" b="1" spc="-75" dirty="0">
                <a:latin typeface="Calibri"/>
                <a:cs typeface="Calibri"/>
              </a:rPr>
              <a:t> </a:t>
            </a:r>
            <a:r>
              <a:rPr sz="2800" b="1" dirty="0">
                <a:latin typeface="Calibri"/>
                <a:cs typeface="Calibri"/>
              </a:rPr>
              <a:t>Amazon,</a:t>
            </a:r>
            <a:r>
              <a:rPr sz="2800" b="1" spc="-90" dirty="0">
                <a:latin typeface="Calibri"/>
                <a:cs typeface="Calibri"/>
              </a:rPr>
              <a:t> </a:t>
            </a:r>
            <a:r>
              <a:rPr sz="2800" b="1" dirty="0">
                <a:latin typeface="Calibri"/>
                <a:cs typeface="Calibri"/>
              </a:rPr>
              <a:t>Microsoft</a:t>
            </a:r>
            <a:r>
              <a:rPr sz="2800" b="1" spc="-110" dirty="0">
                <a:latin typeface="Calibri"/>
                <a:cs typeface="Calibri"/>
              </a:rPr>
              <a:t> </a:t>
            </a:r>
            <a:r>
              <a:rPr sz="2800" spc="-10" dirty="0">
                <a:latin typeface="Calibri"/>
                <a:cs typeface="Calibri"/>
              </a:rPr>
              <a:t>offers</a:t>
            </a:r>
            <a:r>
              <a:rPr sz="2800" spc="-105" dirty="0">
                <a:latin typeface="Calibri"/>
                <a:cs typeface="Calibri"/>
              </a:rPr>
              <a:t> </a:t>
            </a:r>
            <a:r>
              <a:rPr sz="2800" spc="-10" dirty="0">
                <a:latin typeface="Calibri"/>
                <a:cs typeface="Calibri"/>
              </a:rPr>
              <a:t>cloud 	</a:t>
            </a:r>
            <a:r>
              <a:rPr sz="2800" dirty="0">
                <a:latin typeface="Calibri"/>
                <a:cs typeface="Calibri"/>
              </a:rPr>
              <a:t>services</a:t>
            </a:r>
            <a:r>
              <a:rPr sz="2800" spc="-35" dirty="0">
                <a:latin typeface="Calibri"/>
                <a:cs typeface="Calibri"/>
              </a:rPr>
              <a:t> </a:t>
            </a:r>
            <a:r>
              <a:rPr sz="2800" dirty="0">
                <a:latin typeface="Calibri"/>
                <a:cs typeface="Calibri"/>
              </a:rPr>
              <a:t>via</a:t>
            </a:r>
            <a:r>
              <a:rPr sz="2800" spc="-50" dirty="0">
                <a:latin typeface="Calibri"/>
                <a:cs typeface="Calibri"/>
              </a:rPr>
              <a:t> </a:t>
            </a:r>
            <a:r>
              <a:rPr sz="2800" spc="-10" dirty="0">
                <a:latin typeface="Calibri"/>
                <a:cs typeface="Calibri"/>
              </a:rPr>
              <a:t>Internet.</a:t>
            </a:r>
            <a:endParaRPr sz="2800">
              <a:latin typeface="Calibri"/>
              <a:cs typeface="Calibri"/>
            </a:endParaRPr>
          </a:p>
        </p:txBody>
      </p:sp>
      <p:pic>
        <p:nvPicPr>
          <p:cNvPr id="4" name="object 4"/>
          <p:cNvPicPr/>
          <p:nvPr/>
        </p:nvPicPr>
        <p:blipFill>
          <a:blip r:embed="rId2" cstate="print"/>
          <a:stretch>
            <a:fillRect/>
          </a:stretch>
        </p:blipFill>
        <p:spPr>
          <a:xfrm>
            <a:off x="7772792" y="1877567"/>
            <a:ext cx="4314052" cy="3616452"/>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44</a:t>
            </a:fld>
            <a:endParaRPr spc="-25"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45</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Benefits</a:t>
            </a:r>
          </a:p>
        </p:txBody>
      </p:sp>
      <p:sp>
        <p:nvSpPr>
          <p:cNvPr id="3" name="object 3"/>
          <p:cNvSpPr txBox="1"/>
          <p:nvPr/>
        </p:nvSpPr>
        <p:spPr>
          <a:xfrm>
            <a:off x="609701" y="1504010"/>
            <a:ext cx="10667365" cy="4386580"/>
          </a:xfrm>
          <a:prstGeom prst="rect">
            <a:avLst/>
          </a:prstGeom>
        </p:spPr>
        <p:txBody>
          <a:bodyPr vert="horz" wrap="square" lIns="0" tIns="132080" rIns="0" bIns="0" rtlCol="0">
            <a:spAutoFit/>
          </a:bodyPr>
          <a:lstStyle/>
          <a:p>
            <a:pPr marL="240665" marR="5080" indent="-228600">
              <a:lnSpc>
                <a:spcPct val="70100"/>
              </a:lnSpc>
              <a:spcBef>
                <a:spcPts val="1040"/>
              </a:spcBef>
              <a:buFont typeface="Arial MT"/>
              <a:buChar char="•"/>
              <a:tabLst>
                <a:tab pos="240665" algn="l"/>
              </a:tabLst>
            </a:pPr>
            <a:r>
              <a:rPr sz="2600" dirty="0">
                <a:latin typeface="Calibri"/>
                <a:cs typeface="Calibri"/>
              </a:rPr>
              <a:t>Cost</a:t>
            </a:r>
            <a:r>
              <a:rPr sz="2600" spc="45" dirty="0">
                <a:latin typeface="Calibri"/>
                <a:cs typeface="Calibri"/>
              </a:rPr>
              <a:t> </a:t>
            </a:r>
            <a:r>
              <a:rPr sz="2600" spc="-10" dirty="0">
                <a:latin typeface="Calibri"/>
                <a:cs typeface="Calibri"/>
              </a:rPr>
              <a:t>Effective:</a:t>
            </a:r>
            <a:r>
              <a:rPr sz="2600" spc="45" dirty="0">
                <a:latin typeface="Calibri"/>
                <a:cs typeface="Calibri"/>
              </a:rPr>
              <a:t> </a:t>
            </a:r>
            <a:r>
              <a:rPr sz="2600" dirty="0">
                <a:latin typeface="Calibri"/>
                <a:cs typeface="Calibri"/>
              </a:rPr>
              <a:t>Since</a:t>
            </a:r>
            <a:r>
              <a:rPr sz="2600" spc="45" dirty="0">
                <a:latin typeface="Calibri"/>
                <a:cs typeface="Calibri"/>
              </a:rPr>
              <a:t> </a:t>
            </a:r>
            <a:r>
              <a:rPr sz="2600" b="1" dirty="0">
                <a:latin typeface="Calibri"/>
                <a:cs typeface="Calibri"/>
              </a:rPr>
              <a:t>public</a:t>
            </a:r>
            <a:r>
              <a:rPr sz="2600" b="1" spc="45" dirty="0">
                <a:latin typeface="Calibri"/>
                <a:cs typeface="Calibri"/>
              </a:rPr>
              <a:t> </a:t>
            </a:r>
            <a:r>
              <a:rPr sz="2600" b="1" dirty="0">
                <a:latin typeface="Calibri"/>
                <a:cs typeface="Calibri"/>
              </a:rPr>
              <a:t>cloud</a:t>
            </a:r>
            <a:r>
              <a:rPr sz="2600" b="1" spc="35" dirty="0">
                <a:latin typeface="Calibri"/>
                <a:cs typeface="Calibri"/>
              </a:rPr>
              <a:t> </a:t>
            </a:r>
            <a:r>
              <a:rPr sz="2600" dirty="0">
                <a:latin typeface="Calibri"/>
                <a:cs typeface="Calibri"/>
              </a:rPr>
              <a:t>share</a:t>
            </a:r>
            <a:r>
              <a:rPr sz="2600" spc="30" dirty="0">
                <a:latin typeface="Calibri"/>
                <a:cs typeface="Calibri"/>
              </a:rPr>
              <a:t> </a:t>
            </a:r>
            <a:r>
              <a:rPr sz="2600" dirty="0">
                <a:latin typeface="Calibri"/>
                <a:cs typeface="Calibri"/>
              </a:rPr>
              <a:t>same</a:t>
            </a:r>
            <a:r>
              <a:rPr sz="2600" spc="45" dirty="0">
                <a:latin typeface="Calibri"/>
                <a:cs typeface="Calibri"/>
              </a:rPr>
              <a:t> </a:t>
            </a:r>
            <a:r>
              <a:rPr sz="2600" dirty="0">
                <a:latin typeface="Calibri"/>
                <a:cs typeface="Calibri"/>
              </a:rPr>
              <a:t>resources</a:t>
            </a:r>
            <a:r>
              <a:rPr sz="2600" spc="30" dirty="0">
                <a:latin typeface="Calibri"/>
                <a:cs typeface="Calibri"/>
              </a:rPr>
              <a:t> </a:t>
            </a:r>
            <a:r>
              <a:rPr sz="2600" dirty="0">
                <a:latin typeface="Calibri"/>
                <a:cs typeface="Calibri"/>
              </a:rPr>
              <a:t>with</a:t>
            </a:r>
            <a:r>
              <a:rPr sz="2600" spc="45" dirty="0">
                <a:latin typeface="Calibri"/>
                <a:cs typeface="Calibri"/>
              </a:rPr>
              <a:t> </a:t>
            </a:r>
            <a:r>
              <a:rPr sz="2600" dirty="0">
                <a:latin typeface="Calibri"/>
                <a:cs typeface="Calibri"/>
              </a:rPr>
              <a:t>large</a:t>
            </a:r>
            <a:r>
              <a:rPr sz="2600" spc="30" dirty="0">
                <a:latin typeface="Calibri"/>
                <a:cs typeface="Calibri"/>
              </a:rPr>
              <a:t> </a:t>
            </a:r>
            <a:r>
              <a:rPr sz="2600" dirty="0">
                <a:latin typeface="Calibri"/>
                <a:cs typeface="Calibri"/>
              </a:rPr>
              <a:t>number</a:t>
            </a:r>
            <a:r>
              <a:rPr sz="2600" spc="40" dirty="0">
                <a:latin typeface="Calibri"/>
                <a:cs typeface="Calibri"/>
              </a:rPr>
              <a:t> </a:t>
            </a:r>
            <a:r>
              <a:rPr sz="2600" spc="-25" dirty="0">
                <a:latin typeface="Calibri"/>
                <a:cs typeface="Calibri"/>
              </a:rPr>
              <a:t>of consumer,</a:t>
            </a:r>
            <a:r>
              <a:rPr sz="2600" spc="-55" dirty="0">
                <a:latin typeface="Calibri"/>
                <a:cs typeface="Calibri"/>
              </a:rPr>
              <a:t> </a:t>
            </a:r>
            <a:r>
              <a:rPr sz="2600" dirty="0">
                <a:latin typeface="Calibri"/>
                <a:cs typeface="Calibri"/>
              </a:rPr>
              <a:t>it</a:t>
            </a:r>
            <a:r>
              <a:rPr sz="2600" spc="-25" dirty="0">
                <a:latin typeface="Calibri"/>
                <a:cs typeface="Calibri"/>
              </a:rPr>
              <a:t> </a:t>
            </a:r>
            <a:r>
              <a:rPr sz="2600" dirty="0">
                <a:latin typeface="Calibri"/>
                <a:cs typeface="Calibri"/>
              </a:rPr>
              <a:t>has</a:t>
            </a:r>
            <a:r>
              <a:rPr sz="2600" spc="-50" dirty="0">
                <a:latin typeface="Calibri"/>
                <a:cs typeface="Calibri"/>
              </a:rPr>
              <a:t> </a:t>
            </a:r>
            <a:r>
              <a:rPr sz="2600" dirty="0">
                <a:latin typeface="Calibri"/>
                <a:cs typeface="Calibri"/>
              </a:rPr>
              <a:t>low</a:t>
            </a:r>
            <a:r>
              <a:rPr sz="2600" spc="-20" dirty="0">
                <a:latin typeface="Calibri"/>
                <a:cs typeface="Calibri"/>
              </a:rPr>
              <a:t> </a:t>
            </a:r>
            <a:r>
              <a:rPr sz="2600" spc="-10" dirty="0">
                <a:latin typeface="Calibri"/>
                <a:cs typeface="Calibri"/>
              </a:rPr>
              <a:t>cost.</a:t>
            </a:r>
            <a:endParaRPr sz="2600">
              <a:latin typeface="Calibri"/>
              <a:cs typeface="Calibri"/>
            </a:endParaRPr>
          </a:p>
          <a:p>
            <a:pPr marL="241300" indent="-228600">
              <a:lnSpc>
                <a:spcPts val="2650"/>
              </a:lnSpc>
              <a:spcBef>
                <a:spcPts val="60"/>
              </a:spcBef>
              <a:buFont typeface="Arial MT"/>
              <a:buChar char="•"/>
              <a:tabLst>
                <a:tab pos="241300" algn="l"/>
                <a:tab pos="1824355" algn="l"/>
                <a:tab pos="2714625" algn="l"/>
                <a:tab pos="3729990" algn="l"/>
                <a:tab pos="4667250" algn="l"/>
                <a:tab pos="5975350" algn="l"/>
                <a:tab pos="6822440" algn="l"/>
                <a:tab pos="8067675" algn="l"/>
                <a:tab pos="8526780" algn="l"/>
                <a:tab pos="10005060" algn="l"/>
              </a:tabLst>
            </a:pPr>
            <a:r>
              <a:rPr sz="2600" spc="-10" dirty="0">
                <a:latin typeface="Calibri"/>
                <a:cs typeface="Calibri"/>
              </a:rPr>
              <a:t>Reliability:</a:t>
            </a:r>
            <a:r>
              <a:rPr sz="2600" dirty="0">
                <a:latin typeface="Calibri"/>
                <a:cs typeface="Calibri"/>
              </a:rPr>
              <a:t>	</a:t>
            </a:r>
            <a:r>
              <a:rPr sz="2600" spc="-10" dirty="0">
                <a:latin typeface="Calibri"/>
                <a:cs typeface="Calibri"/>
              </a:rPr>
              <a:t>Since</a:t>
            </a:r>
            <a:r>
              <a:rPr sz="2600" dirty="0">
                <a:latin typeface="Calibri"/>
                <a:cs typeface="Calibri"/>
              </a:rPr>
              <a:t>	</a:t>
            </a:r>
            <a:r>
              <a:rPr sz="2600" b="1" spc="-10" dirty="0">
                <a:latin typeface="Calibri"/>
                <a:cs typeface="Calibri"/>
              </a:rPr>
              <a:t>public</a:t>
            </a:r>
            <a:r>
              <a:rPr sz="2600" b="1" dirty="0">
                <a:latin typeface="Calibri"/>
                <a:cs typeface="Calibri"/>
              </a:rPr>
              <a:t>	</a:t>
            </a:r>
            <a:r>
              <a:rPr sz="2600" b="1" spc="-10" dirty="0">
                <a:latin typeface="Calibri"/>
                <a:cs typeface="Calibri"/>
              </a:rPr>
              <a:t>cloud</a:t>
            </a:r>
            <a:r>
              <a:rPr sz="2600" b="1" dirty="0">
                <a:latin typeface="Calibri"/>
                <a:cs typeface="Calibri"/>
              </a:rPr>
              <a:t>	</a:t>
            </a:r>
            <a:r>
              <a:rPr sz="2600" spc="-10" dirty="0">
                <a:latin typeface="Calibri"/>
                <a:cs typeface="Calibri"/>
              </a:rPr>
              <a:t>employs</a:t>
            </a:r>
            <a:r>
              <a:rPr sz="2600" dirty="0">
                <a:latin typeface="Calibri"/>
                <a:cs typeface="Calibri"/>
              </a:rPr>
              <a:t>	</a:t>
            </a:r>
            <a:r>
              <a:rPr sz="2600" spc="-10" dirty="0">
                <a:latin typeface="Calibri"/>
                <a:cs typeface="Calibri"/>
              </a:rPr>
              <a:t>large</a:t>
            </a:r>
            <a:r>
              <a:rPr sz="2600" dirty="0">
                <a:latin typeface="Calibri"/>
                <a:cs typeface="Calibri"/>
              </a:rPr>
              <a:t>	</a:t>
            </a:r>
            <a:r>
              <a:rPr sz="2600" spc="-10" dirty="0">
                <a:latin typeface="Calibri"/>
                <a:cs typeface="Calibri"/>
              </a:rPr>
              <a:t>number</a:t>
            </a:r>
            <a:r>
              <a:rPr sz="2600" dirty="0">
                <a:latin typeface="Calibri"/>
                <a:cs typeface="Calibri"/>
              </a:rPr>
              <a:t>	</a:t>
            </a:r>
            <a:r>
              <a:rPr sz="2600" spc="-25" dirty="0">
                <a:latin typeface="Calibri"/>
                <a:cs typeface="Calibri"/>
              </a:rPr>
              <a:t>of</a:t>
            </a:r>
            <a:r>
              <a:rPr sz="2600" dirty="0">
                <a:latin typeface="Calibri"/>
                <a:cs typeface="Calibri"/>
              </a:rPr>
              <a:t>	</a:t>
            </a:r>
            <a:r>
              <a:rPr sz="2600" spc="-10" dirty="0">
                <a:latin typeface="Calibri"/>
                <a:cs typeface="Calibri"/>
              </a:rPr>
              <a:t>resources</a:t>
            </a:r>
            <a:r>
              <a:rPr sz="2600" dirty="0">
                <a:latin typeface="Calibri"/>
                <a:cs typeface="Calibri"/>
              </a:rPr>
              <a:t>	</a:t>
            </a:r>
            <a:r>
              <a:rPr sz="2600" spc="-20" dirty="0">
                <a:latin typeface="Calibri"/>
                <a:cs typeface="Calibri"/>
              </a:rPr>
              <a:t>from</a:t>
            </a:r>
            <a:endParaRPr sz="2600">
              <a:latin typeface="Calibri"/>
              <a:cs typeface="Calibri"/>
            </a:endParaRPr>
          </a:p>
          <a:p>
            <a:pPr marL="240665" marR="6350">
              <a:lnSpc>
                <a:spcPct val="70000"/>
              </a:lnSpc>
              <a:spcBef>
                <a:spcPts val="465"/>
              </a:spcBef>
              <a:tabLst>
                <a:tab pos="1574800" algn="l"/>
                <a:tab pos="3037840" algn="l"/>
                <a:tab pos="3390265" algn="l"/>
                <a:tab pos="4041140" algn="l"/>
                <a:tab pos="4488815" algn="l"/>
                <a:tab pos="5110480" algn="l"/>
                <a:tab pos="6450330" algn="l"/>
                <a:tab pos="7113270" algn="l"/>
                <a:tab pos="8099425" algn="l"/>
                <a:tab pos="9011285" algn="l"/>
                <a:tab pos="9654540" algn="l"/>
              </a:tabLst>
            </a:pPr>
            <a:r>
              <a:rPr sz="2600" spc="-10" dirty="0">
                <a:latin typeface="Calibri"/>
                <a:cs typeface="Calibri"/>
              </a:rPr>
              <a:t>different</a:t>
            </a:r>
            <a:r>
              <a:rPr sz="2600" dirty="0">
                <a:latin typeface="Calibri"/>
                <a:cs typeface="Calibri"/>
              </a:rPr>
              <a:t>	</a:t>
            </a:r>
            <a:r>
              <a:rPr sz="2600" spc="-10" dirty="0">
                <a:latin typeface="Calibri"/>
                <a:cs typeface="Calibri"/>
              </a:rPr>
              <a:t>locations,</a:t>
            </a:r>
            <a:r>
              <a:rPr sz="2600" dirty="0">
                <a:latin typeface="Calibri"/>
                <a:cs typeface="Calibri"/>
              </a:rPr>
              <a:t>	</a:t>
            </a:r>
            <a:r>
              <a:rPr sz="2600" spc="-25" dirty="0">
                <a:latin typeface="Calibri"/>
                <a:cs typeface="Calibri"/>
              </a:rPr>
              <a:t>if</a:t>
            </a:r>
            <a:r>
              <a:rPr sz="2600" dirty="0">
                <a:latin typeface="Calibri"/>
                <a:cs typeface="Calibri"/>
              </a:rPr>
              <a:t>	</a:t>
            </a:r>
            <a:r>
              <a:rPr sz="2600" spc="-25" dirty="0">
                <a:latin typeface="Calibri"/>
                <a:cs typeface="Calibri"/>
              </a:rPr>
              <a:t>any</a:t>
            </a:r>
            <a:r>
              <a:rPr sz="2600" dirty="0">
                <a:latin typeface="Calibri"/>
                <a:cs typeface="Calibri"/>
              </a:rPr>
              <a:t>	</a:t>
            </a:r>
            <a:r>
              <a:rPr sz="2600" spc="-25" dirty="0">
                <a:latin typeface="Calibri"/>
                <a:cs typeface="Calibri"/>
              </a:rPr>
              <a:t>of</a:t>
            </a:r>
            <a:r>
              <a:rPr sz="2600" dirty="0">
                <a:latin typeface="Calibri"/>
                <a:cs typeface="Calibri"/>
              </a:rPr>
              <a:t>	</a:t>
            </a:r>
            <a:r>
              <a:rPr sz="2600" spc="-25" dirty="0">
                <a:latin typeface="Calibri"/>
                <a:cs typeface="Calibri"/>
              </a:rPr>
              <a:t>the</a:t>
            </a:r>
            <a:r>
              <a:rPr sz="2600" dirty="0">
                <a:latin typeface="Calibri"/>
                <a:cs typeface="Calibri"/>
              </a:rPr>
              <a:t>	</a:t>
            </a:r>
            <a:r>
              <a:rPr sz="2600" spc="-10" dirty="0">
                <a:latin typeface="Calibri"/>
                <a:cs typeface="Calibri"/>
              </a:rPr>
              <a:t>resource</a:t>
            </a:r>
            <a:r>
              <a:rPr sz="2600" dirty="0">
                <a:latin typeface="Calibri"/>
                <a:cs typeface="Calibri"/>
              </a:rPr>
              <a:t>	</a:t>
            </a:r>
            <a:r>
              <a:rPr sz="2600" spc="-10" dirty="0">
                <a:latin typeface="Calibri"/>
                <a:cs typeface="Calibri"/>
              </a:rPr>
              <a:t>fail,</a:t>
            </a:r>
            <a:r>
              <a:rPr sz="2600" dirty="0">
                <a:latin typeface="Calibri"/>
                <a:cs typeface="Calibri"/>
              </a:rPr>
              <a:t>	</a:t>
            </a:r>
            <a:r>
              <a:rPr sz="2600" spc="-10" dirty="0">
                <a:latin typeface="Calibri"/>
                <a:cs typeface="Calibri"/>
              </a:rPr>
              <a:t>public</a:t>
            </a:r>
            <a:r>
              <a:rPr sz="2600" dirty="0">
                <a:latin typeface="Calibri"/>
                <a:cs typeface="Calibri"/>
              </a:rPr>
              <a:t>	</a:t>
            </a:r>
            <a:r>
              <a:rPr sz="2600" spc="-10" dirty="0">
                <a:latin typeface="Calibri"/>
                <a:cs typeface="Calibri"/>
              </a:rPr>
              <a:t>cloud</a:t>
            </a:r>
            <a:r>
              <a:rPr sz="2600" dirty="0">
                <a:latin typeface="Calibri"/>
                <a:cs typeface="Calibri"/>
              </a:rPr>
              <a:t>	</a:t>
            </a:r>
            <a:r>
              <a:rPr sz="2600" spc="-25" dirty="0">
                <a:latin typeface="Calibri"/>
                <a:cs typeface="Calibri"/>
              </a:rPr>
              <a:t>can</a:t>
            </a:r>
            <a:r>
              <a:rPr sz="2600" dirty="0">
                <a:latin typeface="Calibri"/>
                <a:cs typeface="Calibri"/>
              </a:rPr>
              <a:t>	</a:t>
            </a:r>
            <a:r>
              <a:rPr sz="2600" spc="-10" dirty="0">
                <a:latin typeface="Calibri"/>
                <a:cs typeface="Calibri"/>
              </a:rPr>
              <a:t>employ </a:t>
            </a:r>
            <a:r>
              <a:rPr sz="2600" dirty="0">
                <a:latin typeface="Calibri"/>
                <a:cs typeface="Calibri"/>
              </a:rPr>
              <a:t>another</a:t>
            </a:r>
            <a:r>
              <a:rPr sz="2600" spc="-20" dirty="0">
                <a:latin typeface="Calibri"/>
                <a:cs typeface="Calibri"/>
              </a:rPr>
              <a:t> one.</a:t>
            </a:r>
            <a:endParaRPr sz="2600">
              <a:latin typeface="Calibri"/>
              <a:cs typeface="Calibri"/>
            </a:endParaRPr>
          </a:p>
          <a:p>
            <a:pPr marL="240665" marR="8255" indent="-228600">
              <a:lnSpc>
                <a:spcPct val="70000"/>
              </a:lnSpc>
              <a:spcBef>
                <a:spcPts val="1000"/>
              </a:spcBef>
              <a:buFont typeface="Arial MT"/>
              <a:buChar char="•"/>
              <a:tabLst>
                <a:tab pos="240665" algn="l"/>
                <a:tab pos="1727200" algn="l"/>
                <a:tab pos="2051685" algn="l"/>
                <a:tab pos="2385695" algn="l"/>
                <a:tab pos="3053080" algn="l"/>
                <a:tab pos="3759200" algn="l"/>
                <a:tab pos="4483100" algn="l"/>
                <a:tab pos="4892675" algn="l"/>
                <a:tab pos="6232525" algn="l"/>
                <a:tab pos="7174230" algn="l"/>
                <a:tab pos="8041640" algn="l"/>
                <a:tab pos="8767445" algn="l"/>
                <a:tab pos="9834245" algn="l"/>
              </a:tabLst>
            </a:pPr>
            <a:r>
              <a:rPr sz="2600" spc="-10" dirty="0">
                <a:latin typeface="Calibri"/>
                <a:cs typeface="Calibri"/>
              </a:rPr>
              <a:t>Flexibility:</a:t>
            </a:r>
            <a:r>
              <a:rPr sz="2600" dirty="0">
                <a:latin typeface="Calibri"/>
                <a:cs typeface="Calibri"/>
              </a:rPr>
              <a:t>	</a:t>
            </a:r>
            <a:r>
              <a:rPr sz="2600" spc="-25" dirty="0">
                <a:latin typeface="Calibri"/>
                <a:cs typeface="Calibri"/>
              </a:rPr>
              <a:t>It</a:t>
            </a:r>
            <a:r>
              <a:rPr sz="2600" dirty="0">
                <a:latin typeface="Calibri"/>
                <a:cs typeface="Calibri"/>
              </a:rPr>
              <a:t>	</a:t>
            </a:r>
            <a:r>
              <a:rPr sz="2600" spc="-25" dirty="0">
                <a:latin typeface="Calibri"/>
                <a:cs typeface="Calibri"/>
              </a:rPr>
              <a:t>is</a:t>
            </a:r>
            <a:r>
              <a:rPr sz="2600" dirty="0">
                <a:latin typeface="Calibri"/>
                <a:cs typeface="Calibri"/>
              </a:rPr>
              <a:t>	</a:t>
            </a:r>
            <a:r>
              <a:rPr sz="2600" spc="-20" dirty="0">
                <a:latin typeface="Calibri"/>
                <a:cs typeface="Calibri"/>
              </a:rPr>
              <a:t>also</a:t>
            </a:r>
            <a:r>
              <a:rPr sz="2600" dirty="0">
                <a:latin typeface="Calibri"/>
                <a:cs typeface="Calibri"/>
              </a:rPr>
              <a:t>	</a:t>
            </a:r>
            <a:r>
              <a:rPr sz="2600" spc="-20" dirty="0">
                <a:latin typeface="Calibri"/>
                <a:cs typeface="Calibri"/>
              </a:rPr>
              <a:t>very</a:t>
            </a:r>
            <a:r>
              <a:rPr sz="2600" dirty="0">
                <a:latin typeface="Calibri"/>
                <a:cs typeface="Calibri"/>
              </a:rPr>
              <a:t>	</a:t>
            </a:r>
            <a:r>
              <a:rPr sz="2600" spc="-20" dirty="0">
                <a:latin typeface="Calibri"/>
                <a:cs typeface="Calibri"/>
              </a:rPr>
              <a:t>easy</a:t>
            </a:r>
            <a:r>
              <a:rPr sz="2600" dirty="0">
                <a:latin typeface="Calibri"/>
                <a:cs typeface="Calibri"/>
              </a:rPr>
              <a:t>	</a:t>
            </a:r>
            <a:r>
              <a:rPr sz="2600" spc="-25" dirty="0">
                <a:latin typeface="Calibri"/>
                <a:cs typeface="Calibri"/>
              </a:rPr>
              <a:t>to</a:t>
            </a:r>
            <a:r>
              <a:rPr sz="2600" dirty="0">
                <a:latin typeface="Calibri"/>
                <a:cs typeface="Calibri"/>
              </a:rPr>
              <a:t>	</a:t>
            </a:r>
            <a:r>
              <a:rPr sz="2600" spc="-10" dirty="0">
                <a:latin typeface="Calibri"/>
                <a:cs typeface="Calibri"/>
              </a:rPr>
              <a:t>integrate</a:t>
            </a:r>
            <a:r>
              <a:rPr sz="2600" dirty="0">
                <a:latin typeface="Calibri"/>
                <a:cs typeface="Calibri"/>
              </a:rPr>
              <a:t>	</a:t>
            </a:r>
            <a:r>
              <a:rPr sz="2600" spc="-10" dirty="0">
                <a:latin typeface="Calibri"/>
                <a:cs typeface="Calibri"/>
              </a:rPr>
              <a:t>public</a:t>
            </a:r>
            <a:r>
              <a:rPr sz="2600" dirty="0">
                <a:latin typeface="Calibri"/>
                <a:cs typeface="Calibri"/>
              </a:rPr>
              <a:t>	</a:t>
            </a:r>
            <a:r>
              <a:rPr sz="2600" spc="-10" dirty="0">
                <a:latin typeface="Calibri"/>
                <a:cs typeface="Calibri"/>
              </a:rPr>
              <a:t>cloud</a:t>
            </a:r>
            <a:r>
              <a:rPr sz="2600" dirty="0">
                <a:latin typeface="Calibri"/>
                <a:cs typeface="Calibri"/>
              </a:rPr>
              <a:t>	</a:t>
            </a:r>
            <a:r>
              <a:rPr sz="2600" spc="-20" dirty="0">
                <a:latin typeface="Calibri"/>
                <a:cs typeface="Calibri"/>
              </a:rPr>
              <a:t>with</a:t>
            </a:r>
            <a:r>
              <a:rPr sz="2600" dirty="0">
                <a:latin typeface="Calibri"/>
                <a:cs typeface="Calibri"/>
              </a:rPr>
              <a:t>	</a:t>
            </a:r>
            <a:r>
              <a:rPr sz="2600" spc="-10" dirty="0">
                <a:latin typeface="Calibri"/>
                <a:cs typeface="Calibri"/>
              </a:rPr>
              <a:t>private</a:t>
            </a:r>
            <a:r>
              <a:rPr sz="2600" dirty="0">
                <a:latin typeface="Calibri"/>
                <a:cs typeface="Calibri"/>
              </a:rPr>
              <a:t>	</a:t>
            </a:r>
            <a:r>
              <a:rPr sz="2600" spc="-10" dirty="0">
                <a:latin typeface="Calibri"/>
                <a:cs typeface="Calibri"/>
              </a:rPr>
              <a:t>cloud, </a:t>
            </a:r>
            <a:r>
              <a:rPr sz="2600" dirty="0">
                <a:latin typeface="Calibri"/>
                <a:cs typeface="Calibri"/>
              </a:rPr>
              <a:t>hence</a:t>
            </a:r>
            <a:r>
              <a:rPr sz="2600" spc="-75" dirty="0">
                <a:latin typeface="Calibri"/>
                <a:cs typeface="Calibri"/>
              </a:rPr>
              <a:t> </a:t>
            </a:r>
            <a:r>
              <a:rPr sz="2600" dirty="0">
                <a:latin typeface="Calibri"/>
                <a:cs typeface="Calibri"/>
              </a:rPr>
              <a:t>gives</a:t>
            </a:r>
            <a:r>
              <a:rPr sz="2600" spc="-50" dirty="0">
                <a:latin typeface="Calibri"/>
                <a:cs typeface="Calibri"/>
              </a:rPr>
              <a:t> </a:t>
            </a:r>
            <a:r>
              <a:rPr sz="2600" dirty="0">
                <a:latin typeface="Calibri"/>
                <a:cs typeface="Calibri"/>
              </a:rPr>
              <a:t>consumers</a:t>
            </a:r>
            <a:r>
              <a:rPr sz="2600" spc="-70" dirty="0">
                <a:latin typeface="Calibri"/>
                <a:cs typeface="Calibri"/>
              </a:rPr>
              <a:t> </a:t>
            </a:r>
            <a:r>
              <a:rPr sz="2600" dirty="0">
                <a:latin typeface="Calibri"/>
                <a:cs typeface="Calibri"/>
              </a:rPr>
              <a:t>a</a:t>
            </a:r>
            <a:r>
              <a:rPr sz="2600" spc="-40" dirty="0">
                <a:latin typeface="Calibri"/>
                <a:cs typeface="Calibri"/>
              </a:rPr>
              <a:t> </a:t>
            </a:r>
            <a:r>
              <a:rPr sz="2600" dirty="0">
                <a:latin typeface="Calibri"/>
                <a:cs typeface="Calibri"/>
              </a:rPr>
              <a:t>flexible</a:t>
            </a:r>
            <a:r>
              <a:rPr sz="2600" spc="-80" dirty="0">
                <a:latin typeface="Calibri"/>
                <a:cs typeface="Calibri"/>
              </a:rPr>
              <a:t> </a:t>
            </a:r>
            <a:r>
              <a:rPr sz="2600" spc="-10" dirty="0">
                <a:latin typeface="Calibri"/>
                <a:cs typeface="Calibri"/>
              </a:rPr>
              <a:t>approach.</a:t>
            </a:r>
            <a:endParaRPr sz="2600">
              <a:latin typeface="Calibri"/>
              <a:cs typeface="Calibri"/>
            </a:endParaRPr>
          </a:p>
          <a:p>
            <a:pPr marL="240665" marR="5080" indent="-228600">
              <a:lnSpc>
                <a:spcPct val="70000"/>
              </a:lnSpc>
              <a:spcBef>
                <a:spcPts val="1010"/>
              </a:spcBef>
              <a:buFont typeface="Arial MT"/>
              <a:buChar char="•"/>
              <a:tabLst>
                <a:tab pos="240665" algn="l"/>
                <a:tab pos="1515110" algn="l"/>
                <a:tab pos="3653790" algn="l"/>
                <a:tab pos="4575810" algn="l"/>
                <a:tab pos="5542280" algn="l"/>
                <a:tab pos="6429375" algn="l"/>
                <a:tab pos="7633334" algn="l"/>
                <a:tab pos="8200390" algn="l"/>
                <a:tab pos="9580880" algn="l"/>
              </a:tabLst>
            </a:pPr>
            <a:r>
              <a:rPr sz="2600" spc="-10" dirty="0">
                <a:latin typeface="Calibri"/>
                <a:cs typeface="Calibri"/>
              </a:rPr>
              <a:t>Location</a:t>
            </a:r>
            <a:r>
              <a:rPr sz="2600" dirty="0">
                <a:latin typeface="Calibri"/>
                <a:cs typeface="Calibri"/>
              </a:rPr>
              <a:t>	</a:t>
            </a:r>
            <a:r>
              <a:rPr sz="2600" spc="-10" dirty="0">
                <a:latin typeface="Calibri"/>
                <a:cs typeface="Calibri"/>
              </a:rPr>
              <a:t>Independence:</a:t>
            </a:r>
            <a:r>
              <a:rPr sz="2600" dirty="0">
                <a:latin typeface="Calibri"/>
                <a:cs typeface="Calibri"/>
              </a:rPr>
              <a:t>	</a:t>
            </a:r>
            <a:r>
              <a:rPr sz="2600" spc="-10" dirty="0">
                <a:latin typeface="Calibri"/>
                <a:cs typeface="Calibri"/>
              </a:rPr>
              <a:t>Since,</a:t>
            </a:r>
            <a:r>
              <a:rPr sz="2600" dirty="0">
                <a:latin typeface="Calibri"/>
                <a:cs typeface="Calibri"/>
              </a:rPr>
              <a:t>	</a:t>
            </a:r>
            <a:r>
              <a:rPr sz="2600" b="1" spc="-10" dirty="0">
                <a:latin typeface="Calibri"/>
                <a:cs typeface="Calibri"/>
              </a:rPr>
              <a:t>public</a:t>
            </a:r>
            <a:r>
              <a:rPr sz="2600" b="1" dirty="0">
                <a:latin typeface="Calibri"/>
                <a:cs typeface="Calibri"/>
              </a:rPr>
              <a:t>	</a:t>
            </a:r>
            <a:r>
              <a:rPr sz="2600" b="1" spc="-10" dirty="0">
                <a:latin typeface="Calibri"/>
                <a:cs typeface="Calibri"/>
              </a:rPr>
              <a:t>cloud</a:t>
            </a:r>
            <a:r>
              <a:rPr sz="2600" b="1" dirty="0">
                <a:latin typeface="Calibri"/>
                <a:cs typeface="Calibri"/>
              </a:rPr>
              <a:t>	</a:t>
            </a:r>
            <a:r>
              <a:rPr sz="2600" spc="-10" dirty="0">
                <a:latin typeface="Calibri"/>
                <a:cs typeface="Calibri"/>
              </a:rPr>
              <a:t>services</a:t>
            </a:r>
            <a:r>
              <a:rPr sz="2600" dirty="0">
                <a:latin typeface="Calibri"/>
                <a:cs typeface="Calibri"/>
              </a:rPr>
              <a:t>	</a:t>
            </a:r>
            <a:r>
              <a:rPr sz="2600" spc="-25" dirty="0">
                <a:latin typeface="Calibri"/>
                <a:cs typeface="Calibri"/>
              </a:rPr>
              <a:t>are</a:t>
            </a:r>
            <a:r>
              <a:rPr sz="2600" dirty="0">
                <a:latin typeface="Calibri"/>
                <a:cs typeface="Calibri"/>
              </a:rPr>
              <a:t>	</a:t>
            </a:r>
            <a:r>
              <a:rPr sz="2600" spc="-10" dirty="0">
                <a:latin typeface="Calibri"/>
                <a:cs typeface="Calibri"/>
              </a:rPr>
              <a:t>delivered</a:t>
            </a:r>
            <a:r>
              <a:rPr sz="2600" dirty="0">
                <a:latin typeface="Calibri"/>
                <a:cs typeface="Calibri"/>
              </a:rPr>
              <a:t>	</a:t>
            </a:r>
            <a:r>
              <a:rPr sz="2600" spc="-10" dirty="0">
                <a:latin typeface="Calibri"/>
                <a:cs typeface="Calibri"/>
              </a:rPr>
              <a:t>through </a:t>
            </a:r>
            <a:r>
              <a:rPr sz="2600" dirty="0">
                <a:latin typeface="Calibri"/>
                <a:cs typeface="Calibri"/>
              </a:rPr>
              <a:t>Internet,</a:t>
            </a:r>
            <a:r>
              <a:rPr sz="2600" spc="-120" dirty="0">
                <a:latin typeface="Calibri"/>
                <a:cs typeface="Calibri"/>
              </a:rPr>
              <a:t> </a:t>
            </a:r>
            <a:r>
              <a:rPr sz="2600" spc="-10" dirty="0">
                <a:latin typeface="Calibri"/>
                <a:cs typeface="Calibri"/>
              </a:rPr>
              <a:t>therefore</a:t>
            </a:r>
            <a:r>
              <a:rPr sz="2600" spc="-100" dirty="0">
                <a:latin typeface="Calibri"/>
                <a:cs typeface="Calibri"/>
              </a:rPr>
              <a:t> </a:t>
            </a:r>
            <a:r>
              <a:rPr sz="2600" dirty="0">
                <a:latin typeface="Calibri"/>
                <a:cs typeface="Calibri"/>
              </a:rPr>
              <a:t>ensures</a:t>
            </a:r>
            <a:r>
              <a:rPr sz="2600" spc="-130" dirty="0">
                <a:latin typeface="Calibri"/>
                <a:cs typeface="Calibri"/>
              </a:rPr>
              <a:t> </a:t>
            </a:r>
            <a:r>
              <a:rPr sz="2600" dirty="0">
                <a:latin typeface="Calibri"/>
                <a:cs typeface="Calibri"/>
              </a:rPr>
              <a:t>location</a:t>
            </a:r>
            <a:r>
              <a:rPr sz="2600" spc="-75" dirty="0">
                <a:latin typeface="Calibri"/>
                <a:cs typeface="Calibri"/>
              </a:rPr>
              <a:t> </a:t>
            </a:r>
            <a:r>
              <a:rPr sz="2600" spc="-10" dirty="0">
                <a:latin typeface="Calibri"/>
                <a:cs typeface="Calibri"/>
              </a:rPr>
              <a:t>independence.</a:t>
            </a:r>
            <a:endParaRPr sz="2600">
              <a:latin typeface="Calibri"/>
              <a:cs typeface="Calibri"/>
            </a:endParaRPr>
          </a:p>
          <a:p>
            <a:pPr marL="240665" marR="5080" indent="-228600">
              <a:lnSpc>
                <a:spcPct val="70000"/>
              </a:lnSpc>
              <a:spcBef>
                <a:spcPts val="994"/>
              </a:spcBef>
              <a:buFont typeface="Arial MT"/>
              <a:buChar char="•"/>
              <a:tabLst>
                <a:tab pos="240665" algn="l"/>
                <a:tab pos="3266440" algn="l"/>
              </a:tabLst>
            </a:pPr>
            <a:r>
              <a:rPr sz="2600" dirty="0">
                <a:latin typeface="Calibri"/>
                <a:cs typeface="Calibri"/>
              </a:rPr>
              <a:t>Utility</a:t>
            </a:r>
            <a:r>
              <a:rPr sz="2600" spc="310" dirty="0">
                <a:latin typeface="Calibri"/>
                <a:cs typeface="Calibri"/>
              </a:rPr>
              <a:t> </a:t>
            </a:r>
            <a:r>
              <a:rPr sz="2600" dirty="0">
                <a:latin typeface="Calibri"/>
                <a:cs typeface="Calibri"/>
              </a:rPr>
              <a:t>Style</a:t>
            </a:r>
            <a:r>
              <a:rPr sz="2600" spc="315" dirty="0">
                <a:latin typeface="Calibri"/>
                <a:cs typeface="Calibri"/>
              </a:rPr>
              <a:t> </a:t>
            </a:r>
            <a:r>
              <a:rPr sz="2600" spc="-10" dirty="0">
                <a:latin typeface="Calibri"/>
                <a:cs typeface="Calibri"/>
              </a:rPr>
              <a:t>Costing:</a:t>
            </a:r>
            <a:r>
              <a:rPr sz="2600" dirty="0">
                <a:latin typeface="Calibri"/>
                <a:cs typeface="Calibri"/>
              </a:rPr>
              <a:t>	Public</a:t>
            </a:r>
            <a:r>
              <a:rPr sz="2600" spc="330" dirty="0">
                <a:latin typeface="Calibri"/>
                <a:cs typeface="Calibri"/>
              </a:rPr>
              <a:t> </a:t>
            </a:r>
            <a:r>
              <a:rPr sz="2600" dirty="0">
                <a:latin typeface="Calibri"/>
                <a:cs typeface="Calibri"/>
              </a:rPr>
              <a:t>cloud</a:t>
            </a:r>
            <a:r>
              <a:rPr sz="2600" spc="340" dirty="0">
                <a:latin typeface="Calibri"/>
                <a:cs typeface="Calibri"/>
              </a:rPr>
              <a:t> </a:t>
            </a:r>
            <a:r>
              <a:rPr sz="2600" dirty="0">
                <a:latin typeface="Calibri"/>
                <a:cs typeface="Calibri"/>
              </a:rPr>
              <a:t>is</a:t>
            </a:r>
            <a:r>
              <a:rPr sz="2600" spc="340" dirty="0">
                <a:latin typeface="Calibri"/>
                <a:cs typeface="Calibri"/>
              </a:rPr>
              <a:t> </a:t>
            </a:r>
            <a:r>
              <a:rPr sz="2600" dirty="0">
                <a:latin typeface="Calibri"/>
                <a:cs typeface="Calibri"/>
              </a:rPr>
              <a:t>also</a:t>
            </a:r>
            <a:r>
              <a:rPr sz="2600" spc="340" dirty="0">
                <a:latin typeface="Calibri"/>
                <a:cs typeface="Calibri"/>
              </a:rPr>
              <a:t> </a:t>
            </a:r>
            <a:r>
              <a:rPr sz="2600" dirty="0">
                <a:latin typeface="Calibri"/>
                <a:cs typeface="Calibri"/>
              </a:rPr>
              <a:t>based</a:t>
            </a:r>
            <a:r>
              <a:rPr sz="2600" spc="335" dirty="0">
                <a:latin typeface="Calibri"/>
                <a:cs typeface="Calibri"/>
              </a:rPr>
              <a:t> </a:t>
            </a:r>
            <a:r>
              <a:rPr sz="2600" dirty="0">
                <a:latin typeface="Calibri"/>
                <a:cs typeface="Calibri"/>
              </a:rPr>
              <a:t>on</a:t>
            </a:r>
            <a:r>
              <a:rPr sz="2600" spc="325" dirty="0">
                <a:latin typeface="Calibri"/>
                <a:cs typeface="Calibri"/>
              </a:rPr>
              <a:t> </a:t>
            </a:r>
            <a:r>
              <a:rPr sz="2600" b="1" spc="-35" dirty="0">
                <a:latin typeface="Calibri"/>
                <a:cs typeface="Calibri"/>
              </a:rPr>
              <a:t>pay-</a:t>
            </a:r>
            <a:r>
              <a:rPr sz="2600" b="1" spc="-20" dirty="0">
                <a:latin typeface="Calibri"/>
                <a:cs typeface="Calibri"/>
              </a:rPr>
              <a:t>per-</a:t>
            </a:r>
            <a:r>
              <a:rPr sz="2600" b="1" dirty="0">
                <a:latin typeface="Calibri"/>
                <a:cs typeface="Calibri"/>
              </a:rPr>
              <a:t>use</a:t>
            </a:r>
            <a:r>
              <a:rPr sz="2600" b="1" spc="335" dirty="0">
                <a:latin typeface="Calibri"/>
                <a:cs typeface="Calibri"/>
              </a:rPr>
              <a:t> </a:t>
            </a:r>
            <a:r>
              <a:rPr sz="2600" dirty="0">
                <a:latin typeface="Calibri"/>
                <a:cs typeface="Calibri"/>
              </a:rPr>
              <a:t>model</a:t>
            </a:r>
            <a:r>
              <a:rPr sz="2600" spc="335" dirty="0">
                <a:latin typeface="Calibri"/>
                <a:cs typeface="Calibri"/>
              </a:rPr>
              <a:t> </a:t>
            </a:r>
            <a:r>
              <a:rPr sz="2600" spc="-25" dirty="0">
                <a:latin typeface="Calibri"/>
                <a:cs typeface="Calibri"/>
              </a:rPr>
              <a:t>and </a:t>
            </a:r>
            <a:r>
              <a:rPr sz="2600" dirty="0">
                <a:latin typeface="Calibri"/>
                <a:cs typeface="Calibri"/>
              </a:rPr>
              <a:t>resources</a:t>
            </a:r>
            <a:r>
              <a:rPr sz="2600" spc="-80" dirty="0">
                <a:latin typeface="Calibri"/>
                <a:cs typeface="Calibri"/>
              </a:rPr>
              <a:t> </a:t>
            </a:r>
            <a:r>
              <a:rPr sz="2600" dirty="0">
                <a:latin typeface="Calibri"/>
                <a:cs typeface="Calibri"/>
              </a:rPr>
              <a:t>are</a:t>
            </a:r>
            <a:r>
              <a:rPr sz="2600" spc="-55" dirty="0">
                <a:latin typeface="Calibri"/>
                <a:cs typeface="Calibri"/>
              </a:rPr>
              <a:t> </a:t>
            </a:r>
            <a:r>
              <a:rPr sz="2600" dirty="0">
                <a:latin typeface="Calibri"/>
                <a:cs typeface="Calibri"/>
              </a:rPr>
              <a:t>accessible</a:t>
            </a:r>
            <a:r>
              <a:rPr sz="2600" spc="-80" dirty="0">
                <a:latin typeface="Calibri"/>
                <a:cs typeface="Calibri"/>
              </a:rPr>
              <a:t> </a:t>
            </a:r>
            <a:r>
              <a:rPr sz="2600" dirty="0">
                <a:latin typeface="Calibri"/>
                <a:cs typeface="Calibri"/>
              </a:rPr>
              <a:t>whenever</a:t>
            </a:r>
            <a:r>
              <a:rPr sz="2600" spc="-85" dirty="0">
                <a:latin typeface="Calibri"/>
                <a:cs typeface="Calibri"/>
              </a:rPr>
              <a:t> </a:t>
            </a:r>
            <a:r>
              <a:rPr sz="2600" dirty="0">
                <a:latin typeface="Calibri"/>
                <a:cs typeface="Calibri"/>
              </a:rPr>
              <a:t>consumer</a:t>
            </a:r>
            <a:r>
              <a:rPr sz="2600" spc="-80" dirty="0">
                <a:latin typeface="Calibri"/>
                <a:cs typeface="Calibri"/>
              </a:rPr>
              <a:t> </a:t>
            </a:r>
            <a:r>
              <a:rPr sz="2600" dirty="0">
                <a:latin typeface="Calibri"/>
                <a:cs typeface="Calibri"/>
              </a:rPr>
              <a:t>needs</a:t>
            </a:r>
            <a:r>
              <a:rPr sz="2600" spc="-80" dirty="0">
                <a:latin typeface="Calibri"/>
                <a:cs typeface="Calibri"/>
              </a:rPr>
              <a:t> </a:t>
            </a:r>
            <a:r>
              <a:rPr sz="2600" spc="-25" dirty="0">
                <a:latin typeface="Calibri"/>
                <a:cs typeface="Calibri"/>
              </a:rPr>
              <a:t>it.</a:t>
            </a:r>
            <a:endParaRPr sz="2600">
              <a:latin typeface="Calibri"/>
              <a:cs typeface="Calibri"/>
            </a:endParaRPr>
          </a:p>
          <a:p>
            <a:pPr marL="240665" marR="6350" indent="-228600">
              <a:lnSpc>
                <a:spcPct val="70100"/>
              </a:lnSpc>
              <a:spcBef>
                <a:spcPts val="994"/>
              </a:spcBef>
              <a:buFont typeface="Arial MT"/>
              <a:buChar char="•"/>
              <a:tabLst>
                <a:tab pos="240665" algn="l"/>
              </a:tabLst>
            </a:pPr>
            <a:r>
              <a:rPr sz="2600" dirty="0">
                <a:latin typeface="Calibri"/>
                <a:cs typeface="Calibri"/>
              </a:rPr>
              <a:t>High</a:t>
            </a:r>
            <a:r>
              <a:rPr sz="2600" spc="114" dirty="0">
                <a:latin typeface="Calibri"/>
                <a:cs typeface="Calibri"/>
              </a:rPr>
              <a:t> </a:t>
            </a:r>
            <a:r>
              <a:rPr sz="2600" dirty="0">
                <a:latin typeface="Calibri"/>
                <a:cs typeface="Calibri"/>
              </a:rPr>
              <a:t>Scalability:</a:t>
            </a:r>
            <a:r>
              <a:rPr sz="2600" spc="120" dirty="0">
                <a:latin typeface="Calibri"/>
                <a:cs typeface="Calibri"/>
              </a:rPr>
              <a:t> </a:t>
            </a:r>
            <a:r>
              <a:rPr sz="2600" dirty="0">
                <a:latin typeface="Calibri"/>
                <a:cs typeface="Calibri"/>
              </a:rPr>
              <a:t>Cloud</a:t>
            </a:r>
            <a:r>
              <a:rPr sz="2600" spc="125" dirty="0">
                <a:latin typeface="Calibri"/>
                <a:cs typeface="Calibri"/>
              </a:rPr>
              <a:t> </a:t>
            </a:r>
            <a:r>
              <a:rPr sz="2600" dirty="0">
                <a:latin typeface="Calibri"/>
                <a:cs typeface="Calibri"/>
              </a:rPr>
              <a:t>resources</a:t>
            </a:r>
            <a:r>
              <a:rPr sz="2600" spc="114" dirty="0">
                <a:latin typeface="Calibri"/>
                <a:cs typeface="Calibri"/>
              </a:rPr>
              <a:t> </a:t>
            </a:r>
            <a:r>
              <a:rPr sz="2600" dirty="0">
                <a:latin typeface="Calibri"/>
                <a:cs typeface="Calibri"/>
              </a:rPr>
              <a:t>are</a:t>
            </a:r>
            <a:r>
              <a:rPr sz="2600" spc="110" dirty="0">
                <a:latin typeface="Calibri"/>
                <a:cs typeface="Calibri"/>
              </a:rPr>
              <a:t> </a:t>
            </a:r>
            <a:r>
              <a:rPr sz="2600" dirty="0">
                <a:latin typeface="Calibri"/>
                <a:cs typeface="Calibri"/>
              </a:rPr>
              <a:t>made</a:t>
            </a:r>
            <a:r>
              <a:rPr sz="2600" spc="110" dirty="0">
                <a:latin typeface="Calibri"/>
                <a:cs typeface="Calibri"/>
              </a:rPr>
              <a:t> </a:t>
            </a:r>
            <a:r>
              <a:rPr sz="2600" dirty="0">
                <a:latin typeface="Calibri"/>
                <a:cs typeface="Calibri"/>
              </a:rPr>
              <a:t>available</a:t>
            </a:r>
            <a:r>
              <a:rPr sz="2600" spc="120" dirty="0">
                <a:latin typeface="Calibri"/>
                <a:cs typeface="Calibri"/>
              </a:rPr>
              <a:t> </a:t>
            </a:r>
            <a:r>
              <a:rPr sz="2600" dirty="0">
                <a:latin typeface="Calibri"/>
                <a:cs typeface="Calibri"/>
              </a:rPr>
              <a:t>on</a:t>
            </a:r>
            <a:r>
              <a:rPr sz="2600" spc="120" dirty="0">
                <a:latin typeface="Calibri"/>
                <a:cs typeface="Calibri"/>
              </a:rPr>
              <a:t> </a:t>
            </a:r>
            <a:r>
              <a:rPr sz="2600" dirty="0">
                <a:latin typeface="Calibri"/>
                <a:cs typeface="Calibri"/>
              </a:rPr>
              <a:t>demand</a:t>
            </a:r>
            <a:r>
              <a:rPr sz="2600" spc="110" dirty="0">
                <a:latin typeface="Calibri"/>
                <a:cs typeface="Calibri"/>
              </a:rPr>
              <a:t> </a:t>
            </a:r>
            <a:r>
              <a:rPr sz="2600" dirty="0">
                <a:latin typeface="Calibri"/>
                <a:cs typeface="Calibri"/>
              </a:rPr>
              <a:t>from</a:t>
            </a:r>
            <a:r>
              <a:rPr sz="2600" spc="110" dirty="0">
                <a:latin typeface="Calibri"/>
                <a:cs typeface="Calibri"/>
              </a:rPr>
              <a:t> </a:t>
            </a:r>
            <a:r>
              <a:rPr sz="2600" dirty="0">
                <a:latin typeface="Calibri"/>
                <a:cs typeface="Calibri"/>
              </a:rPr>
              <a:t>a</a:t>
            </a:r>
            <a:r>
              <a:rPr sz="2600" spc="120" dirty="0">
                <a:latin typeface="Calibri"/>
                <a:cs typeface="Calibri"/>
              </a:rPr>
              <a:t> </a:t>
            </a:r>
            <a:r>
              <a:rPr sz="2600" spc="-20" dirty="0">
                <a:latin typeface="Calibri"/>
                <a:cs typeface="Calibri"/>
              </a:rPr>
              <a:t>pool </a:t>
            </a:r>
            <a:r>
              <a:rPr sz="2600" dirty="0">
                <a:latin typeface="Calibri"/>
                <a:cs typeface="Calibri"/>
              </a:rPr>
              <a:t>of</a:t>
            </a:r>
            <a:r>
              <a:rPr sz="2600" spc="-40" dirty="0">
                <a:latin typeface="Calibri"/>
                <a:cs typeface="Calibri"/>
              </a:rPr>
              <a:t> </a:t>
            </a:r>
            <a:r>
              <a:rPr sz="2600" dirty="0">
                <a:latin typeface="Calibri"/>
                <a:cs typeface="Calibri"/>
              </a:rPr>
              <a:t>resources,</a:t>
            </a:r>
            <a:r>
              <a:rPr sz="2600" spc="-70" dirty="0">
                <a:latin typeface="Calibri"/>
                <a:cs typeface="Calibri"/>
              </a:rPr>
              <a:t> </a:t>
            </a:r>
            <a:r>
              <a:rPr sz="2600" dirty="0">
                <a:latin typeface="Calibri"/>
                <a:cs typeface="Calibri"/>
              </a:rPr>
              <a:t>i.e.,</a:t>
            </a:r>
            <a:r>
              <a:rPr sz="2600" spc="-35" dirty="0">
                <a:latin typeface="Calibri"/>
                <a:cs typeface="Calibri"/>
              </a:rPr>
              <a:t> </a:t>
            </a:r>
            <a:r>
              <a:rPr sz="2600" dirty="0">
                <a:latin typeface="Calibri"/>
                <a:cs typeface="Calibri"/>
              </a:rPr>
              <a:t>they</a:t>
            </a:r>
            <a:r>
              <a:rPr sz="2600" spc="-50" dirty="0">
                <a:latin typeface="Calibri"/>
                <a:cs typeface="Calibri"/>
              </a:rPr>
              <a:t> </a:t>
            </a:r>
            <a:r>
              <a:rPr sz="2600" dirty="0">
                <a:latin typeface="Calibri"/>
                <a:cs typeface="Calibri"/>
              </a:rPr>
              <a:t>can</a:t>
            </a:r>
            <a:r>
              <a:rPr sz="2600" spc="-45" dirty="0">
                <a:latin typeface="Calibri"/>
                <a:cs typeface="Calibri"/>
              </a:rPr>
              <a:t> </a:t>
            </a:r>
            <a:r>
              <a:rPr sz="2600" dirty="0">
                <a:latin typeface="Calibri"/>
                <a:cs typeface="Calibri"/>
              </a:rPr>
              <a:t>be</a:t>
            </a:r>
            <a:r>
              <a:rPr sz="2600" spc="-45" dirty="0">
                <a:latin typeface="Calibri"/>
                <a:cs typeface="Calibri"/>
              </a:rPr>
              <a:t> </a:t>
            </a:r>
            <a:r>
              <a:rPr sz="2600" dirty="0">
                <a:latin typeface="Calibri"/>
                <a:cs typeface="Calibri"/>
              </a:rPr>
              <a:t>scaled</a:t>
            </a:r>
            <a:r>
              <a:rPr sz="2600" spc="-50" dirty="0">
                <a:latin typeface="Calibri"/>
                <a:cs typeface="Calibri"/>
              </a:rPr>
              <a:t> </a:t>
            </a:r>
            <a:r>
              <a:rPr sz="2600" dirty="0">
                <a:latin typeface="Calibri"/>
                <a:cs typeface="Calibri"/>
              </a:rPr>
              <a:t>up</a:t>
            </a:r>
            <a:r>
              <a:rPr sz="2600" spc="-50" dirty="0">
                <a:latin typeface="Calibri"/>
                <a:cs typeface="Calibri"/>
              </a:rPr>
              <a:t> </a:t>
            </a:r>
            <a:r>
              <a:rPr sz="2600" dirty="0">
                <a:latin typeface="Calibri"/>
                <a:cs typeface="Calibri"/>
              </a:rPr>
              <a:t>or</a:t>
            </a:r>
            <a:r>
              <a:rPr sz="2600" spc="-15" dirty="0">
                <a:latin typeface="Calibri"/>
                <a:cs typeface="Calibri"/>
              </a:rPr>
              <a:t> </a:t>
            </a:r>
            <a:r>
              <a:rPr sz="2600" dirty="0">
                <a:latin typeface="Calibri"/>
                <a:cs typeface="Calibri"/>
              </a:rPr>
              <a:t>down</a:t>
            </a:r>
            <a:r>
              <a:rPr sz="2600" spc="-35" dirty="0">
                <a:latin typeface="Calibri"/>
                <a:cs typeface="Calibri"/>
              </a:rPr>
              <a:t> </a:t>
            </a:r>
            <a:r>
              <a:rPr sz="2600" dirty="0">
                <a:latin typeface="Calibri"/>
                <a:cs typeface="Calibri"/>
              </a:rPr>
              <a:t>according</a:t>
            </a:r>
            <a:r>
              <a:rPr sz="2600" spc="-50" dirty="0">
                <a:latin typeface="Calibri"/>
                <a:cs typeface="Calibri"/>
              </a:rPr>
              <a:t> </a:t>
            </a:r>
            <a:r>
              <a:rPr sz="2600" dirty="0">
                <a:latin typeface="Calibri"/>
                <a:cs typeface="Calibri"/>
              </a:rPr>
              <a:t>the</a:t>
            </a:r>
            <a:r>
              <a:rPr sz="2600" spc="-45" dirty="0">
                <a:latin typeface="Calibri"/>
                <a:cs typeface="Calibri"/>
              </a:rPr>
              <a:t> </a:t>
            </a:r>
            <a:r>
              <a:rPr sz="2600" spc="-10" dirty="0">
                <a:latin typeface="Calibri"/>
                <a:cs typeface="Calibri"/>
              </a:rPr>
              <a:t>requirement</a:t>
            </a:r>
            <a:endParaRPr sz="26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46</a:t>
            </a:fld>
            <a:endParaRPr spc="-25" dirty="0"/>
          </a:p>
        </p:txBody>
      </p:sp>
      <p:sp>
        <p:nvSpPr>
          <p:cNvPr id="2" name="object 2"/>
          <p:cNvSpPr txBox="1">
            <a:spLocks noGrp="1"/>
          </p:cNvSpPr>
          <p:nvPr>
            <p:ph type="title"/>
          </p:nvPr>
        </p:nvSpPr>
        <p:spPr>
          <a:xfrm>
            <a:off x="916939" y="609676"/>
            <a:ext cx="3238500" cy="697230"/>
          </a:xfrm>
          <a:prstGeom prst="rect">
            <a:avLst/>
          </a:prstGeom>
        </p:spPr>
        <p:txBody>
          <a:bodyPr vert="horz" wrap="square" lIns="0" tIns="13335" rIns="0" bIns="0" rtlCol="0">
            <a:spAutoFit/>
          </a:bodyPr>
          <a:lstStyle/>
          <a:p>
            <a:pPr marL="12700">
              <a:lnSpc>
                <a:spcPct val="100000"/>
              </a:lnSpc>
              <a:spcBef>
                <a:spcPts val="105"/>
              </a:spcBef>
            </a:pPr>
            <a:r>
              <a:rPr spc="-10" dirty="0"/>
              <a:t>Disadvantages</a:t>
            </a:r>
          </a:p>
        </p:txBody>
      </p:sp>
      <p:sp>
        <p:nvSpPr>
          <p:cNvPr id="3" name="object 3"/>
          <p:cNvSpPr txBox="1"/>
          <p:nvPr/>
        </p:nvSpPr>
        <p:spPr>
          <a:xfrm>
            <a:off x="916939" y="1793189"/>
            <a:ext cx="10360025" cy="2117090"/>
          </a:xfrm>
          <a:prstGeom prst="rect">
            <a:avLst/>
          </a:prstGeom>
        </p:spPr>
        <p:txBody>
          <a:bodyPr vert="horz" wrap="square" lIns="0" tIns="55244" rIns="0" bIns="0" rtlCol="0">
            <a:spAutoFit/>
          </a:bodyPr>
          <a:lstStyle/>
          <a:p>
            <a:pPr marL="240029" marR="6985" indent="-227329" algn="just">
              <a:lnSpc>
                <a:spcPct val="90000"/>
              </a:lnSpc>
              <a:spcBef>
                <a:spcPts val="434"/>
              </a:spcBef>
              <a:buFont typeface="Arial MT"/>
              <a:buChar char="•"/>
              <a:tabLst>
                <a:tab pos="241300" algn="l"/>
              </a:tabLst>
            </a:pPr>
            <a:r>
              <a:rPr sz="2800" b="1" dirty="0">
                <a:latin typeface="Calibri"/>
                <a:cs typeface="Calibri"/>
              </a:rPr>
              <a:t>Low</a:t>
            </a:r>
            <a:r>
              <a:rPr sz="2800" b="1" spc="40" dirty="0">
                <a:latin typeface="Calibri"/>
                <a:cs typeface="Calibri"/>
              </a:rPr>
              <a:t>  </a:t>
            </a:r>
            <a:r>
              <a:rPr sz="2800" b="1" dirty="0">
                <a:latin typeface="Calibri"/>
                <a:cs typeface="Calibri"/>
              </a:rPr>
              <a:t>Security:</a:t>
            </a:r>
            <a:r>
              <a:rPr sz="2800" b="1" spc="40" dirty="0">
                <a:latin typeface="Calibri"/>
                <a:cs typeface="Calibri"/>
              </a:rPr>
              <a:t>  </a:t>
            </a:r>
            <a:r>
              <a:rPr sz="2800" dirty="0">
                <a:latin typeface="Calibri"/>
                <a:cs typeface="Calibri"/>
              </a:rPr>
              <a:t>In</a:t>
            </a:r>
            <a:r>
              <a:rPr sz="2800" spc="40" dirty="0">
                <a:latin typeface="Calibri"/>
                <a:cs typeface="Calibri"/>
              </a:rPr>
              <a:t>  </a:t>
            </a:r>
            <a:r>
              <a:rPr sz="2800" b="1" dirty="0">
                <a:latin typeface="Calibri"/>
                <a:cs typeface="Calibri"/>
              </a:rPr>
              <a:t>public</a:t>
            </a:r>
            <a:r>
              <a:rPr sz="2800" b="1" spc="40" dirty="0">
                <a:latin typeface="Calibri"/>
                <a:cs typeface="Calibri"/>
              </a:rPr>
              <a:t>  </a:t>
            </a:r>
            <a:r>
              <a:rPr sz="2800" b="1" dirty="0">
                <a:latin typeface="Calibri"/>
                <a:cs typeface="Calibri"/>
              </a:rPr>
              <a:t>cloud</a:t>
            </a:r>
            <a:r>
              <a:rPr sz="2800" b="1" spc="40" dirty="0">
                <a:latin typeface="Calibri"/>
                <a:cs typeface="Calibri"/>
              </a:rPr>
              <a:t>  </a:t>
            </a:r>
            <a:r>
              <a:rPr sz="2800" b="1" dirty="0">
                <a:latin typeface="Calibri"/>
                <a:cs typeface="Calibri"/>
              </a:rPr>
              <a:t>model,</a:t>
            </a:r>
            <a:r>
              <a:rPr sz="2800" b="1" spc="45" dirty="0">
                <a:latin typeface="Calibri"/>
                <a:cs typeface="Calibri"/>
              </a:rPr>
              <a:t>  </a:t>
            </a:r>
            <a:r>
              <a:rPr sz="2800" dirty="0">
                <a:latin typeface="Calibri"/>
                <a:cs typeface="Calibri"/>
              </a:rPr>
              <a:t>data</a:t>
            </a:r>
            <a:r>
              <a:rPr sz="2800" spc="40" dirty="0">
                <a:latin typeface="Calibri"/>
                <a:cs typeface="Calibri"/>
              </a:rPr>
              <a:t>  </a:t>
            </a:r>
            <a:r>
              <a:rPr sz="2800" dirty="0">
                <a:latin typeface="Calibri"/>
                <a:cs typeface="Calibri"/>
              </a:rPr>
              <a:t>is</a:t>
            </a:r>
            <a:r>
              <a:rPr sz="2800" spc="45" dirty="0">
                <a:latin typeface="Calibri"/>
                <a:cs typeface="Calibri"/>
              </a:rPr>
              <a:t>  </a:t>
            </a:r>
            <a:r>
              <a:rPr sz="2800" dirty="0">
                <a:latin typeface="Calibri"/>
                <a:cs typeface="Calibri"/>
              </a:rPr>
              <a:t>hosted</a:t>
            </a:r>
            <a:r>
              <a:rPr sz="2800" spc="40" dirty="0">
                <a:latin typeface="Calibri"/>
                <a:cs typeface="Calibri"/>
              </a:rPr>
              <a:t>  </a:t>
            </a:r>
            <a:r>
              <a:rPr sz="2800" spc="-20" dirty="0">
                <a:latin typeface="Calibri"/>
                <a:cs typeface="Calibri"/>
              </a:rPr>
              <a:t>off-</a:t>
            </a:r>
            <a:r>
              <a:rPr sz="2800" dirty="0">
                <a:latin typeface="Calibri"/>
                <a:cs typeface="Calibri"/>
              </a:rPr>
              <a:t>site</a:t>
            </a:r>
            <a:r>
              <a:rPr sz="2800" spc="40" dirty="0">
                <a:latin typeface="Calibri"/>
                <a:cs typeface="Calibri"/>
              </a:rPr>
              <a:t>  </a:t>
            </a:r>
            <a:r>
              <a:rPr sz="2800" spc="-25" dirty="0">
                <a:latin typeface="Calibri"/>
                <a:cs typeface="Calibri"/>
              </a:rPr>
              <a:t>and 	</a:t>
            </a:r>
            <a:r>
              <a:rPr sz="2800" dirty="0">
                <a:latin typeface="Calibri"/>
                <a:cs typeface="Calibri"/>
              </a:rPr>
              <a:t>resources</a:t>
            </a:r>
            <a:r>
              <a:rPr sz="2800" spc="100" dirty="0">
                <a:latin typeface="Calibri"/>
                <a:cs typeface="Calibri"/>
              </a:rPr>
              <a:t>  </a:t>
            </a:r>
            <a:r>
              <a:rPr sz="2800" dirty="0">
                <a:latin typeface="Calibri"/>
                <a:cs typeface="Calibri"/>
              </a:rPr>
              <a:t>are</a:t>
            </a:r>
            <a:r>
              <a:rPr sz="2800" spc="105" dirty="0">
                <a:latin typeface="Calibri"/>
                <a:cs typeface="Calibri"/>
              </a:rPr>
              <a:t>  </a:t>
            </a:r>
            <a:r>
              <a:rPr sz="2800" dirty="0">
                <a:latin typeface="Calibri"/>
                <a:cs typeface="Calibri"/>
              </a:rPr>
              <a:t>shared</a:t>
            </a:r>
            <a:r>
              <a:rPr sz="2800" spc="100" dirty="0">
                <a:latin typeface="Calibri"/>
                <a:cs typeface="Calibri"/>
              </a:rPr>
              <a:t>  </a:t>
            </a:r>
            <a:r>
              <a:rPr sz="2800" dirty="0">
                <a:latin typeface="Calibri"/>
                <a:cs typeface="Calibri"/>
              </a:rPr>
              <a:t>publicly,</a:t>
            </a:r>
            <a:r>
              <a:rPr sz="2800" spc="110" dirty="0">
                <a:latin typeface="Calibri"/>
                <a:cs typeface="Calibri"/>
              </a:rPr>
              <a:t>  </a:t>
            </a:r>
            <a:r>
              <a:rPr sz="2800" dirty="0">
                <a:latin typeface="Calibri"/>
                <a:cs typeface="Calibri"/>
              </a:rPr>
              <a:t>therefore</a:t>
            </a:r>
            <a:r>
              <a:rPr sz="2800" spc="105" dirty="0">
                <a:latin typeface="Calibri"/>
                <a:cs typeface="Calibri"/>
              </a:rPr>
              <a:t>  </a:t>
            </a:r>
            <a:r>
              <a:rPr sz="2800" dirty="0">
                <a:latin typeface="Calibri"/>
                <a:cs typeface="Calibri"/>
              </a:rPr>
              <a:t>does</a:t>
            </a:r>
            <a:r>
              <a:rPr sz="2800" spc="110" dirty="0">
                <a:latin typeface="Calibri"/>
                <a:cs typeface="Calibri"/>
              </a:rPr>
              <a:t>  </a:t>
            </a:r>
            <a:r>
              <a:rPr sz="2800" dirty="0">
                <a:latin typeface="Calibri"/>
                <a:cs typeface="Calibri"/>
              </a:rPr>
              <a:t>not</a:t>
            </a:r>
            <a:r>
              <a:rPr sz="2800" spc="105" dirty="0">
                <a:latin typeface="Calibri"/>
                <a:cs typeface="Calibri"/>
              </a:rPr>
              <a:t>  </a:t>
            </a:r>
            <a:r>
              <a:rPr sz="2800" dirty="0">
                <a:latin typeface="Calibri"/>
                <a:cs typeface="Calibri"/>
              </a:rPr>
              <a:t>ensure</a:t>
            </a:r>
            <a:r>
              <a:rPr sz="2800" spc="105" dirty="0">
                <a:latin typeface="Calibri"/>
                <a:cs typeface="Calibri"/>
              </a:rPr>
              <a:t>  </a:t>
            </a:r>
            <a:r>
              <a:rPr sz="2800" spc="-10" dirty="0">
                <a:latin typeface="Calibri"/>
                <a:cs typeface="Calibri"/>
              </a:rPr>
              <a:t>higher 	</a:t>
            </a:r>
            <a:r>
              <a:rPr sz="2800" dirty="0">
                <a:latin typeface="Calibri"/>
                <a:cs typeface="Calibri"/>
              </a:rPr>
              <a:t>level</a:t>
            </a:r>
            <a:r>
              <a:rPr sz="2800" spc="-45" dirty="0">
                <a:latin typeface="Calibri"/>
                <a:cs typeface="Calibri"/>
              </a:rPr>
              <a:t> </a:t>
            </a:r>
            <a:r>
              <a:rPr sz="2800" dirty="0">
                <a:latin typeface="Calibri"/>
                <a:cs typeface="Calibri"/>
              </a:rPr>
              <a:t>of</a:t>
            </a:r>
            <a:r>
              <a:rPr sz="2800" spc="-20" dirty="0">
                <a:latin typeface="Calibri"/>
                <a:cs typeface="Calibri"/>
              </a:rPr>
              <a:t> </a:t>
            </a:r>
            <a:r>
              <a:rPr sz="2800" spc="-10" dirty="0">
                <a:latin typeface="Calibri"/>
                <a:cs typeface="Calibri"/>
              </a:rPr>
              <a:t>security.</a:t>
            </a:r>
            <a:endParaRPr sz="2800">
              <a:latin typeface="Calibri"/>
              <a:cs typeface="Calibri"/>
            </a:endParaRPr>
          </a:p>
          <a:p>
            <a:pPr marL="240029" marR="5080" indent="-227329" algn="just">
              <a:lnSpc>
                <a:spcPts val="3030"/>
              </a:lnSpc>
              <a:spcBef>
                <a:spcPts val="1045"/>
              </a:spcBef>
              <a:buFont typeface="Arial MT"/>
              <a:buChar char="•"/>
              <a:tabLst>
                <a:tab pos="241300" algn="l"/>
              </a:tabLst>
            </a:pPr>
            <a:r>
              <a:rPr sz="2800" b="1" dirty="0">
                <a:latin typeface="Calibri"/>
                <a:cs typeface="Calibri"/>
              </a:rPr>
              <a:t>Less</a:t>
            </a:r>
            <a:r>
              <a:rPr sz="2800" b="1" spc="120" dirty="0">
                <a:latin typeface="Calibri"/>
                <a:cs typeface="Calibri"/>
              </a:rPr>
              <a:t> </a:t>
            </a:r>
            <a:r>
              <a:rPr sz="2800" b="1" dirty="0">
                <a:latin typeface="Calibri"/>
                <a:cs typeface="Calibri"/>
              </a:rPr>
              <a:t>Customizable:</a:t>
            </a:r>
            <a:r>
              <a:rPr sz="2800" b="1" spc="105" dirty="0">
                <a:latin typeface="Calibri"/>
                <a:cs typeface="Calibri"/>
              </a:rPr>
              <a:t> </a:t>
            </a:r>
            <a:r>
              <a:rPr sz="2800" dirty="0">
                <a:latin typeface="Calibri"/>
                <a:cs typeface="Calibri"/>
              </a:rPr>
              <a:t>It</a:t>
            </a:r>
            <a:r>
              <a:rPr sz="2800" spc="114" dirty="0">
                <a:latin typeface="Calibri"/>
                <a:cs typeface="Calibri"/>
              </a:rPr>
              <a:t> </a:t>
            </a:r>
            <a:r>
              <a:rPr sz="2800" dirty="0">
                <a:latin typeface="Calibri"/>
                <a:cs typeface="Calibri"/>
              </a:rPr>
              <a:t>is</a:t>
            </a:r>
            <a:r>
              <a:rPr sz="2800" spc="120" dirty="0">
                <a:latin typeface="Calibri"/>
                <a:cs typeface="Calibri"/>
              </a:rPr>
              <a:t> </a:t>
            </a:r>
            <a:r>
              <a:rPr sz="2800" dirty="0">
                <a:latin typeface="Calibri"/>
                <a:cs typeface="Calibri"/>
              </a:rPr>
              <a:t>comparatively</a:t>
            </a:r>
            <a:r>
              <a:rPr sz="2800" spc="110" dirty="0">
                <a:latin typeface="Calibri"/>
                <a:cs typeface="Calibri"/>
              </a:rPr>
              <a:t> </a:t>
            </a:r>
            <a:r>
              <a:rPr sz="2800" dirty="0">
                <a:latin typeface="Calibri"/>
                <a:cs typeface="Calibri"/>
              </a:rPr>
              <a:t>less</a:t>
            </a:r>
            <a:r>
              <a:rPr sz="2800" spc="114" dirty="0">
                <a:latin typeface="Calibri"/>
                <a:cs typeface="Calibri"/>
              </a:rPr>
              <a:t> </a:t>
            </a:r>
            <a:r>
              <a:rPr sz="2800" dirty="0">
                <a:latin typeface="Calibri"/>
                <a:cs typeface="Calibri"/>
              </a:rPr>
              <a:t>customizable</a:t>
            </a:r>
            <a:r>
              <a:rPr sz="2800" spc="114" dirty="0">
                <a:latin typeface="Calibri"/>
                <a:cs typeface="Calibri"/>
              </a:rPr>
              <a:t> </a:t>
            </a:r>
            <a:r>
              <a:rPr sz="2800" dirty="0">
                <a:latin typeface="Calibri"/>
                <a:cs typeface="Calibri"/>
              </a:rPr>
              <a:t>than</a:t>
            </a:r>
            <a:r>
              <a:rPr sz="2800" spc="120" dirty="0">
                <a:latin typeface="Calibri"/>
                <a:cs typeface="Calibri"/>
              </a:rPr>
              <a:t> </a:t>
            </a:r>
            <a:r>
              <a:rPr sz="2800" spc="-10" dirty="0">
                <a:latin typeface="Calibri"/>
                <a:cs typeface="Calibri"/>
              </a:rPr>
              <a:t>private 	cloud.</a:t>
            </a:r>
            <a:endParaRPr sz="2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Community </a:t>
            </a:r>
            <a:r>
              <a:rPr spc="-10" dirty="0"/>
              <a:t>Cloud</a:t>
            </a:r>
          </a:p>
        </p:txBody>
      </p:sp>
      <p:sp>
        <p:nvSpPr>
          <p:cNvPr id="3" name="object 3"/>
          <p:cNvSpPr txBox="1"/>
          <p:nvPr/>
        </p:nvSpPr>
        <p:spPr>
          <a:xfrm>
            <a:off x="916939" y="1530172"/>
            <a:ext cx="5793105" cy="3812540"/>
          </a:xfrm>
          <a:prstGeom prst="rect">
            <a:avLst/>
          </a:prstGeom>
        </p:spPr>
        <p:txBody>
          <a:bodyPr vert="horz" wrap="square" lIns="0" tIns="49530" rIns="0" bIns="0" rtlCol="0">
            <a:spAutoFit/>
          </a:bodyPr>
          <a:lstStyle/>
          <a:p>
            <a:pPr marL="240029" marR="361315" indent="-227329">
              <a:lnSpc>
                <a:spcPct val="90000"/>
              </a:lnSpc>
              <a:spcBef>
                <a:spcPts val="390"/>
              </a:spcBef>
              <a:buFont typeface="Arial MT"/>
              <a:buChar char="•"/>
              <a:tabLst>
                <a:tab pos="241300" algn="l"/>
              </a:tabLst>
            </a:pPr>
            <a:r>
              <a:rPr sz="2400" dirty="0">
                <a:latin typeface="Calibri"/>
                <a:cs typeface="Calibri"/>
              </a:rPr>
              <a:t>The</a:t>
            </a:r>
            <a:r>
              <a:rPr sz="2400" spc="-15" dirty="0">
                <a:latin typeface="Calibri"/>
                <a:cs typeface="Calibri"/>
              </a:rPr>
              <a:t> </a:t>
            </a:r>
            <a:r>
              <a:rPr sz="2400" dirty="0">
                <a:latin typeface="Calibri"/>
                <a:cs typeface="Calibri"/>
              </a:rPr>
              <a:t>cloud</a:t>
            </a:r>
            <a:r>
              <a:rPr sz="2400" spc="-30" dirty="0">
                <a:latin typeface="Calibri"/>
                <a:cs typeface="Calibri"/>
              </a:rPr>
              <a:t> </a:t>
            </a:r>
            <a:r>
              <a:rPr sz="2400" spc="-10" dirty="0">
                <a:latin typeface="Calibri"/>
                <a:cs typeface="Calibri"/>
              </a:rPr>
              <a:t>infrastructure</a:t>
            </a:r>
            <a:r>
              <a:rPr sz="2400" spc="-45" dirty="0">
                <a:latin typeface="Calibri"/>
                <a:cs typeface="Calibri"/>
              </a:rPr>
              <a:t> </a:t>
            </a:r>
            <a:r>
              <a:rPr sz="2400" dirty="0">
                <a:latin typeface="Calibri"/>
                <a:cs typeface="Calibri"/>
              </a:rPr>
              <a:t>is</a:t>
            </a:r>
            <a:r>
              <a:rPr sz="2400" spc="-25" dirty="0">
                <a:latin typeface="Calibri"/>
                <a:cs typeface="Calibri"/>
              </a:rPr>
              <a:t> </a:t>
            </a:r>
            <a:r>
              <a:rPr sz="2400" spc="-10" dirty="0">
                <a:latin typeface="Calibri"/>
                <a:cs typeface="Calibri"/>
              </a:rPr>
              <a:t>provisioned</a:t>
            </a:r>
            <a:r>
              <a:rPr sz="2400" spc="-15" dirty="0">
                <a:latin typeface="Calibri"/>
                <a:cs typeface="Calibri"/>
              </a:rPr>
              <a:t> </a:t>
            </a:r>
            <a:r>
              <a:rPr sz="2400" spc="-25" dirty="0">
                <a:latin typeface="Calibri"/>
                <a:cs typeface="Calibri"/>
              </a:rPr>
              <a:t>for 	</a:t>
            </a:r>
            <a:r>
              <a:rPr sz="2400" spc="-10" dirty="0">
                <a:latin typeface="Calibri"/>
                <a:cs typeface="Calibri"/>
              </a:rPr>
              <a:t>exclusive</a:t>
            </a:r>
            <a:r>
              <a:rPr sz="2400" spc="-50" dirty="0">
                <a:latin typeface="Calibri"/>
                <a:cs typeface="Calibri"/>
              </a:rPr>
              <a:t> </a:t>
            </a:r>
            <a:r>
              <a:rPr sz="2400" dirty="0">
                <a:latin typeface="Calibri"/>
                <a:cs typeface="Calibri"/>
              </a:rPr>
              <a:t>use</a:t>
            </a:r>
            <a:r>
              <a:rPr sz="2400" spc="-35" dirty="0">
                <a:latin typeface="Calibri"/>
                <a:cs typeface="Calibri"/>
              </a:rPr>
              <a:t> </a:t>
            </a:r>
            <a:r>
              <a:rPr sz="2400" dirty="0">
                <a:latin typeface="Calibri"/>
                <a:cs typeface="Calibri"/>
              </a:rPr>
              <a:t>by</a:t>
            </a:r>
            <a:r>
              <a:rPr sz="2400" spc="-40"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specific</a:t>
            </a:r>
            <a:r>
              <a:rPr sz="2400" spc="-50" dirty="0">
                <a:latin typeface="Calibri"/>
                <a:cs typeface="Calibri"/>
              </a:rPr>
              <a:t> </a:t>
            </a:r>
            <a:r>
              <a:rPr sz="2400" dirty="0">
                <a:latin typeface="Calibri"/>
                <a:cs typeface="Calibri"/>
              </a:rPr>
              <a:t>community</a:t>
            </a:r>
            <a:r>
              <a:rPr sz="2400" spc="-55" dirty="0">
                <a:latin typeface="Calibri"/>
                <a:cs typeface="Calibri"/>
              </a:rPr>
              <a:t> </a:t>
            </a:r>
            <a:r>
              <a:rPr sz="2400" spc="-25" dirty="0">
                <a:latin typeface="Calibri"/>
                <a:cs typeface="Calibri"/>
              </a:rPr>
              <a:t>of 	</a:t>
            </a:r>
            <a:r>
              <a:rPr sz="2400" dirty="0">
                <a:latin typeface="Calibri"/>
                <a:cs typeface="Calibri"/>
              </a:rPr>
              <a:t>consumers</a:t>
            </a:r>
            <a:r>
              <a:rPr sz="2400" spc="-65" dirty="0">
                <a:latin typeface="Calibri"/>
                <a:cs typeface="Calibri"/>
              </a:rPr>
              <a:t> </a:t>
            </a:r>
            <a:r>
              <a:rPr sz="2400" dirty="0">
                <a:latin typeface="Calibri"/>
                <a:cs typeface="Calibri"/>
              </a:rPr>
              <a:t>from</a:t>
            </a:r>
            <a:r>
              <a:rPr sz="2400" spc="-55" dirty="0">
                <a:latin typeface="Calibri"/>
                <a:cs typeface="Calibri"/>
              </a:rPr>
              <a:t> </a:t>
            </a:r>
            <a:r>
              <a:rPr sz="2400" spc="-10" dirty="0">
                <a:latin typeface="Calibri"/>
                <a:cs typeface="Calibri"/>
              </a:rPr>
              <a:t>organizations</a:t>
            </a:r>
            <a:r>
              <a:rPr sz="2400" spc="-60" dirty="0">
                <a:latin typeface="Calibri"/>
                <a:cs typeface="Calibri"/>
              </a:rPr>
              <a:t> </a:t>
            </a:r>
            <a:r>
              <a:rPr sz="2400" dirty="0">
                <a:latin typeface="Calibri"/>
                <a:cs typeface="Calibri"/>
              </a:rPr>
              <a:t>that</a:t>
            </a:r>
            <a:r>
              <a:rPr sz="2400" spc="-55" dirty="0">
                <a:latin typeface="Calibri"/>
                <a:cs typeface="Calibri"/>
              </a:rPr>
              <a:t> </a:t>
            </a:r>
            <a:r>
              <a:rPr sz="2400" spc="-20" dirty="0">
                <a:latin typeface="Calibri"/>
                <a:cs typeface="Calibri"/>
              </a:rPr>
              <a:t>have 	</a:t>
            </a:r>
            <a:r>
              <a:rPr sz="2400" dirty="0">
                <a:latin typeface="Calibri"/>
                <a:cs typeface="Calibri"/>
              </a:rPr>
              <a:t>shared</a:t>
            </a:r>
            <a:r>
              <a:rPr sz="2400" spc="-35" dirty="0">
                <a:latin typeface="Calibri"/>
                <a:cs typeface="Calibri"/>
              </a:rPr>
              <a:t> </a:t>
            </a:r>
            <a:r>
              <a:rPr sz="2400" dirty="0">
                <a:latin typeface="Calibri"/>
                <a:cs typeface="Calibri"/>
              </a:rPr>
              <a:t>concerns</a:t>
            </a:r>
            <a:r>
              <a:rPr sz="2400" spc="-40" dirty="0">
                <a:latin typeface="Calibri"/>
                <a:cs typeface="Calibri"/>
              </a:rPr>
              <a:t> </a:t>
            </a:r>
            <a:r>
              <a:rPr sz="2400" dirty="0">
                <a:latin typeface="Calibri"/>
                <a:cs typeface="Calibri"/>
              </a:rPr>
              <a:t>(e.g.,</a:t>
            </a:r>
            <a:r>
              <a:rPr sz="2400" spc="-55" dirty="0">
                <a:latin typeface="Calibri"/>
                <a:cs typeface="Calibri"/>
              </a:rPr>
              <a:t> </a:t>
            </a:r>
            <a:r>
              <a:rPr sz="2400" dirty="0">
                <a:latin typeface="Calibri"/>
                <a:cs typeface="Calibri"/>
              </a:rPr>
              <a:t>mission,</a:t>
            </a:r>
            <a:r>
              <a:rPr sz="2400" spc="-45" dirty="0">
                <a:latin typeface="Calibri"/>
                <a:cs typeface="Calibri"/>
              </a:rPr>
              <a:t> </a:t>
            </a:r>
            <a:r>
              <a:rPr sz="2400" spc="-10" dirty="0">
                <a:latin typeface="Calibri"/>
                <a:cs typeface="Calibri"/>
              </a:rPr>
              <a:t>security 	requirements,</a:t>
            </a:r>
            <a:r>
              <a:rPr sz="2400" spc="-30" dirty="0">
                <a:latin typeface="Calibri"/>
                <a:cs typeface="Calibri"/>
              </a:rPr>
              <a:t> </a:t>
            </a:r>
            <a:r>
              <a:rPr sz="2400" spc="-20" dirty="0">
                <a:latin typeface="Calibri"/>
                <a:cs typeface="Calibri"/>
              </a:rPr>
              <a:t>policy,</a:t>
            </a:r>
            <a:r>
              <a:rPr sz="2400" spc="-45" dirty="0">
                <a:latin typeface="Calibri"/>
                <a:cs typeface="Calibri"/>
              </a:rPr>
              <a:t> </a:t>
            </a:r>
            <a:r>
              <a:rPr sz="2400" dirty="0">
                <a:latin typeface="Calibri"/>
                <a:cs typeface="Calibri"/>
              </a:rPr>
              <a:t>and</a:t>
            </a:r>
            <a:r>
              <a:rPr sz="2400" spc="-30" dirty="0">
                <a:latin typeface="Calibri"/>
                <a:cs typeface="Calibri"/>
              </a:rPr>
              <a:t> </a:t>
            </a:r>
            <a:r>
              <a:rPr sz="2400" spc="-10" dirty="0">
                <a:latin typeface="Calibri"/>
                <a:cs typeface="Calibri"/>
              </a:rPr>
              <a:t>compliance 	considerations).</a:t>
            </a:r>
            <a:endParaRPr sz="2400">
              <a:latin typeface="Calibri"/>
              <a:cs typeface="Calibri"/>
            </a:endParaRPr>
          </a:p>
          <a:p>
            <a:pPr marL="240029" marR="5080" indent="-227329">
              <a:lnSpc>
                <a:spcPct val="90000"/>
              </a:lnSpc>
              <a:spcBef>
                <a:spcPts val="1005"/>
              </a:spcBef>
              <a:buFont typeface="Arial MT"/>
              <a:buChar char="•"/>
              <a:tabLst>
                <a:tab pos="241300" algn="l"/>
              </a:tabLst>
            </a:pPr>
            <a:r>
              <a:rPr sz="2400" dirty="0">
                <a:latin typeface="Calibri"/>
                <a:cs typeface="Calibri"/>
              </a:rPr>
              <a:t>It</a:t>
            </a:r>
            <a:r>
              <a:rPr sz="2400" spc="-70" dirty="0">
                <a:latin typeface="Calibri"/>
                <a:cs typeface="Calibri"/>
              </a:rPr>
              <a:t> </a:t>
            </a:r>
            <a:r>
              <a:rPr sz="2400" dirty="0">
                <a:latin typeface="Calibri"/>
                <a:cs typeface="Calibri"/>
              </a:rPr>
              <a:t>may</a:t>
            </a:r>
            <a:r>
              <a:rPr sz="2400" spc="-60" dirty="0">
                <a:latin typeface="Calibri"/>
                <a:cs typeface="Calibri"/>
              </a:rPr>
              <a:t> </a:t>
            </a:r>
            <a:r>
              <a:rPr sz="2400" dirty="0">
                <a:latin typeface="Calibri"/>
                <a:cs typeface="Calibri"/>
              </a:rPr>
              <a:t>be</a:t>
            </a:r>
            <a:r>
              <a:rPr sz="2400" spc="-50" dirty="0">
                <a:latin typeface="Calibri"/>
                <a:cs typeface="Calibri"/>
              </a:rPr>
              <a:t> </a:t>
            </a:r>
            <a:r>
              <a:rPr sz="2400" dirty="0">
                <a:latin typeface="Calibri"/>
                <a:cs typeface="Calibri"/>
              </a:rPr>
              <a:t>owned,</a:t>
            </a:r>
            <a:r>
              <a:rPr sz="2400" spc="-40" dirty="0">
                <a:latin typeface="Calibri"/>
                <a:cs typeface="Calibri"/>
              </a:rPr>
              <a:t> </a:t>
            </a:r>
            <a:r>
              <a:rPr sz="2400" dirty="0">
                <a:latin typeface="Calibri"/>
                <a:cs typeface="Calibri"/>
              </a:rPr>
              <a:t>managed,</a:t>
            </a:r>
            <a:r>
              <a:rPr sz="2400" spc="-65" dirty="0">
                <a:latin typeface="Calibri"/>
                <a:cs typeface="Calibri"/>
              </a:rPr>
              <a:t> </a:t>
            </a:r>
            <a:r>
              <a:rPr sz="2400" dirty="0">
                <a:latin typeface="Calibri"/>
                <a:cs typeface="Calibri"/>
              </a:rPr>
              <a:t>and</a:t>
            </a:r>
            <a:r>
              <a:rPr sz="2400" spc="-55" dirty="0">
                <a:latin typeface="Calibri"/>
                <a:cs typeface="Calibri"/>
              </a:rPr>
              <a:t> </a:t>
            </a:r>
            <a:r>
              <a:rPr sz="2400" spc="-10" dirty="0">
                <a:latin typeface="Calibri"/>
                <a:cs typeface="Calibri"/>
              </a:rPr>
              <a:t>operated</a:t>
            </a:r>
            <a:r>
              <a:rPr sz="2400" spc="-45" dirty="0">
                <a:latin typeface="Calibri"/>
                <a:cs typeface="Calibri"/>
              </a:rPr>
              <a:t> </a:t>
            </a:r>
            <a:r>
              <a:rPr sz="2400" spc="-25" dirty="0">
                <a:latin typeface="Calibri"/>
                <a:cs typeface="Calibri"/>
              </a:rPr>
              <a:t>by 	</a:t>
            </a:r>
            <a:r>
              <a:rPr sz="2400" dirty="0">
                <a:latin typeface="Calibri"/>
                <a:cs typeface="Calibri"/>
              </a:rPr>
              <a:t>one</a:t>
            </a:r>
            <a:r>
              <a:rPr sz="2400" spc="-20" dirty="0">
                <a:latin typeface="Calibri"/>
                <a:cs typeface="Calibri"/>
              </a:rPr>
              <a:t> </a:t>
            </a:r>
            <a:r>
              <a:rPr sz="2400" dirty="0">
                <a:latin typeface="Calibri"/>
                <a:cs typeface="Calibri"/>
              </a:rPr>
              <a:t>or</a:t>
            </a:r>
            <a:r>
              <a:rPr sz="2400" spc="-20" dirty="0">
                <a:latin typeface="Calibri"/>
                <a:cs typeface="Calibri"/>
              </a:rPr>
              <a:t> </a:t>
            </a:r>
            <a:r>
              <a:rPr sz="2400" dirty="0">
                <a:latin typeface="Calibri"/>
                <a:cs typeface="Calibri"/>
              </a:rPr>
              <a:t>more</a:t>
            </a:r>
            <a:r>
              <a:rPr sz="2400" spc="-20" dirty="0">
                <a:latin typeface="Calibri"/>
                <a:cs typeface="Calibri"/>
              </a:rPr>
              <a:t> </a:t>
            </a:r>
            <a:r>
              <a:rPr sz="2400" dirty="0">
                <a:latin typeface="Calibri"/>
                <a:cs typeface="Calibri"/>
              </a:rPr>
              <a:t>of</a:t>
            </a:r>
            <a:r>
              <a:rPr sz="2400" spc="-20" dirty="0">
                <a:latin typeface="Calibri"/>
                <a:cs typeface="Calibri"/>
              </a:rPr>
              <a:t> </a:t>
            </a:r>
            <a:r>
              <a:rPr sz="2400" dirty="0">
                <a:latin typeface="Calibri"/>
                <a:cs typeface="Calibri"/>
              </a:rPr>
              <a:t>the</a:t>
            </a:r>
            <a:r>
              <a:rPr sz="2400" spc="-20" dirty="0">
                <a:latin typeface="Calibri"/>
                <a:cs typeface="Calibri"/>
              </a:rPr>
              <a:t> </a:t>
            </a:r>
            <a:r>
              <a:rPr sz="2400" spc="-10" dirty="0">
                <a:latin typeface="Calibri"/>
                <a:cs typeface="Calibri"/>
              </a:rPr>
              <a:t>organizations</a:t>
            </a:r>
            <a:r>
              <a:rPr sz="2400" spc="-40" dirty="0">
                <a:latin typeface="Calibri"/>
                <a:cs typeface="Calibri"/>
              </a:rPr>
              <a:t> </a:t>
            </a:r>
            <a:r>
              <a:rPr sz="2400" dirty="0">
                <a:latin typeface="Calibri"/>
                <a:cs typeface="Calibri"/>
              </a:rPr>
              <a:t>in</a:t>
            </a:r>
            <a:r>
              <a:rPr sz="2400" spc="-20" dirty="0">
                <a:latin typeface="Calibri"/>
                <a:cs typeface="Calibri"/>
              </a:rPr>
              <a:t> </a:t>
            </a:r>
            <a:r>
              <a:rPr sz="2400" spc="-25" dirty="0">
                <a:latin typeface="Calibri"/>
                <a:cs typeface="Calibri"/>
              </a:rPr>
              <a:t>the 	</a:t>
            </a:r>
            <a:r>
              <a:rPr sz="2400" spc="-20" dirty="0">
                <a:latin typeface="Calibri"/>
                <a:cs typeface="Calibri"/>
              </a:rPr>
              <a:t>community,</a:t>
            </a:r>
            <a:r>
              <a:rPr sz="2400" spc="-60" dirty="0">
                <a:latin typeface="Calibri"/>
                <a:cs typeface="Calibri"/>
              </a:rPr>
              <a:t> </a:t>
            </a:r>
            <a:r>
              <a:rPr sz="2400" dirty="0">
                <a:latin typeface="Calibri"/>
                <a:cs typeface="Calibri"/>
              </a:rPr>
              <a:t>a</a:t>
            </a:r>
            <a:r>
              <a:rPr sz="2400" spc="-35" dirty="0">
                <a:latin typeface="Calibri"/>
                <a:cs typeface="Calibri"/>
              </a:rPr>
              <a:t> </a:t>
            </a:r>
            <a:r>
              <a:rPr sz="2400" dirty="0">
                <a:latin typeface="Calibri"/>
                <a:cs typeface="Calibri"/>
              </a:rPr>
              <a:t>third</a:t>
            </a:r>
            <a:r>
              <a:rPr sz="2400" spc="-35" dirty="0">
                <a:latin typeface="Calibri"/>
                <a:cs typeface="Calibri"/>
              </a:rPr>
              <a:t> </a:t>
            </a:r>
            <a:r>
              <a:rPr sz="2400" spc="-20" dirty="0">
                <a:latin typeface="Calibri"/>
                <a:cs typeface="Calibri"/>
              </a:rPr>
              <a:t>party,</a:t>
            </a:r>
            <a:r>
              <a:rPr sz="2400" spc="-40" dirty="0">
                <a:latin typeface="Calibri"/>
                <a:cs typeface="Calibri"/>
              </a:rPr>
              <a:t> </a:t>
            </a:r>
            <a:r>
              <a:rPr sz="2400" dirty="0">
                <a:latin typeface="Calibri"/>
                <a:cs typeface="Calibri"/>
              </a:rPr>
              <a:t>or</a:t>
            </a:r>
            <a:r>
              <a:rPr sz="2400" spc="-30" dirty="0">
                <a:latin typeface="Calibri"/>
                <a:cs typeface="Calibri"/>
              </a:rPr>
              <a:t> </a:t>
            </a:r>
            <a:r>
              <a:rPr sz="2400" spc="-20" dirty="0">
                <a:latin typeface="Calibri"/>
                <a:cs typeface="Calibri"/>
              </a:rPr>
              <a:t>some 	</a:t>
            </a:r>
            <a:r>
              <a:rPr sz="2400" dirty="0">
                <a:latin typeface="Calibri"/>
                <a:cs typeface="Calibri"/>
              </a:rPr>
              <a:t>combination</a:t>
            </a:r>
            <a:r>
              <a:rPr sz="2400" spc="-55" dirty="0">
                <a:latin typeface="Calibri"/>
                <a:cs typeface="Calibri"/>
              </a:rPr>
              <a:t> </a:t>
            </a:r>
            <a:r>
              <a:rPr sz="2400" dirty="0">
                <a:latin typeface="Calibri"/>
                <a:cs typeface="Calibri"/>
              </a:rPr>
              <a:t>of</a:t>
            </a:r>
            <a:r>
              <a:rPr sz="2400" spc="-30" dirty="0">
                <a:latin typeface="Calibri"/>
                <a:cs typeface="Calibri"/>
              </a:rPr>
              <a:t> </a:t>
            </a:r>
            <a:r>
              <a:rPr sz="2400" dirty="0">
                <a:latin typeface="Calibri"/>
                <a:cs typeface="Calibri"/>
              </a:rPr>
              <a:t>them,</a:t>
            </a:r>
            <a:r>
              <a:rPr sz="2400" spc="-50"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it</a:t>
            </a:r>
            <a:r>
              <a:rPr sz="2400" spc="-50" dirty="0">
                <a:latin typeface="Calibri"/>
                <a:cs typeface="Calibri"/>
              </a:rPr>
              <a:t> </a:t>
            </a:r>
            <a:r>
              <a:rPr sz="2400" dirty="0">
                <a:latin typeface="Calibri"/>
                <a:cs typeface="Calibri"/>
              </a:rPr>
              <a:t>may</a:t>
            </a:r>
            <a:r>
              <a:rPr sz="2400" spc="-50" dirty="0">
                <a:latin typeface="Calibri"/>
                <a:cs typeface="Calibri"/>
              </a:rPr>
              <a:t> </a:t>
            </a:r>
            <a:r>
              <a:rPr sz="2400" dirty="0">
                <a:latin typeface="Calibri"/>
                <a:cs typeface="Calibri"/>
              </a:rPr>
              <a:t>exist</a:t>
            </a:r>
            <a:r>
              <a:rPr sz="2400" spc="-50" dirty="0">
                <a:latin typeface="Calibri"/>
                <a:cs typeface="Calibri"/>
              </a:rPr>
              <a:t> </a:t>
            </a:r>
            <a:r>
              <a:rPr sz="2400" dirty="0">
                <a:latin typeface="Calibri"/>
                <a:cs typeface="Calibri"/>
              </a:rPr>
              <a:t>on</a:t>
            </a:r>
            <a:r>
              <a:rPr sz="2400" spc="-40" dirty="0">
                <a:latin typeface="Calibri"/>
                <a:cs typeface="Calibri"/>
              </a:rPr>
              <a:t> </a:t>
            </a:r>
            <a:r>
              <a:rPr sz="2400" spc="-25" dirty="0">
                <a:latin typeface="Calibri"/>
                <a:cs typeface="Calibri"/>
              </a:rPr>
              <a:t>or 	</a:t>
            </a:r>
            <a:r>
              <a:rPr sz="2400" dirty="0">
                <a:latin typeface="Calibri"/>
                <a:cs typeface="Calibri"/>
              </a:rPr>
              <a:t>off</a:t>
            </a:r>
            <a:r>
              <a:rPr sz="2400" spc="-55" dirty="0">
                <a:latin typeface="Calibri"/>
                <a:cs typeface="Calibri"/>
              </a:rPr>
              <a:t> </a:t>
            </a:r>
            <a:r>
              <a:rPr sz="2400" spc="-10" dirty="0">
                <a:latin typeface="Calibri"/>
                <a:cs typeface="Calibri"/>
              </a:rPr>
              <a:t>premises.</a:t>
            </a:r>
            <a:endParaRPr sz="2400">
              <a:latin typeface="Calibri"/>
              <a:cs typeface="Calibri"/>
            </a:endParaRPr>
          </a:p>
        </p:txBody>
      </p:sp>
      <p:pic>
        <p:nvPicPr>
          <p:cNvPr id="4" name="object 4"/>
          <p:cNvPicPr/>
          <p:nvPr/>
        </p:nvPicPr>
        <p:blipFill>
          <a:blip r:embed="rId2" cstate="print"/>
          <a:stretch>
            <a:fillRect/>
          </a:stretch>
        </p:blipFill>
        <p:spPr>
          <a:xfrm>
            <a:off x="7467600" y="1190244"/>
            <a:ext cx="4191000" cy="4123947"/>
          </a:xfrm>
          <a:prstGeom prst="rect">
            <a:avLst/>
          </a:prstGeom>
        </p:spPr>
      </p:pic>
      <p:sp>
        <p:nvSpPr>
          <p:cNvPr id="5" name="object 5"/>
          <p:cNvSpPr txBox="1"/>
          <p:nvPr/>
        </p:nvSpPr>
        <p:spPr>
          <a:xfrm>
            <a:off x="7669783" y="5375275"/>
            <a:ext cx="4274820" cy="452755"/>
          </a:xfrm>
          <a:prstGeom prst="rect">
            <a:avLst/>
          </a:prstGeom>
        </p:spPr>
        <p:txBody>
          <a:bodyPr vert="horz" wrap="square" lIns="0" tIns="12700" rIns="0" bIns="0" rtlCol="0">
            <a:spAutoFit/>
          </a:bodyPr>
          <a:lstStyle/>
          <a:p>
            <a:pPr algn="ctr">
              <a:lnSpc>
                <a:spcPct val="100000"/>
              </a:lnSpc>
              <a:spcBef>
                <a:spcPts val="100"/>
              </a:spcBef>
            </a:pPr>
            <a:r>
              <a:rPr sz="1400" dirty="0">
                <a:latin typeface="Calibri"/>
                <a:cs typeface="Calibri"/>
              </a:rPr>
              <a:t>An</a:t>
            </a:r>
            <a:r>
              <a:rPr sz="1400" spc="-25" dirty="0">
                <a:latin typeface="Calibri"/>
                <a:cs typeface="Calibri"/>
              </a:rPr>
              <a:t> </a:t>
            </a:r>
            <a:r>
              <a:rPr sz="1400" spc="-10" dirty="0">
                <a:latin typeface="Calibri"/>
                <a:cs typeface="Calibri"/>
              </a:rPr>
              <a:t>example</a:t>
            </a:r>
            <a:r>
              <a:rPr sz="1400" dirty="0">
                <a:latin typeface="Calibri"/>
                <a:cs typeface="Calibri"/>
              </a:rPr>
              <a:t> of</a:t>
            </a:r>
            <a:r>
              <a:rPr sz="1400" spc="-40"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“community”</a:t>
            </a:r>
            <a:r>
              <a:rPr sz="1400" spc="-35" dirty="0">
                <a:latin typeface="Calibri"/>
                <a:cs typeface="Calibri"/>
              </a:rPr>
              <a:t> </a:t>
            </a:r>
            <a:r>
              <a:rPr sz="1400" dirty="0">
                <a:latin typeface="Calibri"/>
                <a:cs typeface="Calibri"/>
              </a:rPr>
              <a:t>of</a:t>
            </a:r>
            <a:r>
              <a:rPr sz="1400" spc="-25" dirty="0">
                <a:latin typeface="Calibri"/>
                <a:cs typeface="Calibri"/>
              </a:rPr>
              <a:t> </a:t>
            </a:r>
            <a:r>
              <a:rPr sz="1400" spc="-10" dirty="0">
                <a:latin typeface="Calibri"/>
                <a:cs typeface="Calibri"/>
              </a:rPr>
              <a:t>organizations</a:t>
            </a:r>
            <a:r>
              <a:rPr sz="1400" spc="-5" dirty="0">
                <a:latin typeface="Calibri"/>
                <a:cs typeface="Calibri"/>
              </a:rPr>
              <a:t> </a:t>
            </a:r>
            <a:r>
              <a:rPr sz="1400" dirty="0">
                <a:latin typeface="Calibri"/>
                <a:cs typeface="Calibri"/>
              </a:rPr>
              <a:t>accessing</a:t>
            </a:r>
            <a:r>
              <a:rPr sz="1400" spc="-15" dirty="0">
                <a:latin typeface="Calibri"/>
                <a:cs typeface="Calibri"/>
              </a:rPr>
              <a:t> </a:t>
            </a:r>
            <a:r>
              <a:rPr sz="1400" spc="-25" dirty="0">
                <a:latin typeface="Calibri"/>
                <a:cs typeface="Calibri"/>
              </a:rPr>
              <a:t>IT</a:t>
            </a:r>
            <a:endParaRPr sz="1400">
              <a:latin typeface="Calibri"/>
              <a:cs typeface="Calibri"/>
            </a:endParaRPr>
          </a:p>
          <a:p>
            <a:pPr marL="1270" algn="ctr">
              <a:lnSpc>
                <a:spcPct val="100000"/>
              </a:lnSpc>
            </a:pPr>
            <a:r>
              <a:rPr sz="1400" dirty="0">
                <a:latin typeface="Calibri"/>
                <a:cs typeface="Calibri"/>
              </a:rPr>
              <a:t>resources</a:t>
            </a:r>
            <a:r>
              <a:rPr sz="1400" spc="-45" dirty="0">
                <a:latin typeface="Calibri"/>
                <a:cs typeface="Calibri"/>
              </a:rPr>
              <a:t> </a:t>
            </a:r>
            <a:r>
              <a:rPr sz="1400" dirty="0">
                <a:latin typeface="Calibri"/>
                <a:cs typeface="Calibri"/>
              </a:rPr>
              <a:t>from</a:t>
            </a:r>
            <a:r>
              <a:rPr sz="1400" spc="-60"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community</a:t>
            </a:r>
            <a:r>
              <a:rPr sz="1400" spc="-35" dirty="0">
                <a:latin typeface="Calibri"/>
                <a:cs typeface="Calibri"/>
              </a:rPr>
              <a:t> </a:t>
            </a:r>
            <a:r>
              <a:rPr sz="1400" spc="-20" dirty="0">
                <a:latin typeface="Calibri"/>
                <a:cs typeface="Calibri"/>
              </a:rPr>
              <a:t>cloud</a:t>
            </a:r>
            <a:endParaRPr sz="14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47</a:t>
            </a:fld>
            <a:endParaRPr spc="-25"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48</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Advantages</a:t>
            </a:r>
            <a:r>
              <a:rPr spc="-130" dirty="0"/>
              <a:t> </a:t>
            </a:r>
            <a:r>
              <a:rPr dirty="0"/>
              <a:t>and</a:t>
            </a:r>
            <a:r>
              <a:rPr spc="-105" dirty="0"/>
              <a:t> </a:t>
            </a:r>
            <a:r>
              <a:rPr spc="-10" dirty="0"/>
              <a:t>Disadvantages</a:t>
            </a:r>
          </a:p>
        </p:txBody>
      </p:sp>
      <p:sp>
        <p:nvSpPr>
          <p:cNvPr id="3" name="object 3"/>
          <p:cNvSpPr txBox="1"/>
          <p:nvPr/>
        </p:nvSpPr>
        <p:spPr>
          <a:xfrm>
            <a:off x="916939" y="1756565"/>
            <a:ext cx="10263505" cy="3891915"/>
          </a:xfrm>
          <a:prstGeom prst="rect">
            <a:avLst/>
          </a:prstGeom>
        </p:spPr>
        <p:txBody>
          <a:bodyPr vert="horz" wrap="square" lIns="0" tIns="48895" rIns="0" bIns="0" rtlCol="0">
            <a:spAutoFit/>
          </a:bodyPr>
          <a:lstStyle/>
          <a:p>
            <a:pPr marL="240029" indent="-227329">
              <a:lnSpc>
                <a:spcPct val="100000"/>
              </a:lnSpc>
              <a:spcBef>
                <a:spcPts val="385"/>
              </a:spcBef>
              <a:buFont typeface="Arial MT"/>
              <a:buChar char="•"/>
              <a:tabLst>
                <a:tab pos="240029" algn="l"/>
              </a:tabLst>
            </a:pPr>
            <a:r>
              <a:rPr sz="2800" b="1" spc="-10" dirty="0">
                <a:latin typeface="Calibri"/>
                <a:cs typeface="Calibri"/>
              </a:rPr>
              <a:t>Advantages</a:t>
            </a:r>
            <a:endParaRPr sz="2800">
              <a:latin typeface="Calibri"/>
              <a:cs typeface="Calibri"/>
            </a:endParaRPr>
          </a:p>
          <a:p>
            <a:pPr marL="697230" marR="5080" lvl="1" indent="-227329">
              <a:lnSpc>
                <a:spcPts val="2590"/>
              </a:lnSpc>
              <a:spcBef>
                <a:spcPts val="575"/>
              </a:spcBef>
              <a:buFont typeface="Arial MT"/>
              <a:buChar char="•"/>
              <a:tabLst>
                <a:tab pos="698500" algn="l"/>
              </a:tabLst>
            </a:pPr>
            <a:r>
              <a:rPr sz="2400" b="1" dirty="0">
                <a:latin typeface="Calibri"/>
                <a:cs typeface="Calibri"/>
              </a:rPr>
              <a:t>Sharing</a:t>
            </a:r>
            <a:r>
              <a:rPr sz="2400" b="1" spc="-55" dirty="0">
                <a:latin typeface="Calibri"/>
                <a:cs typeface="Calibri"/>
              </a:rPr>
              <a:t> </a:t>
            </a:r>
            <a:r>
              <a:rPr sz="2400" b="1" dirty="0">
                <a:latin typeface="Calibri"/>
                <a:cs typeface="Calibri"/>
              </a:rPr>
              <a:t>Between</a:t>
            </a:r>
            <a:r>
              <a:rPr sz="2400" b="1" spc="-45" dirty="0">
                <a:latin typeface="Calibri"/>
                <a:cs typeface="Calibri"/>
              </a:rPr>
              <a:t> </a:t>
            </a:r>
            <a:r>
              <a:rPr sz="2400" b="1" spc="-10" dirty="0">
                <a:latin typeface="Calibri"/>
                <a:cs typeface="Calibri"/>
              </a:rPr>
              <a:t>Organizations</a:t>
            </a:r>
            <a:r>
              <a:rPr sz="2400" spc="-10" dirty="0">
                <a:latin typeface="Calibri"/>
                <a:cs typeface="Calibri"/>
              </a:rPr>
              <a:t>:</a:t>
            </a:r>
            <a:r>
              <a:rPr sz="2400" spc="-55" dirty="0">
                <a:latin typeface="Calibri"/>
                <a:cs typeface="Calibri"/>
              </a:rPr>
              <a:t> </a:t>
            </a:r>
            <a:r>
              <a:rPr sz="2400" dirty="0">
                <a:latin typeface="Calibri"/>
                <a:cs typeface="Calibri"/>
              </a:rPr>
              <a:t>Community</a:t>
            </a:r>
            <a:r>
              <a:rPr sz="2400" spc="-80" dirty="0">
                <a:latin typeface="Calibri"/>
                <a:cs typeface="Calibri"/>
              </a:rPr>
              <a:t> </a:t>
            </a:r>
            <a:r>
              <a:rPr sz="2400" dirty="0">
                <a:latin typeface="Calibri"/>
                <a:cs typeface="Calibri"/>
              </a:rPr>
              <a:t>cloud</a:t>
            </a:r>
            <a:r>
              <a:rPr sz="2400" spc="-55" dirty="0">
                <a:latin typeface="Calibri"/>
                <a:cs typeface="Calibri"/>
              </a:rPr>
              <a:t> </a:t>
            </a:r>
            <a:r>
              <a:rPr sz="2400" spc="-10" dirty="0">
                <a:latin typeface="Calibri"/>
                <a:cs typeface="Calibri"/>
              </a:rPr>
              <a:t>provides</a:t>
            </a:r>
            <a:r>
              <a:rPr sz="2400" spc="-50" dirty="0">
                <a:latin typeface="Calibri"/>
                <a:cs typeface="Calibri"/>
              </a:rPr>
              <a:t> </a:t>
            </a:r>
            <a:r>
              <a:rPr sz="2400" dirty="0">
                <a:latin typeface="Calibri"/>
                <a:cs typeface="Calibri"/>
              </a:rPr>
              <a:t>an</a:t>
            </a:r>
            <a:r>
              <a:rPr sz="2400" spc="-50" dirty="0">
                <a:latin typeface="Calibri"/>
                <a:cs typeface="Calibri"/>
              </a:rPr>
              <a:t> </a:t>
            </a:r>
            <a:r>
              <a:rPr sz="2400" spc="-10" dirty="0">
                <a:latin typeface="Calibri"/>
                <a:cs typeface="Calibri"/>
              </a:rPr>
              <a:t>infrastructure 	</a:t>
            </a:r>
            <a:r>
              <a:rPr sz="2400" dirty="0">
                <a:latin typeface="Calibri"/>
                <a:cs typeface="Calibri"/>
              </a:rPr>
              <a:t>to</a:t>
            </a:r>
            <a:r>
              <a:rPr sz="2400" spc="-70" dirty="0">
                <a:latin typeface="Calibri"/>
                <a:cs typeface="Calibri"/>
              </a:rPr>
              <a:t> </a:t>
            </a:r>
            <a:r>
              <a:rPr sz="2400" dirty="0">
                <a:latin typeface="Calibri"/>
                <a:cs typeface="Calibri"/>
              </a:rPr>
              <a:t>share</a:t>
            </a:r>
            <a:r>
              <a:rPr sz="2400" spc="-65" dirty="0">
                <a:latin typeface="Calibri"/>
                <a:cs typeface="Calibri"/>
              </a:rPr>
              <a:t> </a:t>
            </a:r>
            <a:r>
              <a:rPr sz="2400" dirty="0">
                <a:latin typeface="Calibri"/>
                <a:cs typeface="Calibri"/>
              </a:rPr>
              <a:t>cloud</a:t>
            </a:r>
            <a:r>
              <a:rPr sz="2400" spc="-80" dirty="0">
                <a:latin typeface="Calibri"/>
                <a:cs typeface="Calibri"/>
              </a:rPr>
              <a:t> </a:t>
            </a:r>
            <a:r>
              <a:rPr sz="2400" spc="-10" dirty="0">
                <a:latin typeface="Calibri"/>
                <a:cs typeface="Calibri"/>
              </a:rPr>
              <a:t>resources</a:t>
            </a:r>
            <a:r>
              <a:rPr sz="2400" spc="-65" dirty="0">
                <a:latin typeface="Calibri"/>
                <a:cs typeface="Calibri"/>
              </a:rPr>
              <a:t> </a:t>
            </a:r>
            <a:r>
              <a:rPr sz="2400" dirty="0">
                <a:latin typeface="Calibri"/>
                <a:cs typeface="Calibri"/>
              </a:rPr>
              <a:t>and</a:t>
            </a:r>
            <a:r>
              <a:rPr sz="2400" spc="-70" dirty="0">
                <a:latin typeface="Calibri"/>
                <a:cs typeface="Calibri"/>
              </a:rPr>
              <a:t> </a:t>
            </a:r>
            <a:r>
              <a:rPr sz="2400" dirty="0">
                <a:latin typeface="Calibri"/>
                <a:cs typeface="Calibri"/>
              </a:rPr>
              <a:t>capabilities</a:t>
            </a:r>
            <a:r>
              <a:rPr sz="2400" spc="-75" dirty="0">
                <a:latin typeface="Calibri"/>
                <a:cs typeface="Calibri"/>
              </a:rPr>
              <a:t> </a:t>
            </a:r>
            <a:r>
              <a:rPr sz="2400" dirty="0">
                <a:latin typeface="Calibri"/>
                <a:cs typeface="Calibri"/>
              </a:rPr>
              <a:t>among</a:t>
            </a:r>
            <a:r>
              <a:rPr sz="2400" spc="-80" dirty="0">
                <a:latin typeface="Calibri"/>
                <a:cs typeface="Calibri"/>
              </a:rPr>
              <a:t> </a:t>
            </a:r>
            <a:r>
              <a:rPr sz="2400" dirty="0">
                <a:latin typeface="Calibri"/>
                <a:cs typeface="Calibri"/>
              </a:rPr>
              <a:t>several</a:t>
            </a:r>
            <a:r>
              <a:rPr sz="2400" spc="-60" dirty="0">
                <a:latin typeface="Calibri"/>
                <a:cs typeface="Calibri"/>
              </a:rPr>
              <a:t> </a:t>
            </a:r>
            <a:r>
              <a:rPr sz="2400" spc="-10" dirty="0">
                <a:latin typeface="Calibri"/>
                <a:cs typeface="Calibri"/>
              </a:rPr>
              <a:t>organizations.</a:t>
            </a:r>
            <a:endParaRPr sz="2400">
              <a:latin typeface="Calibri"/>
              <a:cs typeface="Calibri"/>
            </a:endParaRPr>
          </a:p>
          <a:p>
            <a:pPr marL="697230" lvl="1" indent="-227329">
              <a:lnSpc>
                <a:spcPts val="2735"/>
              </a:lnSpc>
              <a:spcBef>
                <a:spcPts val="180"/>
              </a:spcBef>
              <a:buFont typeface="Arial MT"/>
              <a:buChar char="•"/>
              <a:tabLst>
                <a:tab pos="697230" algn="l"/>
              </a:tabLst>
            </a:pPr>
            <a:r>
              <a:rPr sz="2400" b="1" dirty="0">
                <a:latin typeface="Calibri"/>
                <a:cs typeface="Calibri"/>
              </a:rPr>
              <a:t>Security:</a:t>
            </a:r>
            <a:r>
              <a:rPr sz="2400" b="1" spc="-35" dirty="0">
                <a:latin typeface="Calibri"/>
                <a:cs typeface="Calibri"/>
              </a:rPr>
              <a:t> </a:t>
            </a:r>
            <a:r>
              <a:rPr sz="2400" dirty="0">
                <a:latin typeface="Calibri"/>
                <a:cs typeface="Calibri"/>
              </a:rPr>
              <a:t>Community</a:t>
            </a:r>
            <a:r>
              <a:rPr sz="2400" spc="-60" dirty="0">
                <a:latin typeface="Calibri"/>
                <a:cs typeface="Calibri"/>
              </a:rPr>
              <a:t> </a:t>
            </a:r>
            <a:r>
              <a:rPr sz="2400" dirty="0">
                <a:latin typeface="Calibri"/>
                <a:cs typeface="Calibri"/>
              </a:rPr>
              <a:t>cloud</a:t>
            </a:r>
            <a:r>
              <a:rPr sz="2400" spc="-35" dirty="0">
                <a:latin typeface="Calibri"/>
                <a:cs typeface="Calibri"/>
              </a:rPr>
              <a:t> </a:t>
            </a:r>
            <a:r>
              <a:rPr sz="2400" dirty="0">
                <a:latin typeface="Calibri"/>
                <a:cs typeface="Calibri"/>
              </a:rPr>
              <a:t>is</a:t>
            </a:r>
            <a:r>
              <a:rPr sz="2400" spc="-25" dirty="0">
                <a:latin typeface="Calibri"/>
                <a:cs typeface="Calibri"/>
              </a:rPr>
              <a:t> </a:t>
            </a:r>
            <a:r>
              <a:rPr sz="2400" spc="-10" dirty="0">
                <a:latin typeface="Calibri"/>
                <a:cs typeface="Calibri"/>
              </a:rPr>
              <a:t>comparatively</a:t>
            </a:r>
            <a:r>
              <a:rPr sz="2400" spc="-45" dirty="0">
                <a:latin typeface="Calibri"/>
                <a:cs typeface="Calibri"/>
              </a:rPr>
              <a:t> </a:t>
            </a:r>
            <a:r>
              <a:rPr sz="2400" dirty="0">
                <a:latin typeface="Calibri"/>
                <a:cs typeface="Calibri"/>
              </a:rPr>
              <a:t>more</a:t>
            </a:r>
            <a:r>
              <a:rPr sz="2400" spc="-25" dirty="0">
                <a:latin typeface="Calibri"/>
                <a:cs typeface="Calibri"/>
              </a:rPr>
              <a:t> </a:t>
            </a:r>
            <a:r>
              <a:rPr sz="2400" dirty="0">
                <a:latin typeface="Calibri"/>
                <a:cs typeface="Calibri"/>
              </a:rPr>
              <a:t>secure</a:t>
            </a:r>
            <a:r>
              <a:rPr sz="2400" spc="-40" dirty="0">
                <a:latin typeface="Calibri"/>
                <a:cs typeface="Calibri"/>
              </a:rPr>
              <a:t> </a:t>
            </a:r>
            <a:r>
              <a:rPr sz="2400" dirty="0">
                <a:latin typeface="Calibri"/>
                <a:cs typeface="Calibri"/>
              </a:rPr>
              <a:t>than</a:t>
            </a:r>
            <a:r>
              <a:rPr sz="2400" spc="-35" dirty="0">
                <a:latin typeface="Calibri"/>
                <a:cs typeface="Calibri"/>
              </a:rPr>
              <a:t> </a:t>
            </a:r>
            <a:r>
              <a:rPr sz="2400" dirty="0">
                <a:latin typeface="Calibri"/>
                <a:cs typeface="Calibri"/>
              </a:rPr>
              <a:t>the</a:t>
            </a:r>
            <a:r>
              <a:rPr sz="2400" spc="-25" dirty="0">
                <a:latin typeface="Calibri"/>
                <a:cs typeface="Calibri"/>
              </a:rPr>
              <a:t> </a:t>
            </a:r>
            <a:r>
              <a:rPr sz="2400" spc="-10" dirty="0">
                <a:latin typeface="Calibri"/>
                <a:cs typeface="Calibri"/>
              </a:rPr>
              <a:t>public</a:t>
            </a:r>
            <a:endParaRPr sz="2400">
              <a:latin typeface="Calibri"/>
              <a:cs typeface="Calibri"/>
            </a:endParaRPr>
          </a:p>
          <a:p>
            <a:pPr marL="698500">
              <a:lnSpc>
                <a:spcPts val="2735"/>
              </a:lnSpc>
            </a:pPr>
            <a:r>
              <a:rPr sz="2400" spc="-10" dirty="0">
                <a:latin typeface="Calibri"/>
                <a:cs typeface="Calibri"/>
              </a:rPr>
              <a:t>cloud.</a:t>
            </a:r>
            <a:endParaRPr sz="2400">
              <a:latin typeface="Calibri"/>
              <a:cs typeface="Calibri"/>
            </a:endParaRPr>
          </a:p>
          <a:p>
            <a:pPr marL="240029" indent="-227329">
              <a:lnSpc>
                <a:spcPct val="100000"/>
              </a:lnSpc>
              <a:spcBef>
                <a:spcPts val="630"/>
              </a:spcBef>
              <a:buFont typeface="Arial MT"/>
              <a:buChar char="•"/>
              <a:tabLst>
                <a:tab pos="240029" algn="l"/>
              </a:tabLst>
            </a:pPr>
            <a:r>
              <a:rPr sz="2800" b="1" spc="-10" dirty="0">
                <a:latin typeface="Calibri"/>
                <a:cs typeface="Calibri"/>
              </a:rPr>
              <a:t>Disadvantages</a:t>
            </a:r>
            <a:endParaRPr sz="2800">
              <a:latin typeface="Calibri"/>
              <a:cs typeface="Calibri"/>
            </a:endParaRPr>
          </a:p>
          <a:p>
            <a:pPr marL="697230" lvl="1" indent="-227329">
              <a:lnSpc>
                <a:spcPts val="2735"/>
              </a:lnSpc>
              <a:spcBef>
                <a:spcPts val="245"/>
              </a:spcBef>
              <a:buFont typeface="Arial MT"/>
              <a:buChar char="•"/>
              <a:tabLst>
                <a:tab pos="697230" algn="l"/>
              </a:tabLst>
            </a:pPr>
            <a:r>
              <a:rPr sz="2400" dirty="0">
                <a:latin typeface="Calibri"/>
                <a:cs typeface="Calibri"/>
              </a:rPr>
              <a:t>Since</a:t>
            </a:r>
            <a:r>
              <a:rPr sz="2400" spc="-55" dirty="0">
                <a:latin typeface="Calibri"/>
                <a:cs typeface="Calibri"/>
              </a:rPr>
              <a:t> </a:t>
            </a:r>
            <a:r>
              <a:rPr sz="2400" dirty="0">
                <a:latin typeface="Calibri"/>
                <a:cs typeface="Calibri"/>
              </a:rPr>
              <a:t>all</a:t>
            </a:r>
            <a:r>
              <a:rPr sz="2400" spc="-55" dirty="0">
                <a:latin typeface="Calibri"/>
                <a:cs typeface="Calibri"/>
              </a:rPr>
              <a:t> </a:t>
            </a:r>
            <a:r>
              <a:rPr sz="2400" dirty="0">
                <a:latin typeface="Calibri"/>
                <a:cs typeface="Calibri"/>
              </a:rPr>
              <a:t>data</a:t>
            </a:r>
            <a:r>
              <a:rPr sz="2400" spc="-55" dirty="0">
                <a:latin typeface="Calibri"/>
                <a:cs typeface="Calibri"/>
              </a:rPr>
              <a:t> </a:t>
            </a:r>
            <a:r>
              <a:rPr sz="2400" dirty="0">
                <a:latin typeface="Calibri"/>
                <a:cs typeface="Calibri"/>
              </a:rPr>
              <a:t>is</a:t>
            </a:r>
            <a:r>
              <a:rPr sz="2400" spc="-40" dirty="0">
                <a:latin typeface="Calibri"/>
                <a:cs typeface="Calibri"/>
              </a:rPr>
              <a:t> </a:t>
            </a:r>
            <a:r>
              <a:rPr sz="2400" dirty="0">
                <a:latin typeface="Calibri"/>
                <a:cs typeface="Calibri"/>
              </a:rPr>
              <a:t>housed</a:t>
            </a:r>
            <a:r>
              <a:rPr sz="2400" spc="-45" dirty="0">
                <a:latin typeface="Calibri"/>
                <a:cs typeface="Calibri"/>
              </a:rPr>
              <a:t> </a:t>
            </a:r>
            <a:r>
              <a:rPr sz="2400" dirty="0">
                <a:latin typeface="Calibri"/>
                <a:cs typeface="Calibri"/>
              </a:rPr>
              <a:t>at</a:t>
            </a:r>
            <a:r>
              <a:rPr sz="2400" spc="-60" dirty="0">
                <a:latin typeface="Calibri"/>
                <a:cs typeface="Calibri"/>
              </a:rPr>
              <a:t> </a:t>
            </a:r>
            <a:r>
              <a:rPr sz="2400" dirty="0">
                <a:latin typeface="Calibri"/>
                <a:cs typeface="Calibri"/>
              </a:rPr>
              <a:t>one</a:t>
            </a:r>
            <a:r>
              <a:rPr sz="2400" spc="-40" dirty="0">
                <a:latin typeface="Calibri"/>
                <a:cs typeface="Calibri"/>
              </a:rPr>
              <a:t> </a:t>
            </a:r>
            <a:r>
              <a:rPr sz="2400" dirty="0">
                <a:latin typeface="Calibri"/>
                <a:cs typeface="Calibri"/>
              </a:rPr>
              <a:t>location,</a:t>
            </a:r>
            <a:r>
              <a:rPr sz="2400" spc="-45" dirty="0">
                <a:latin typeface="Calibri"/>
                <a:cs typeface="Calibri"/>
              </a:rPr>
              <a:t> </a:t>
            </a:r>
            <a:r>
              <a:rPr sz="2400" dirty="0">
                <a:latin typeface="Calibri"/>
                <a:cs typeface="Calibri"/>
              </a:rPr>
              <a:t>one</a:t>
            </a:r>
            <a:r>
              <a:rPr sz="2400" spc="-40" dirty="0">
                <a:latin typeface="Calibri"/>
                <a:cs typeface="Calibri"/>
              </a:rPr>
              <a:t> </a:t>
            </a:r>
            <a:r>
              <a:rPr sz="2400" dirty="0">
                <a:latin typeface="Calibri"/>
                <a:cs typeface="Calibri"/>
              </a:rPr>
              <a:t>must</a:t>
            </a:r>
            <a:r>
              <a:rPr sz="2400" spc="-60" dirty="0">
                <a:latin typeface="Calibri"/>
                <a:cs typeface="Calibri"/>
              </a:rPr>
              <a:t> </a:t>
            </a:r>
            <a:r>
              <a:rPr sz="2400" dirty="0">
                <a:latin typeface="Calibri"/>
                <a:cs typeface="Calibri"/>
              </a:rPr>
              <a:t>be</a:t>
            </a:r>
            <a:r>
              <a:rPr sz="2400" spc="-45" dirty="0">
                <a:latin typeface="Calibri"/>
                <a:cs typeface="Calibri"/>
              </a:rPr>
              <a:t> </a:t>
            </a:r>
            <a:r>
              <a:rPr sz="2400" dirty="0">
                <a:latin typeface="Calibri"/>
                <a:cs typeface="Calibri"/>
              </a:rPr>
              <a:t>careful</a:t>
            </a:r>
            <a:r>
              <a:rPr sz="2400" spc="-40" dirty="0">
                <a:latin typeface="Calibri"/>
                <a:cs typeface="Calibri"/>
              </a:rPr>
              <a:t> </a:t>
            </a:r>
            <a:r>
              <a:rPr sz="2400" dirty="0">
                <a:latin typeface="Calibri"/>
                <a:cs typeface="Calibri"/>
              </a:rPr>
              <a:t>in</a:t>
            </a:r>
            <a:r>
              <a:rPr sz="2400" spc="-50" dirty="0">
                <a:latin typeface="Calibri"/>
                <a:cs typeface="Calibri"/>
              </a:rPr>
              <a:t> </a:t>
            </a:r>
            <a:r>
              <a:rPr sz="2400" dirty="0">
                <a:latin typeface="Calibri"/>
                <a:cs typeface="Calibri"/>
              </a:rPr>
              <a:t>storing</a:t>
            </a:r>
            <a:r>
              <a:rPr sz="2400" spc="-65" dirty="0">
                <a:latin typeface="Calibri"/>
                <a:cs typeface="Calibri"/>
              </a:rPr>
              <a:t> </a:t>
            </a:r>
            <a:r>
              <a:rPr sz="2400" dirty="0">
                <a:latin typeface="Calibri"/>
                <a:cs typeface="Calibri"/>
              </a:rPr>
              <a:t>data</a:t>
            </a:r>
            <a:r>
              <a:rPr sz="2400" spc="-55" dirty="0">
                <a:latin typeface="Calibri"/>
                <a:cs typeface="Calibri"/>
              </a:rPr>
              <a:t> </a:t>
            </a:r>
            <a:r>
              <a:rPr sz="2400" spc="-25" dirty="0">
                <a:latin typeface="Calibri"/>
                <a:cs typeface="Calibri"/>
              </a:rPr>
              <a:t>in</a:t>
            </a:r>
            <a:endParaRPr sz="2400">
              <a:latin typeface="Calibri"/>
              <a:cs typeface="Calibri"/>
            </a:endParaRPr>
          </a:p>
          <a:p>
            <a:pPr marL="698500">
              <a:lnSpc>
                <a:spcPts val="2735"/>
              </a:lnSpc>
            </a:pPr>
            <a:r>
              <a:rPr sz="2400" dirty="0">
                <a:latin typeface="Calibri"/>
                <a:cs typeface="Calibri"/>
              </a:rPr>
              <a:t>community</a:t>
            </a:r>
            <a:r>
              <a:rPr sz="2400" spc="-65" dirty="0">
                <a:latin typeface="Calibri"/>
                <a:cs typeface="Calibri"/>
              </a:rPr>
              <a:t> </a:t>
            </a:r>
            <a:r>
              <a:rPr sz="2400" dirty="0">
                <a:latin typeface="Calibri"/>
                <a:cs typeface="Calibri"/>
              </a:rPr>
              <a:t>cloud</a:t>
            </a:r>
            <a:r>
              <a:rPr sz="2400" spc="-45" dirty="0">
                <a:latin typeface="Calibri"/>
                <a:cs typeface="Calibri"/>
              </a:rPr>
              <a:t> </a:t>
            </a:r>
            <a:r>
              <a:rPr sz="2400" dirty="0">
                <a:latin typeface="Calibri"/>
                <a:cs typeface="Calibri"/>
              </a:rPr>
              <a:t>because</a:t>
            </a:r>
            <a:r>
              <a:rPr sz="2400" spc="-40" dirty="0">
                <a:latin typeface="Calibri"/>
                <a:cs typeface="Calibri"/>
              </a:rPr>
              <a:t> </a:t>
            </a:r>
            <a:r>
              <a:rPr sz="2400" dirty="0">
                <a:latin typeface="Calibri"/>
                <a:cs typeface="Calibri"/>
              </a:rPr>
              <a:t>it</a:t>
            </a:r>
            <a:r>
              <a:rPr sz="2400" spc="-50" dirty="0">
                <a:latin typeface="Calibri"/>
                <a:cs typeface="Calibri"/>
              </a:rPr>
              <a:t> </a:t>
            </a:r>
            <a:r>
              <a:rPr sz="2400" dirty="0">
                <a:latin typeface="Calibri"/>
                <a:cs typeface="Calibri"/>
              </a:rPr>
              <a:t>might</a:t>
            </a:r>
            <a:r>
              <a:rPr sz="2400" spc="-55" dirty="0">
                <a:latin typeface="Calibri"/>
                <a:cs typeface="Calibri"/>
              </a:rPr>
              <a:t> </a:t>
            </a:r>
            <a:r>
              <a:rPr sz="2400" dirty="0">
                <a:latin typeface="Calibri"/>
                <a:cs typeface="Calibri"/>
              </a:rPr>
              <a:t>be</a:t>
            </a:r>
            <a:r>
              <a:rPr sz="2400" spc="-40" dirty="0">
                <a:latin typeface="Calibri"/>
                <a:cs typeface="Calibri"/>
              </a:rPr>
              <a:t> </a:t>
            </a:r>
            <a:r>
              <a:rPr sz="2400" dirty="0">
                <a:latin typeface="Calibri"/>
                <a:cs typeface="Calibri"/>
              </a:rPr>
              <a:t>accessible</a:t>
            </a:r>
            <a:r>
              <a:rPr sz="2400" spc="-70" dirty="0">
                <a:latin typeface="Calibri"/>
                <a:cs typeface="Calibri"/>
              </a:rPr>
              <a:t> </a:t>
            </a:r>
            <a:r>
              <a:rPr sz="2400" dirty="0">
                <a:latin typeface="Calibri"/>
                <a:cs typeface="Calibri"/>
              </a:rPr>
              <a:t>by</a:t>
            </a:r>
            <a:r>
              <a:rPr sz="2400" spc="-35" dirty="0">
                <a:latin typeface="Calibri"/>
                <a:cs typeface="Calibri"/>
              </a:rPr>
              <a:t> </a:t>
            </a:r>
            <a:r>
              <a:rPr sz="2400" spc="-10" dirty="0">
                <a:latin typeface="Calibri"/>
                <a:cs typeface="Calibri"/>
              </a:rPr>
              <a:t>others.</a:t>
            </a:r>
            <a:endParaRPr sz="2400">
              <a:latin typeface="Calibri"/>
              <a:cs typeface="Calibri"/>
            </a:endParaRPr>
          </a:p>
          <a:p>
            <a:pPr marL="697230" marR="315595" lvl="1" indent="-227329">
              <a:lnSpc>
                <a:spcPts val="2590"/>
              </a:lnSpc>
              <a:spcBef>
                <a:spcPts val="535"/>
              </a:spcBef>
              <a:buFont typeface="Arial MT"/>
              <a:buChar char="•"/>
              <a:tabLst>
                <a:tab pos="698500" algn="l"/>
              </a:tabLst>
            </a:pPr>
            <a:r>
              <a:rPr sz="2400" dirty="0">
                <a:latin typeface="Calibri"/>
                <a:cs typeface="Calibri"/>
              </a:rPr>
              <a:t>It</a:t>
            </a:r>
            <a:r>
              <a:rPr sz="2400" spc="-60" dirty="0">
                <a:latin typeface="Calibri"/>
                <a:cs typeface="Calibri"/>
              </a:rPr>
              <a:t> </a:t>
            </a:r>
            <a:r>
              <a:rPr sz="2400" dirty="0">
                <a:latin typeface="Calibri"/>
                <a:cs typeface="Calibri"/>
              </a:rPr>
              <a:t>is</a:t>
            </a:r>
            <a:r>
              <a:rPr sz="2400" spc="-45" dirty="0">
                <a:latin typeface="Calibri"/>
                <a:cs typeface="Calibri"/>
              </a:rPr>
              <a:t> </a:t>
            </a:r>
            <a:r>
              <a:rPr sz="2400" dirty="0">
                <a:latin typeface="Calibri"/>
                <a:cs typeface="Calibri"/>
              </a:rPr>
              <a:t>also</a:t>
            </a:r>
            <a:r>
              <a:rPr sz="2400" spc="-50" dirty="0">
                <a:latin typeface="Calibri"/>
                <a:cs typeface="Calibri"/>
              </a:rPr>
              <a:t> </a:t>
            </a:r>
            <a:r>
              <a:rPr sz="2400" dirty="0">
                <a:latin typeface="Calibri"/>
                <a:cs typeface="Calibri"/>
              </a:rPr>
              <a:t>challenging</a:t>
            </a:r>
            <a:r>
              <a:rPr sz="2400" spc="-60"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allocate</a:t>
            </a:r>
            <a:r>
              <a:rPr sz="2400" spc="-50" dirty="0">
                <a:latin typeface="Calibri"/>
                <a:cs typeface="Calibri"/>
              </a:rPr>
              <a:t> </a:t>
            </a:r>
            <a:r>
              <a:rPr sz="2400" spc="-10" dirty="0">
                <a:latin typeface="Calibri"/>
                <a:cs typeface="Calibri"/>
              </a:rPr>
              <a:t>responsibilities</a:t>
            </a:r>
            <a:r>
              <a:rPr sz="2400" spc="-45" dirty="0">
                <a:latin typeface="Calibri"/>
                <a:cs typeface="Calibri"/>
              </a:rPr>
              <a:t> </a:t>
            </a:r>
            <a:r>
              <a:rPr sz="2400" dirty="0">
                <a:latin typeface="Calibri"/>
                <a:cs typeface="Calibri"/>
              </a:rPr>
              <a:t>of</a:t>
            </a:r>
            <a:r>
              <a:rPr sz="2400" spc="-45" dirty="0">
                <a:latin typeface="Calibri"/>
                <a:cs typeface="Calibri"/>
              </a:rPr>
              <a:t> </a:t>
            </a:r>
            <a:r>
              <a:rPr sz="2400" spc="-10" dirty="0">
                <a:latin typeface="Calibri"/>
                <a:cs typeface="Calibri"/>
              </a:rPr>
              <a:t>governance,</a:t>
            </a:r>
            <a:r>
              <a:rPr sz="2400" spc="-35" dirty="0">
                <a:latin typeface="Calibri"/>
                <a:cs typeface="Calibri"/>
              </a:rPr>
              <a:t> </a:t>
            </a:r>
            <a:r>
              <a:rPr sz="2400" dirty="0">
                <a:latin typeface="Calibri"/>
                <a:cs typeface="Calibri"/>
              </a:rPr>
              <a:t>security</a:t>
            </a:r>
            <a:r>
              <a:rPr sz="2400" spc="-65" dirty="0">
                <a:latin typeface="Calibri"/>
                <a:cs typeface="Calibri"/>
              </a:rPr>
              <a:t> </a:t>
            </a:r>
            <a:r>
              <a:rPr sz="2400" spc="-25" dirty="0">
                <a:latin typeface="Calibri"/>
                <a:cs typeface="Calibri"/>
              </a:rPr>
              <a:t>and 	</a:t>
            </a:r>
            <a:r>
              <a:rPr sz="2400" spc="-10" dirty="0">
                <a:latin typeface="Calibri"/>
                <a:cs typeface="Calibri"/>
              </a:rPr>
              <a:t>cost.</a:t>
            </a:r>
            <a:endParaRPr sz="24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03987"/>
            <a:ext cx="2993390" cy="696595"/>
          </a:xfrm>
          <a:prstGeom prst="rect">
            <a:avLst/>
          </a:prstGeom>
        </p:spPr>
        <p:txBody>
          <a:bodyPr vert="horz" wrap="square" lIns="0" tIns="13335" rIns="0" bIns="0" rtlCol="0">
            <a:spAutoFit/>
          </a:bodyPr>
          <a:lstStyle/>
          <a:p>
            <a:pPr marL="12700">
              <a:lnSpc>
                <a:spcPct val="100000"/>
              </a:lnSpc>
              <a:spcBef>
                <a:spcPts val="105"/>
              </a:spcBef>
            </a:pPr>
            <a:r>
              <a:rPr spc="-10" dirty="0"/>
              <a:t>Private</a:t>
            </a:r>
            <a:r>
              <a:rPr spc="-200" dirty="0"/>
              <a:t> </a:t>
            </a:r>
            <a:r>
              <a:rPr spc="-10" dirty="0"/>
              <a:t>Cloud</a:t>
            </a:r>
          </a:p>
        </p:txBody>
      </p:sp>
      <p:sp>
        <p:nvSpPr>
          <p:cNvPr id="3" name="object 3"/>
          <p:cNvSpPr txBox="1"/>
          <p:nvPr/>
        </p:nvSpPr>
        <p:spPr>
          <a:xfrm>
            <a:off x="916939" y="1236980"/>
            <a:ext cx="5775960" cy="4591685"/>
          </a:xfrm>
          <a:prstGeom prst="rect">
            <a:avLst/>
          </a:prstGeom>
        </p:spPr>
        <p:txBody>
          <a:bodyPr vert="horz" wrap="square" lIns="0" tIns="61594" rIns="0" bIns="0" rtlCol="0">
            <a:spAutoFit/>
          </a:bodyPr>
          <a:lstStyle/>
          <a:p>
            <a:pPr marL="240029" marR="5080" indent="-227329">
              <a:lnSpc>
                <a:spcPct val="90000"/>
              </a:lnSpc>
              <a:spcBef>
                <a:spcPts val="484"/>
              </a:spcBef>
              <a:buFont typeface="Arial MT"/>
              <a:buChar char="•"/>
              <a:tabLst>
                <a:tab pos="241300" algn="l"/>
              </a:tabLst>
            </a:pPr>
            <a:r>
              <a:rPr sz="3200" dirty="0">
                <a:latin typeface="Calibri"/>
                <a:cs typeface="Calibri"/>
              </a:rPr>
              <a:t>The</a:t>
            </a:r>
            <a:r>
              <a:rPr sz="3200" spc="-45" dirty="0">
                <a:latin typeface="Calibri"/>
                <a:cs typeface="Calibri"/>
              </a:rPr>
              <a:t> </a:t>
            </a:r>
            <a:r>
              <a:rPr sz="3200" dirty="0">
                <a:latin typeface="Calibri"/>
                <a:cs typeface="Calibri"/>
              </a:rPr>
              <a:t>cloud</a:t>
            </a:r>
            <a:r>
              <a:rPr sz="3200" spc="-45" dirty="0">
                <a:latin typeface="Calibri"/>
                <a:cs typeface="Calibri"/>
              </a:rPr>
              <a:t> </a:t>
            </a:r>
            <a:r>
              <a:rPr sz="3200" spc="-10" dirty="0">
                <a:latin typeface="Calibri"/>
                <a:cs typeface="Calibri"/>
              </a:rPr>
              <a:t>infrastructure</a:t>
            </a:r>
            <a:r>
              <a:rPr sz="3200" spc="-35" dirty="0">
                <a:latin typeface="Calibri"/>
                <a:cs typeface="Calibri"/>
              </a:rPr>
              <a:t> </a:t>
            </a:r>
            <a:r>
              <a:rPr sz="3200" spc="-25" dirty="0">
                <a:latin typeface="Calibri"/>
                <a:cs typeface="Calibri"/>
              </a:rPr>
              <a:t>is 	</a:t>
            </a:r>
            <a:r>
              <a:rPr sz="3200" dirty="0">
                <a:latin typeface="Calibri"/>
                <a:cs typeface="Calibri"/>
              </a:rPr>
              <a:t>provisioned</a:t>
            </a:r>
            <a:r>
              <a:rPr sz="3200" spc="-65" dirty="0">
                <a:latin typeface="Calibri"/>
                <a:cs typeface="Calibri"/>
              </a:rPr>
              <a:t> </a:t>
            </a:r>
            <a:r>
              <a:rPr sz="3200" dirty="0">
                <a:latin typeface="Calibri"/>
                <a:cs typeface="Calibri"/>
              </a:rPr>
              <a:t>for</a:t>
            </a:r>
            <a:r>
              <a:rPr sz="3200" spc="-70" dirty="0">
                <a:latin typeface="Calibri"/>
                <a:cs typeface="Calibri"/>
              </a:rPr>
              <a:t> </a:t>
            </a:r>
            <a:r>
              <a:rPr sz="3200" dirty="0">
                <a:latin typeface="Calibri"/>
                <a:cs typeface="Calibri"/>
              </a:rPr>
              <a:t>exclusive</a:t>
            </a:r>
            <a:r>
              <a:rPr sz="3200" spc="-70" dirty="0">
                <a:latin typeface="Calibri"/>
                <a:cs typeface="Calibri"/>
              </a:rPr>
              <a:t> </a:t>
            </a:r>
            <a:r>
              <a:rPr sz="3200" dirty="0">
                <a:latin typeface="Calibri"/>
                <a:cs typeface="Calibri"/>
              </a:rPr>
              <a:t>use</a:t>
            </a:r>
            <a:r>
              <a:rPr sz="3200" spc="-70" dirty="0">
                <a:latin typeface="Calibri"/>
                <a:cs typeface="Calibri"/>
              </a:rPr>
              <a:t> </a:t>
            </a:r>
            <a:r>
              <a:rPr sz="3200" dirty="0">
                <a:latin typeface="Calibri"/>
                <a:cs typeface="Calibri"/>
              </a:rPr>
              <a:t>by</a:t>
            </a:r>
            <a:r>
              <a:rPr sz="3200" spc="-70" dirty="0">
                <a:latin typeface="Calibri"/>
                <a:cs typeface="Calibri"/>
              </a:rPr>
              <a:t> </a:t>
            </a:r>
            <a:r>
              <a:rPr sz="3200" spc="-50" dirty="0">
                <a:latin typeface="Calibri"/>
                <a:cs typeface="Calibri"/>
              </a:rPr>
              <a:t>a 	</a:t>
            </a:r>
            <a:r>
              <a:rPr sz="3200" dirty="0">
                <a:latin typeface="Calibri"/>
                <a:cs typeface="Calibri"/>
              </a:rPr>
              <a:t>single</a:t>
            </a:r>
            <a:r>
              <a:rPr sz="3200" spc="-80" dirty="0">
                <a:latin typeface="Calibri"/>
                <a:cs typeface="Calibri"/>
              </a:rPr>
              <a:t> </a:t>
            </a:r>
            <a:r>
              <a:rPr sz="3200" spc="-20" dirty="0">
                <a:latin typeface="Calibri"/>
                <a:cs typeface="Calibri"/>
              </a:rPr>
              <a:t>organization</a:t>
            </a:r>
            <a:r>
              <a:rPr sz="3200" spc="-55" dirty="0">
                <a:latin typeface="Calibri"/>
                <a:cs typeface="Calibri"/>
              </a:rPr>
              <a:t> </a:t>
            </a:r>
            <a:r>
              <a:rPr sz="3200" spc="-10" dirty="0">
                <a:latin typeface="Calibri"/>
                <a:cs typeface="Calibri"/>
              </a:rPr>
              <a:t>comprising 	</a:t>
            </a:r>
            <a:r>
              <a:rPr sz="3200" dirty="0">
                <a:latin typeface="Calibri"/>
                <a:cs typeface="Calibri"/>
              </a:rPr>
              <a:t>multiple</a:t>
            </a:r>
            <a:r>
              <a:rPr sz="3200" spc="-65" dirty="0">
                <a:latin typeface="Calibri"/>
                <a:cs typeface="Calibri"/>
              </a:rPr>
              <a:t> </a:t>
            </a:r>
            <a:r>
              <a:rPr sz="3200" dirty="0">
                <a:latin typeface="Calibri"/>
                <a:cs typeface="Calibri"/>
              </a:rPr>
              <a:t>consumers</a:t>
            </a:r>
            <a:r>
              <a:rPr sz="3200" spc="-90" dirty="0">
                <a:latin typeface="Calibri"/>
                <a:cs typeface="Calibri"/>
              </a:rPr>
              <a:t> </a:t>
            </a:r>
            <a:r>
              <a:rPr sz="3200" spc="-10" dirty="0">
                <a:latin typeface="Calibri"/>
                <a:cs typeface="Calibri"/>
              </a:rPr>
              <a:t>(e.g., 	</a:t>
            </a:r>
            <a:r>
              <a:rPr sz="3200" dirty="0">
                <a:latin typeface="Calibri"/>
                <a:cs typeface="Calibri"/>
              </a:rPr>
              <a:t>business</a:t>
            </a:r>
            <a:r>
              <a:rPr sz="3200" spc="-15" dirty="0">
                <a:latin typeface="Calibri"/>
                <a:cs typeface="Calibri"/>
              </a:rPr>
              <a:t> </a:t>
            </a:r>
            <a:r>
              <a:rPr sz="3200" spc="-10" dirty="0">
                <a:latin typeface="Calibri"/>
                <a:cs typeface="Calibri"/>
              </a:rPr>
              <a:t>units).</a:t>
            </a:r>
            <a:endParaRPr sz="3200">
              <a:latin typeface="Calibri"/>
              <a:cs typeface="Calibri"/>
            </a:endParaRPr>
          </a:p>
          <a:p>
            <a:pPr marL="240029" marR="76835" indent="-227329">
              <a:lnSpc>
                <a:spcPct val="90000"/>
              </a:lnSpc>
              <a:spcBef>
                <a:spcPts val="1000"/>
              </a:spcBef>
              <a:buFont typeface="Arial MT"/>
              <a:buChar char="•"/>
              <a:tabLst>
                <a:tab pos="241300" algn="l"/>
              </a:tabLst>
            </a:pPr>
            <a:r>
              <a:rPr sz="3200" dirty="0">
                <a:latin typeface="Calibri"/>
                <a:cs typeface="Calibri"/>
              </a:rPr>
              <a:t>It</a:t>
            </a:r>
            <a:r>
              <a:rPr sz="3200" spc="-35" dirty="0">
                <a:latin typeface="Calibri"/>
                <a:cs typeface="Calibri"/>
              </a:rPr>
              <a:t> </a:t>
            </a:r>
            <a:r>
              <a:rPr sz="3200" dirty="0">
                <a:latin typeface="Calibri"/>
                <a:cs typeface="Calibri"/>
              </a:rPr>
              <a:t>may</a:t>
            </a:r>
            <a:r>
              <a:rPr sz="3200" spc="-30" dirty="0">
                <a:latin typeface="Calibri"/>
                <a:cs typeface="Calibri"/>
              </a:rPr>
              <a:t> </a:t>
            </a:r>
            <a:r>
              <a:rPr sz="3200" dirty="0">
                <a:latin typeface="Calibri"/>
                <a:cs typeface="Calibri"/>
              </a:rPr>
              <a:t>be</a:t>
            </a:r>
            <a:r>
              <a:rPr sz="3200" spc="-45" dirty="0">
                <a:latin typeface="Calibri"/>
                <a:cs typeface="Calibri"/>
              </a:rPr>
              <a:t> </a:t>
            </a:r>
            <a:r>
              <a:rPr sz="3200" dirty="0">
                <a:latin typeface="Calibri"/>
                <a:cs typeface="Calibri"/>
              </a:rPr>
              <a:t>owned,</a:t>
            </a:r>
            <a:r>
              <a:rPr sz="3200" spc="-45" dirty="0">
                <a:latin typeface="Calibri"/>
                <a:cs typeface="Calibri"/>
              </a:rPr>
              <a:t> </a:t>
            </a:r>
            <a:r>
              <a:rPr sz="3200" dirty="0">
                <a:latin typeface="Calibri"/>
                <a:cs typeface="Calibri"/>
              </a:rPr>
              <a:t>managed,</a:t>
            </a:r>
            <a:r>
              <a:rPr sz="3200" spc="-30" dirty="0">
                <a:latin typeface="Calibri"/>
                <a:cs typeface="Calibri"/>
              </a:rPr>
              <a:t> </a:t>
            </a:r>
            <a:r>
              <a:rPr sz="3200" spc="-25" dirty="0">
                <a:latin typeface="Calibri"/>
                <a:cs typeface="Calibri"/>
              </a:rPr>
              <a:t>and 	</a:t>
            </a:r>
            <a:r>
              <a:rPr sz="3200" dirty="0">
                <a:latin typeface="Calibri"/>
                <a:cs typeface="Calibri"/>
              </a:rPr>
              <a:t>operated</a:t>
            </a:r>
            <a:r>
              <a:rPr sz="3200" spc="-70" dirty="0">
                <a:latin typeface="Calibri"/>
                <a:cs typeface="Calibri"/>
              </a:rPr>
              <a:t> </a:t>
            </a:r>
            <a:r>
              <a:rPr sz="3200" dirty="0">
                <a:latin typeface="Calibri"/>
                <a:cs typeface="Calibri"/>
              </a:rPr>
              <a:t>by</a:t>
            </a:r>
            <a:r>
              <a:rPr sz="3200" spc="-60" dirty="0">
                <a:latin typeface="Calibri"/>
                <a:cs typeface="Calibri"/>
              </a:rPr>
              <a:t> </a:t>
            </a:r>
            <a:r>
              <a:rPr sz="3200" dirty="0">
                <a:latin typeface="Calibri"/>
                <a:cs typeface="Calibri"/>
              </a:rPr>
              <a:t>the</a:t>
            </a:r>
            <a:r>
              <a:rPr sz="3200" spc="-55" dirty="0">
                <a:latin typeface="Calibri"/>
                <a:cs typeface="Calibri"/>
              </a:rPr>
              <a:t> </a:t>
            </a:r>
            <a:r>
              <a:rPr sz="3200" spc="-20" dirty="0">
                <a:latin typeface="Calibri"/>
                <a:cs typeface="Calibri"/>
              </a:rPr>
              <a:t>organization,</a:t>
            </a:r>
            <a:r>
              <a:rPr sz="3200" spc="-40" dirty="0">
                <a:latin typeface="Calibri"/>
                <a:cs typeface="Calibri"/>
              </a:rPr>
              <a:t> </a:t>
            </a:r>
            <a:r>
              <a:rPr sz="3200" spc="-50" dirty="0">
                <a:latin typeface="Calibri"/>
                <a:cs typeface="Calibri"/>
              </a:rPr>
              <a:t>a 	</a:t>
            </a:r>
            <a:r>
              <a:rPr sz="3200" dirty="0">
                <a:latin typeface="Calibri"/>
                <a:cs typeface="Calibri"/>
              </a:rPr>
              <a:t>third</a:t>
            </a:r>
            <a:r>
              <a:rPr sz="3200" spc="-40" dirty="0">
                <a:latin typeface="Calibri"/>
                <a:cs typeface="Calibri"/>
              </a:rPr>
              <a:t> </a:t>
            </a:r>
            <a:r>
              <a:rPr sz="3200" spc="-25" dirty="0">
                <a:latin typeface="Calibri"/>
                <a:cs typeface="Calibri"/>
              </a:rPr>
              <a:t>party,</a:t>
            </a:r>
            <a:r>
              <a:rPr sz="3200" spc="-50" dirty="0">
                <a:latin typeface="Calibri"/>
                <a:cs typeface="Calibri"/>
              </a:rPr>
              <a:t> </a:t>
            </a:r>
            <a:r>
              <a:rPr sz="3200" dirty="0">
                <a:latin typeface="Calibri"/>
                <a:cs typeface="Calibri"/>
              </a:rPr>
              <a:t>or</a:t>
            </a:r>
            <a:r>
              <a:rPr sz="3200" spc="-65" dirty="0">
                <a:latin typeface="Calibri"/>
                <a:cs typeface="Calibri"/>
              </a:rPr>
              <a:t> </a:t>
            </a:r>
            <a:r>
              <a:rPr sz="3200" dirty="0">
                <a:latin typeface="Calibri"/>
                <a:cs typeface="Calibri"/>
              </a:rPr>
              <a:t>some</a:t>
            </a:r>
            <a:r>
              <a:rPr sz="3200" spc="-60" dirty="0">
                <a:latin typeface="Calibri"/>
                <a:cs typeface="Calibri"/>
              </a:rPr>
              <a:t> </a:t>
            </a:r>
            <a:r>
              <a:rPr sz="3200" spc="-10" dirty="0">
                <a:latin typeface="Calibri"/>
                <a:cs typeface="Calibri"/>
              </a:rPr>
              <a:t>combination 	</a:t>
            </a:r>
            <a:r>
              <a:rPr sz="3200" dirty="0">
                <a:latin typeface="Calibri"/>
                <a:cs typeface="Calibri"/>
              </a:rPr>
              <a:t>of</a:t>
            </a:r>
            <a:r>
              <a:rPr sz="3200" spc="-60" dirty="0">
                <a:latin typeface="Calibri"/>
                <a:cs typeface="Calibri"/>
              </a:rPr>
              <a:t> </a:t>
            </a:r>
            <a:r>
              <a:rPr sz="3200" dirty="0">
                <a:latin typeface="Calibri"/>
                <a:cs typeface="Calibri"/>
              </a:rPr>
              <a:t>them,</a:t>
            </a:r>
            <a:r>
              <a:rPr sz="3200" spc="-45" dirty="0">
                <a:latin typeface="Calibri"/>
                <a:cs typeface="Calibri"/>
              </a:rPr>
              <a:t> </a:t>
            </a:r>
            <a:r>
              <a:rPr sz="3200" dirty="0">
                <a:latin typeface="Calibri"/>
                <a:cs typeface="Calibri"/>
              </a:rPr>
              <a:t>and</a:t>
            </a:r>
            <a:r>
              <a:rPr sz="3200" spc="-35" dirty="0">
                <a:latin typeface="Calibri"/>
                <a:cs typeface="Calibri"/>
              </a:rPr>
              <a:t> </a:t>
            </a:r>
            <a:r>
              <a:rPr sz="3200" dirty="0">
                <a:latin typeface="Calibri"/>
                <a:cs typeface="Calibri"/>
              </a:rPr>
              <a:t>it</a:t>
            </a:r>
            <a:r>
              <a:rPr sz="3200" spc="-50" dirty="0">
                <a:latin typeface="Calibri"/>
                <a:cs typeface="Calibri"/>
              </a:rPr>
              <a:t> </a:t>
            </a:r>
            <a:r>
              <a:rPr sz="3200" dirty="0">
                <a:latin typeface="Calibri"/>
                <a:cs typeface="Calibri"/>
              </a:rPr>
              <a:t>may</a:t>
            </a:r>
            <a:r>
              <a:rPr sz="3200" spc="-50" dirty="0">
                <a:latin typeface="Calibri"/>
                <a:cs typeface="Calibri"/>
              </a:rPr>
              <a:t> </a:t>
            </a:r>
            <a:r>
              <a:rPr sz="3200" dirty="0">
                <a:latin typeface="Calibri"/>
                <a:cs typeface="Calibri"/>
              </a:rPr>
              <a:t>exist</a:t>
            </a:r>
            <a:r>
              <a:rPr sz="3200" spc="-55" dirty="0">
                <a:latin typeface="Calibri"/>
                <a:cs typeface="Calibri"/>
              </a:rPr>
              <a:t> </a:t>
            </a:r>
            <a:r>
              <a:rPr sz="3200" dirty="0">
                <a:latin typeface="Calibri"/>
                <a:cs typeface="Calibri"/>
              </a:rPr>
              <a:t>on</a:t>
            </a:r>
            <a:r>
              <a:rPr sz="3200" spc="-50" dirty="0">
                <a:latin typeface="Calibri"/>
                <a:cs typeface="Calibri"/>
              </a:rPr>
              <a:t> </a:t>
            </a:r>
            <a:r>
              <a:rPr sz="3200" spc="-25" dirty="0">
                <a:latin typeface="Calibri"/>
                <a:cs typeface="Calibri"/>
              </a:rPr>
              <a:t>or 	</a:t>
            </a:r>
            <a:r>
              <a:rPr sz="3200" dirty="0">
                <a:latin typeface="Calibri"/>
                <a:cs typeface="Calibri"/>
              </a:rPr>
              <a:t>off</a:t>
            </a:r>
            <a:r>
              <a:rPr sz="3200" spc="-45" dirty="0">
                <a:latin typeface="Calibri"/>
                <a:cs typeface="Calibri"/>
              </a:rPr>
              <a:t> </a:t>
            </a:r>
            <a:r>
              <a:rPr sz="3200" spc="-10" dirty="0">
                <a:latin typeface="Calibri"/>
                <a:cs typeface="Calibri"/>
              </a:rPr>
              <a:t>premises.</a:t>
            </a:r>
            <a:endParaRPr sz="3200">
              <a:latin typeface="Calibri"/>
              <a:cs typeface="Calibri"/>
            </a:endParaRPr>
          </a:p>
        </p:txBody>
      </p:sp>
      <p:pic>
        <p:nvPicPr>
          <p:cNvPr id="4" name="object 4"/>
          <p:cNvPicPr/>
          <p:nvPr/>
        </p:nvPicPr>
        <p:blipFill>
          <a:blip r:embed="rId2" cstate="print"/>
          <a:stretch>
            <a:fillRect/>
          </a:stretch>
        </p:blipFill>
        <p:spPr>
          <a:xfrm>
            <a:off x="6801611" y="1491996"/>
            <a:ext cx="5334000" cy="3667885"/>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49</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3984" y="339751"/>
            <a:ext cx="3429000" cy="1719072"/>
          </a:xfrm>
          <a:prstGeom prst="rect">
            <a:avLst/>
          </a:prstGeom>
        </p:spPr>
        <p:txBody>
          <a:bodyPr vert="horz" lIns="91440" tIns="45720" rIns="91440" bIns="45720" rtlCol="0" anchor="b">
            <a:normAutofit/>
          </a:bodyPr>
          <a:lstStyle/>
          <a:p>
            <a:pPr marL="12700" algn="l" rtl="0">
              <a:lnSpc>
                <a:spcPct val="90000"/>
              </a:lnSpc>
              <a:spcBef>
                <a:spcPct val="0"/>
              </a:spcBef>
            </a:pPr>
            <a:r>
              <a:rPr lang="en-US" sz="5400" kern="1200" dirty="0">
                <a:solidFill>
                  <a:schemeClr val="tx1"/>
                </a:solidFill>
                <a:latin typeface="+mj-lt"/>
                <a:ea typeface="+mj-ea"/>
                <a:cs typeface="+mj-cs"/>
              </a:rPr>
              <a:t>A</a:t>
            </a:r>
            <a:r>
              <a:rPr lang="en-US" sz="5400" kern="1200" spc="-35" dirty="0">
                <a:solidFill>
                  <a:schemeClr val="tx1"/>
                </a:solidFill>
                <a:latin typeface="+mj-lt"/>
                <a:ea typeface="+mj-ea"/>
                <a:cs typeface="+mj-cs"/>
              </a:rPr>
              <a:t> </a:t>
            </a:r>
            <a:r>
              <a:rPr lang="en-US" sz="5400" kern="1200" dirty="0">
                <a:solidFill>
                  <a:schemeClr val="tx1"/>
                </a:solidFill>
                <a:latin typeface="+mj-lt"/>
                <a:ea typeface="+mj-ea"/>
                <a:cs typeface="+mj-cs"/>
              </a:rPr>
              <a:t>Brief</a:t>
            </a:r>
            <a:r>
              <a:rPr lang="en-US" sz="5400" kern="1200" spc="-30" dirty="0">
                <a:solidFill>
                  <a:schemeClr val="tx1"/>
                </a:solidFill>
                <a:latin typeface="+mj-lt"/>
                <a:ea typeface="+mj-ea"/>
                <a:cs typeface="+mj-cs"/>
              </a:rPr>
              <a:t> </a:t>
            </a:r>
            <a:r>
              <a:rPr lang="en-US" sz="5400" kern="1200" spc="-10" dirty="0">
                <a:solidFill>
                  <a:schemeClr val="tx1"/>
                </a:solidFill>
                <a:latin typeface="+mj-lt"/>
                <a:ea typeface="+mj-ea"/>
                <a:cs typeface="+mj-cs"/>
              </a:rPr>
              <a:t>History</a:t>
            </a:r>
          </a:p>
        </p:txBody>
      </p:sp>
      <p:sp>
        <p:nvSpPr>
          <p:cNvPr id="512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152400" y="2807208"/>
            <a:ext cx="5257800" cy="3778316"/>
          </a:xfrm>
          <a:prstGeom prst="rect">
            <a:avLst/>
          </a:prstGeom>
        </p:spPr>
        <p:txBody>
          <a:bodyPr vert="horz" lIns="91440" tIns="45720" rIns="91440" bIns="45720" rtlCol="0" anchor="t">
            <a:normAutofit lnSpcReduction="10000"/>
          </a:bodyPr>
          <a:lstStyle/>
          <a:p>
            <a:pPr marL="241300" marR="132080" indent="-228600" algn="l" rtl="0">
              <a:lnSpc>
                <a:spcPct val="90000"/>
              </a:lnSpc>
              <a:spcBef>
                <a:spcPts val="415"/>
              </a:spcBef>
              <a:buFont typeface="Arial" panose="020B0604020202020204" pitchFamily="34" charset="0"/>
              <a:buChar char="•"/>
              <a:tabLst>
                <a:tab pos="241300" algn="l"/>
              </a:tabLst>
            </a:pPr>
            <a:r>
              <a:rPr lang="en-US" sz="1600" b="1" kern="1200" dirty="0">
                <a:solidFill>
                  <a:schemeClr val="tx1"/>
                </a:solidFill>
                <a:latin typeface="+mn-lt"/>
                <a:ea typeface="+mn-ea"/>
                <a:cs typeface="+mn-cs"/>
              </a:rPr>
              <a:t>Utility</a:t>
            </a:r>
            <a:r>
              <a:rPr lang="en-US" sz="1600" b="1" kern="1200" spc="-30" dirty="0">
                <a:solidFill>
                  <a:schemeClr val="tx1"/>
                </a:solidFill>
                <a:latin typeface="+mn-lt"/>
                <a:ea typeface="+mn-ea"/>
                <a:cs typeface="+mn-cs"/>
              </a:rPr>
              <a:t> </a:t>
            </a:r>
            <a:r>
              <a:rPr lang="en-US" sz="1600" b="1" kern="1200" dirty="0">
                <a:solidFill>
                  <a:schemeClr val="tx1"/>
                </a:solidFill>
                <a:latin typeface="+mn-lt"/>
                <a:ea typeface="+mn-ea"/>
                <a:cs typeface="+mn-cs"/>
              </a:rPr>
              <a:t>Computing:</a:t>
            </a:r>
            <a:r>
              <a:rPr lang="en-US" sz="1600" b="1" kern="1200" spc="-6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idea</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computing</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in</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25" dirty="0">
                <a:solidFill>
                  <a:schemeClr val="tx1"/>
                </a:solidFill>
                <a:latin typeface="+mn-lt"/>
                <a:ea typeface="+mn-ea"/>
                <a:cs typeface="+mn-cs"/>
              </a:rPr>
              <a:t> </a:t>
            </a:r>
            <a:r>
              <a:rPr lang="en-US" sz="1600" kern="1200" spc="-10" dirty="0">
                <a:solidFill>
                  <a:schemeClr val="tx1"/>
                </a:solidFill>
                <a:latin typeface="+mn-lt"/>
                <a:ea typeface="+mn-ea"/>
                <a:cs typeface="+mn-cs"/>
              </a:rPr>
              <a:t>“cloud”</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traces</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back</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to</a:t>
            </a:r>
            <a:r>
              <a:rPr lang="en-US" sz="1600" kern="1200" spc="-30" dirty="0">
                <a:solidFill>
                  <a:schemeClr val="tx1"/>
                </a:solidFill>
                <a:latin typeface="+mn-lt"/>
                <a:ea typeface="+mn-ea"/>
                <a:cs typeface="+mn-cs"/>
              </a:rPr>
              <a:t> </a:t>
            </a:r>
            <a:r>
              <a:rPr lang="en-US" sz="1600" kern="1200" spc="-25" dirty="0">
                <a:solidFill>
                  <a:schemeClr val="tx1"/>
                </a:solidFill>
                <a:latin typeface="+mn-lt"/>
                <a:ea typeface="+mn-ea"/>
                <a:cs typeface="+mn-cs"/>
              </a:rPr>
              <a:t>the </a:t>
            </a:r>
            <a:r>
              <a:rPr lang="en-US" sz="1600" kern="1200" dirty="0">
                <a:solidFill>
                  <a:schemeClr val="tx1"/>
                </a:solidFill>
                <a:latin typeface="+mn-lt"/>
                <a:ea typeface="+mn-ea"/>
                <a:cs typeface="+mn-cs"/>
              </a:rPr>
              <a:t>origins</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55" dirty="0">
                <a:solidFill>
                  <a:schemeClr val="tx1"/>
                </a:solidFill>
                <a:latin typeface="+mn-lt"/>
                <a:ea typeface="+mn-ea"/>
                <a:cs typeface="+mn-cs"/>
              </a:rPr>
              <a:t> </a:t>
            </a:r>
            <a:r>
              <a:rPr lang="en-US" sz="1600" b="1" kern="1200" dirty="0">
                <a:solidFill>
                  <a:schemeClr val="tx1"/>
                </a:solidFill>
                <a:latin typeface="+mn-lt"/>
                <a:ea typeface="+mn-ea"/>
                <a:cs typeface="+mn-cs"/>
              </a:rPr>
              <a:t>utility</a:t>
            </a:r>
            <a:r>
              <a:rPr lang="en-US" sz="1600" b="1" kern="1200" spc="-45" dirty="0">
                <a:solidFill>
                  <a:schemeClr val="tx1"/>
                </a:solidFill>
                <a:latin typeface="+mn-lt"/>
                <a:ea typeface="+mn-ea"/>
                <a:cs typeface="+mn-cs"/>
              </a:rPr>
              <a:t> </a:t>
            </a:r>
            <a:r>
              <a:rPr lang="en-US" sz="1600" b="1" kern="1200" dirty="0">
                <a:solidFill>
                  <a:schemeClr val="tx1"/>
                </a:solidFill>
                <a:latin typeface="+mn-lt"/>
                <a:ea typeface="+mn-ea"/>
                <a:cs typeface="+mn-cs"/>
              </a:rPr>
              <a:t>computing</a:t>
            </a:r>
            <a:r>
              <a:rPr lang="en-US" sz="1600" kern="1200" dirty="0">
                <a:solidFill>
                  <a:schemeClr val="tx1"/>
                </a:solidFill>
                <a:latin typeface="+mn-lt"/>
                <a:ea typeface="+mn-ea"/>
                <a:cs typeface="+mn-cs"/>
              </a:rPr>
              <a:t>,</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concept</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that</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computer</a:t>
            </a:r>
            <a:r>
              <a:rPr lang="en-US" sz="1600" kern="1200" spc="-70" dirty="0">
                <a:solidFill>
                  <a:schemeClr val="tx1"/>
                </a:solidFill>
                <a:latin typeface="+mn-lt"/>
                <a:ea typeface="+mn-ea"/>
                <a:cs typeface="+mn-cs"/>
              </a:rPr>
              <a:t> </a:t>
            </a:r>
            <a:r>
              <a:rPr lang="en-US" sz="1600" kern="1200" dirty="0">
                <a:solidFill>
                  <a:schemeClr val="tx1"/>
                </a:solidFill>
                <a:latin typeface="+mn-lt"/>
                <a:ea typeface="+mn-ea"/>
                <a:cs typeface="+mn-cs"/>
              </a:rPr>
              <a:t>scientist</a:t>
            </a:r>
            <a:r>
              <a:rPr lang="en-US" sz="1600" kern="1200" spc="-70" dirty="0">
                <a:solidFill>
                  <a:schemeClr val="tx1"/>
                </a:solidFill>
                <a:latin typeface="+mn-lt"/>
                <a:ea typeface="+mn-ea"/>
                <a:cs typeface="+mn-cs"/>
              </a:rPr>
              <a:t> </a:t>
            </a:r>
            <a:r>
              <a:rPr lang="en-US" sz="1600" b="1" kern="1200" spc="-20" dirty="0">
                <a:solidFill>
                  <a:schemeClr val="tx1"/>
                </a:solidFill>
                <a:latin typeface="+mn-lt"/>
                <a:ea typeface="+mn-ea"/>
                <a:cs typeface="+mn-cs"/>
              </a:rPr>
              <a:t>John </a:t>
            </a:r>
            <a:r>
              <a:rPr lang="en-US" sz="1600" b="1" kern="1200" dirty="0">
                <a:solidFill>
                  <a:schemeClr val="tx1"/>
                </a:solidFill>
                <a:latin typeface="+mn-lt"/>
                <a:ea typeface="+mn-ea"/>
                <a:cs typeface="+mn-cs"/>
              </a:rPr>
              <a:t>McCarthy</a:t>
            </a:r>
            <a:r>
              <a:rPr lang="en-US" sz="1600" b="1" kern="1200" spc="-50" dirty="0">
                <a:solidFill>
                  <a:schemeClr val="tx1"/>
                </a:solidFill>
                <a:latin typeface="+mn-lt"/>
                <a:ea typeface="+mn-ea"/>
                <a:cs typeface="+mn-cs"/>
              </a:rPr>
              <a:t> </a:t>
            </a:r>
            <a:r>
              <a:rPr lang="en-US" sz="1600" kern="1200" dirty="0">
                <a:solidFill>
                  <a:schemeClr val="tx1"/>
                </a:solidFill>
                <a:latin typeface="+mn-lt"/>
                <a:ea typeface="+mn-ea"/>
                <a:cs typeface="+mn-cs"/>
              </a:rPr>
              <a:t>publicly</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proposed</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in</a:t>
            </a:r>
            <a:r>
              <a:rPr lang="en-US" sz="1600" kern="1200" spc="-30" dirty="0">
                <a:solidFill>
                  <a:schemeClr val="tx1"/>
                </a:solidFill>
                <a:latin typeface="+mn-lt"/>
                <a:ea typeface="+mn-ea"/>
                <a:cs typeface="+mn-cs"/>
              </a:rPr>
              <a:t> </a:t>
            </a:r>
            <a:r>
              <a:rPr lang="en-US" sz="1600" b="1" kern="1200" spc="-10" dirty="0">
                <a:solidFill>
                  <a:schemeClr val="tx1"/>
                </a:solidFill>
                <a:latin typeface="+mn-lt"/>
                <a:ea typeface="+mn-ea"/>
                <a:cs typeface="+mn-cs"/>
              </a:rPr>
              <a:t>1961</a:t>
            </a:r>
            <a:r>
              <a:rPr lang="en-US" sz="1600" kern="1200" spc="-10" dirty="0">
                <a:solidFill>
                  <a:schemeClr val="tx1"/>
                </a:solidFill>
                <a:latin typeface="+mn-lt"/>
                <a:ea typeface="+mn-ea"/>
                <a:cs typeface="+mn-cs"/>
              </a:rPr>
              <a:t>:</a:t>
            </a:r>
            <a:endParaRPr lang="en-US" sz="1600" kern="1200" dirty="0">
              <a:solidFill>
                <a:schemeClr val="tx1"/>
              </a:solidFill>
              <a:latin typeface="+mn-lt"/>
              <a:ea typeface="+mn-ea"/>
              <a:cs typeface="+mn-cs"/>
            </a:endParaRPr>
          </a:p>
          <a:p>
            <a:pPr marL="698500" marR="5080" lvl="1" indent="-228600" algn="l" rtl="0">
              <a:lnSpc>
                <a:spcPct val="90000"/>
              </a:lnSpc>
              <a:spcBef>
                <a:spcPts val="520"/>
              </a:spcBef>
              <a:buFont typeface="Arial" panose="020B0604020202020204" pitchFamily="34" charset="0"/>
              <a:buChar char="•"/>
              <a:tabLst>
                <a:tab pos="698500" algn="l"/>
              </a:tabLst>
            </a:pPr>
            <a:r>
              <a:rPr lang="en-US" sz="1600" kern="1200" dirty="0">
                <a:solidFill>
                  <a:schemeClr val="tx1"/>
                </a:solidFill>
                <a:latin typeface="+mn-lt"/>
                <a:ea typeface="+mn-ea"/>
                <a:cs typeface="+mn-cs"/>
              </a:rPr>
              <a:t>“If</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computers</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kind</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I</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have</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advocated</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become</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35" dirty="0">
                <a:solidFill>
                  <a:schemeClr val="tx1"/>
                </a:solidFill>
                <a:latin typeface="+mn-lt"/>
                <a:ea typeface="+mn-ea"/>
                <a:cs typeface="+mn-cs"/>
              </a:rPr>
              <a:t> </a:t>
            </a:r>
            <a:r>
              <a:rPr lang="en-US" sz="1600" kern="1200" spc="-10" dirty="0">
                <a:solidFill>
                  <a:schemeClr val="tx1"/>
                </a:solidFill>
                <a:latin typeface="+mn-lt"/>
                <a:ea typeface="+mn-ea"/>
                <a:cs typeface="+mn-cs"/>
              </a:rPr>
              <a:t>computers</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future, </a:t>
            </a:r>
            <a:r>
              <a:rPr lang="en-US" sz="1600" kern="1200" dirty="0">
                <a:solidFill>
                  <a:schemeClr val="tx1"/>
                </a:solidFill>
                <a:latin typeface="+mn-lt"/>
                <a:ea typeface="+mn-ea"/>
                <a:cs typeface="+mn-cs"/>
              </a:rPr>
              <a:t>then</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computing</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may</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someday</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be</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organized</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as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public</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utility</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just</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as</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35" dirty="0">
                <a:solidFill>
                  <a:schemeClr val="tx1"/>
                </a:solidFill>
                <a:latin typeface="+mn-lt"/>
                <a:ea typeface="+mn-ea"/>
                <a:cs typeface="+mn-cs"/>
              </a:rPr>
              <a:t> </a:t>
            </a:r>
            <a:r>
              <a:rPr lang="en-US" sz="1600" kern="1200" spc="-10" dirty="0">
                <a:solidFill>
                  <a:schemeClr val="tx1"/>
                </a:solidFill>
                <a:latin typeface="+mn-lt"/>
                <a:ea typeface="+mn-ea"/>
                <a:cs typeface="+mn-cs"/>
              </a:rPr>
              <a:t>telephone system</a:t>
            </a:r>
            <a:r>
              <a:rPr lang="en-US" sz="1600" kern="1200" spc="-20" dirty="0">
                <a:solidFill>
                  <a:schemeClr val="tx1"/>
                </a:solidFill>
                <a:latin typeface="+mn-lt"/>
                <a:ea typeface="+mn-ea"/>
                <a:cs typeface="+mn-cs"/>
              </a:rPr>
              <a:t> </a:t>
            </a:r>
            <a:r>
              <a:rPr lang="en-US" sz="1600" kern="1200" dirty="0">
                <a:solidFill>
                  <a:schemeClr val="tx1"/>
                </a:solidFill>
                <a:latin typeface="+mn-lt"/>
                <a:ea typeface="+mn-ea"/>
                <a:cs typeface="+mn-cs"/>
              </a:rPr>
              <a:t>is</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public</a:t>
            </a:r>
            <a:r>
              <a:rPr lang="en-US" sz="1600" kern="1200" spc="-55" dirty="0">
                <a:solidFill>
                  <a:schemeClr val="tx1"/>
                </a:solidFill>
                <a:latin typeface="+mn-lt"/>
                <a:ea typeface="+mn-ea"/>
                <a:cs typeface="+mn-cs"/>
              </a:rPr>
              <a:t> </a:t>
            </a:r>
            <a:r>
              <a:rPr lang="en-US" sz="1600" kern="1200" spc="-10" dirty="0">
                <a:solidFill>
                  <a:schemeClr val="tx1"/>
                </a:solidFill>
                <a:latin typeface="+mn-lt"/>
                <a:ea typeface="+mn-ea"/>
                <a:cs typeface="+mn-cs"/>
              </a:rPr>
              <a:t>utility.</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25" dirty="0">
                <a:solidFill>
                  <a:schemeClr val="tx1"/>
                </a:solidFill>
                <a:latin typeface="+mn-lt"/>
                <a:ea typeface="+mn-ea"/>
                <a:cs typeface="+mn-cs"/>
              </a:rPr>
              <a:t> </a:t>
            </a:r>
            <a:r>
              <a:rPr lang="en-US" sz="1600" kern="1200" spc="-10" dirty="0">
                <a:solidFill>
                  <a:schemeClr val="tx1"/>
                </a:solidFill>
                <a:latin typeface="+mn-lt"/>
                <a:ea typeface="+mn-ea"/>
                <a:cs typeface="+mn-cs"/>
              </a:rPr>
              <a:t>computer</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utility</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could</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become</a:t>
            </a:r>
            <a:r>
              <a:rPr lang="en-US" sz="1600" kern="1200" spc="-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basis</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new</a:t>
            </a:r>
            <a:r>
              <a:rPr lang="en-US" sz="1600" kern="1200" spc="-35" dirty="0">
                <a:solidFill>
                  <a:schemeClr val="tx1"/>
                </a:solidFill>
                <a:latin typeface="+mn-lt"/>
                <a:ea typeface="+mn-ea"/>
                <a:cs typeface="+mn-cs"/>
              </a:rPr>
              <a:t> </a:t>
            </a:r>
            <a:r>
              <a:rPr lang="en-US" sz="1600" kern="1200" spc="-25" dirty="0">
                <a:solidFill>
                  <a:schemeClr val="tx1"/>
                </a:solidFill>
                <a:latin typeface="+mn-lt"/>
                <a:ea typeface="+mn-ea"/>
                <a:cs typeface="+mn-cs"/>
              </a:rPr>
              <a:t>and </a:t>
            </a:r>
            <a:r>
              <a:rPr lang="en-US" sz="1600" kern="1200" spc="-10" dirty="0">
                <a:solidFill>
                  <a:schemeClr val="tx1"/>
                </a:solidFill>
                <a:latin typeface="+mn-lt"/>
                <a:ea typeface="+mn-ea"/>
                <a:cs typeface="+mn-cs"/>
              </a:rPr>
              <a:t>important</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industry.”</a:t>
            </a:r>
            <a:endParaRPr lang="en-US" sz="1600" kern="1200" dirty="0">
              <a:solidFill>
                <a:schemeClr val="tx1"/>
              </a:solidFill>
              <a:latin typeface="+mn-lt"/>
              <a:ea typeface="+mn-ea"/>
              <a:cs typeface="+mn-cs"/>
            </a:endParaRPr>
          </a:p>
          <a:p>
            <a:pPr marL="241300" marR="283210" indent="-228600" algn="l" rtl="0">
              <a:lnSpc>
                <a:spcPct val="90000"/>
              </a:lnSpc>
              <a:spcBef>
                <a:spcPts val="980"/>
              </a:spcBef>
              <a:buFont typeface="Arial" panose="020B0604020202020204" pitchFamily="34" charset="0"/>
              <a:buChar char="•"/>
              <a:tabLst>
                <a:tab pos="241300" algn="l"/>
              </a:tabLst>
            </a:pPr>
            <a:r>
              <a:rPr lang="en-US" sz="1600" kern="1200" dirty="0">
                <a:solidFill>
                  <a:schemeClr val="tx1"/>
                </a:solidFill>
                <a:latin typeface="+mn-lt"/>
                <a:ea typeface="+mn-ea"/>
                <a:cs typeface="+mn-cs"/>
              </a:rPr>
              <a:t>In</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1969,</a:t>
            </a:r>
            <a:r>
              <a:rPr lang="en-US" sz="1600" kern="1200" spc="-85" dirty="0">
                <a:solidFill>
                  <a:schemeClr val="tx1"/>
                </a:solidFill>
                <a:latin typeface="+mn-lt"/>
                <a:ea typeface="+mn-ea"/>
                <a:cs typeface="+mn-cs"/>
              </a:rPr>
              <a:t> </a:t>
            </a:r>
            <a:r>
              <a:rPr lang="en-US" sz="1600" b="1" kern="1200" dirty="0">
                <a:solidFill>
                  <a:schemeClr val="tx1"/>
                </a:solidFill>
                <a:latin typeface="+mn-lt"/>
                <a:ea typeface="+mn-ea"/>
                <a:cs typeface="+mn-cs"/>
              </a:rPr>
              <a:t>Leonard</a:t>
            </a:r>
            <a:r>
              <a:rPr lang="en-US" sz="1600" b="1" kern="1200" spc="-15" dirty="0">
                <a:solidFill>
                  <a:schemeClr val="tx1"/>
                </a:solidFill>
                <a:latin typeface="+mn-lt"/>
                <a:ea typeface="+mn-ea"/>
                <a:cs typeface="+mn-cs"/>
              </a:rPr>
              <a:t> </a:t>
            </a:r>
            <a:r>
              <a:rPr lang="en-US" sz="1600" b="1" kern="1200" dirty="0">
                <a:solidFill>
                  <a:schemeClr val="tx1"/>
                </a:solidFill>
                <a:latin typeface="+mn-lt"/>
                <a:ea typeface="+mn-ea"/>
                <a:cs typeface="+mn-cs"/>
              </a:rPr>
              <a:t>Kleinrock</a:t>
            </a:r>
            <a:r>
              <a:rPr lang="en-US" sz="1600" kern="1200" dirty="0">
                <a:solidFill>
                  <a:schemeClr val="tx1"/>
                </a:solidFill>
                <a:latin typeface="+mn-lt"/>
                <a:ea typeface="+mn-ea"/>
                <a:cs typeface="+mn-cs"/>
              </a:rPr>
              <a:t>,</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a</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chief</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scientist</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Advanced</a:t>
            </a:r>
            <a:r>
              <a:rPr lang="en-US" sz="1600" kern="1200" spc="-80" dirty="0">
                <a:solidFill>
                  <a:schemeClr val="tx1"/>
                </a:solidFill>
                <a:latin typeface="+mn-lt"/>
                <a:ea typeface="+mn-ea"/>
                <a:cs typeface="+mn-cs"/>
              </a:rPr>
              <a:t> </a:t>
            </a:r>
            <a:r>
              <a:rPr lang="en-US" sz="1600" kern="1200" spc="-10" dirty="0">
                <a:solidFill>
                  <a:schemeClr val="tx1"/>
                </a:solidFill>
                <a:latin typeface="+mn-lt"/>
                <a:ea typeface="+mn-ea"/>
                <a:cs typeface="+mn-cs"/>
              </a:rPr>
              <a:t>Research </a:t>
            </a:r>
            <a:r>
              <a:rPr lang="en-US" sz="1600" kern="1200" dirty="0">
                <a:solidFill>
                  <a:schemeClr val="tx1"/>
                </a:solidFill>
                <a:latin typeface="+mn-lt"/>
                <a:ea typeface="+mn-ea"/>
                <a:cs typeface="+mn-cs"/>
              </a:rPr>
              <a:t>Projects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Agency</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Network</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or</a:t>
            </a:r>
            <a:r>
              <a:rPr lang="en-US" sz="1600" kern="1200" spc="-65" dirty="0">
                <a:solidFill>
                  <a:schemeClr val="tx1"/>
                </a:solidFill>
                <a:latin typeface="+mn-lt"/>
                <a:ea typeface="+mn-ea"/>
                <a:cs typeface="+mn-cs"/>
              </a:rPr>
              <a:t> </a:t>
            </a:r>
            <a:r>
              <a:rPr lang="en-US" sz="1600" b="1" kern="1200" spc="-20" dirty="0">
                <a:solidFill>
                  <a:schemeClr val="tx1"/>
                </a:solidFill>
                <a:latin typeface="+mn-lt"/>
                <a:ea typeface="+mn-ea"/>
                <a:cs typeface="+mn-cs"/>
              </a:rPr>
              <a:t>ARPANET</a:t>
            </a:r>
            <a:r>
              <a:rPr lang="en-US" sz="1600" b="1" kern="1200" spc="-65" dirty="0">
                <a:solidFill>
                  <a:schemeClr val="tx1"/>
                </a:solidFill>
                <a:latin typeface="+mn-lt"/>
                <a:ea typeface="+mn-ea"/>
                <a:cs typeface="+mn-cs"/>
              </a:rPr>
              <a:t> </a:t>
            </a:r>
            <a:r>
              <a:rPr lang="en-US" sz="1600" kern="1200" dirty="0">
                <a:solidFill>
                  <a:schemeClr val="tx1"/>
                </a:solidFill>
                <a:latin typeface="+mn-lt"/>
                <a:ea typeface="+mn-ea"/>
                <a:cs typeface="+mn-cs"/>
              </a:rPr>
              <a:t>project</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that</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seeded</a:t>
            </a:r>
            <a:r>
              <a:rPr lang="en-US" sz="1600" kern="1200" spc="-8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45" dirty="0">
                <a:solidFill>
                  <a:schemeClr val="tx1"/>
                </a:solidFill>
                <a:latin typeface="+mn-lt"/>
                <a:ea typeface="+mn-ea"/>
                <a:cs typeface="+mn-cs"/>
              </a:rPr>
              <a:t> </a:t>
            </a:r>
            <a:r>
              <a:rPr lang="en-US" sz="1600" kern="1200" spc="-10" dirty="0">
                <a:solidFill>
                  <a:schemeClr val="tx1"/>
                </a:solidFill>
                <a:latin typeface="+mn-lt"/>
                <a:ea typeface="+mn-ea"/>
                <a:cs typeface="+mn-cs"/>
              </a:rPr>
              <a:t>Internet, stated:</a:t>
            </a:r>
            <a:endParaRPr lang="en-US" sz="1600" kern="1200" dirty="0">
              <a:solidFill>
                <a:schemeClr val="tx1"/>
              </a:solidFill>
              <a:latin typeface="+mn-lt"/>
              <a:ea typeface="+mn-ea"/>
              <a:cs typeface="+mn-cs"/>
            </a:endParaRPr>
          </a:p>
          <a:p>
            <a:pPr marL="698500" lvl="1" indent="-228600" algn="l" rtl="0">
              <a:lnSpc>
                <a:spcPct val="90000"/>
              </a:lnSpc>
              <a:spcBef>
                <a:spcPts val="259"/>
              </a:spcBef>
              <a:buFont typeface="Arial" panose="020B0604020202020204" pitchFamily="34" charset="0"/>
              <a:buChar char="•"/>
              <a:tabLst>
                <a:tab pos="698500" algn="l"/>
              </a:tabLst>
            </a:pPr>
            <a:r>
              <a:rPr lang="en-US" sz="1600" kern="1200" spc="-50" dirty="0">
                <a:solidFill>
                  <a:schemeClr val="tx1"/>
                </a:solidFill>
                <a:latin typeface="+mn-lt"/>
                <a:ea typeface="+mn-ea"/>
                <a:cs typeface="+mn-cs"/>
              </a:rPr>
              <a:t>“As</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45" dirty="0">
                <a:solidFill>
                  <a:schemeClr val="tx1"/>
                </a:solidFill>
                <a:latin typeface="+mn-lt"/>
                <a:ea typeface="+mn-ea"/>
                <a:cs typeface="+mn-cs"/>
              </a:rPr>
              <a:t> now, </a:t>
            </a:r>
            <a:r>
              <a:rPr lang="en-US" sz="1600" kern="1200" dirty="0">
                <a:solidFill>
                  <a:schemeClr val="tx1"/>
                </a:solidFill>
                <a:latin typeface="+mn-lt"/>
                <a:ea typeface="+mn-ea"/>
                <a:cs typeface="+mn-cs"/>
              </a:rPr>
              <a:t>computer</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networks</a:t>
            </a:r>
            <a:r>
              <a:rPr lang="en-US" sz="1600" kern="1200" spc="-35" dirty="0">
                <a:solidFill>
                  <a:schemeClr val="tx1"/>
                </a:solidFill>
                <a:latin typeface="+mn-lt"/>
                <a:ea typeface="+mn-ea"/>
                <a:cs typeface="+mn-cs"/>
              </a:rPr>
              <a:t> </a:t>
            </a:r>
            <a:r>
              <a:rPr lang="en-US" sz="1600" kern="1200" dirty="0">
                <a:solidFill>
                  <a:schemeClr val="tx1"/>
                </a:solidFill>
                <a:latin typeface="+mn-lt"/>
                <a:ea typeface="+mn-ea"/>
                <a:cs typeface="+mn-cs"/>
              </a:rPr>
              <a:t>are</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still</a:t>
            </a:r>
            <a:r>
              <a:rPr lang="en-US" sz="1600" kern="1200" spc="-60" dirty="0">
                <a:solidFill>
                  <a:schemeClr val="tx1"/>
                </a:solidFill>
                <a:latin typeface="+mn-lt"/>
                <a:ea typeface="+mn-ea"/>
                <a:cs typeface="+mn-cs"/>
              </a:rPr>
              <a:t> </a:t>
            </a:r>
            <a:r>
              <a:rPr lang="en-US" sz="1600" kern="1200" dirty="0">
                <a:solidFill>
                  <a:schemeClr val="tx1"/>
                </a:solidFill>
                <a:latin typeface="+mn-lt"/>
                <a:ea typeface="+mn-ea"/>
                <a:cs typeface="+mn-cs"/>
              </a:rPr>
              <a:t>in</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their</a:t>
            </a:r>
            <a:r>
              <a:rPr lang="en-US" sz="1600" kern="1200" spc="-45" dirty="0">
                <a:solidFill>
                  <a:schemeClr val="tx1"/>
                </a:solidFill>
                <a:latin typeface="+mn-lt"/>
                <a:ea typeface="+mn-ea"/>
                <a:cs typeface="+mn-cs"/>
              </a:rPr>
              <a:t> </a:t>
            </a:r>
            <a:r>
              <a:rPr lang="en-US" sz="1600" kern="1200" spc="-25" dirty="0">
                <a:solidFill>
                  <a:schemeClr val="tx1"/>
                </a:solidFill>
                <a:latin typeface="+mn-lt"/>
                <a:ea typeface="+mn-ea"/>
                <a:cs typeface="+mn-cs"/>
              </a:rPr>
              <a:t>infancy,</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but</a:t>
            </a:r>
            <a:r>
              <a:rPr lang="en-US" sz="1600" kern="1200" spc="-55" dirty="0">
                <a:solidFill>
                  <a:schemeClr val="tx1"/>
                </a:solidFill>
                <a:latin typeface="+mn-lt"/>
                <a:ea typeface="+mn-ea"/>
                <a:cs typeface="+mn-cs"/>
              </a:rPr>
              <a:t> </a:t>
            </a:r>
            <a:r>
              <a:rPr lang="en-US" sz="1600" kern="1200" dirty="0">
                <a:solidFill>
                  <a:schemeClr val="tx1"/>
                </a:solidFill>
                <a:latin typeface="+mn-lt"/>
                <a:ea typeface="+mn-ea"/>
                <a:cs typeface="+mn-cs"/>
              </a:rPr>
              <a:t>as</a:t>
            </a:r>
            <a:r>
              <a:rPr lang="en-US" sz="1600" kern="1200" spc="-45" dirty="0">
                <a:solidFill>
                  <a:schemeClr val="tx1"/>
                </a:solidFill>
                <a:latin typeface="+mn-lt"/>
                <a:ea typeface="+mn-ea"/>
                <a:cs typeface="+mn-cs"/>
              </a:rPr>
              <a:t> </a:t>
            </a:r>
            <a:r>
              <a:rPr lang="en-US" sz="1600" kern="1200" dirty="0">
                <a:solidFill>
                  <a:schemeClr val="tx1"/>
                </a:solidFill>
                <a:latin typeface="+mn-lt"/>
                <a:ea typeface="+mn-ea"/>
                <a:cs typeface="+mn-cs"/>
              </a:rPr>
              <a:t>they</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grow</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up</a:t>
            </a:r>
            <a:r>
              <a:rPr lang="en-US" sz="1600" kern="1200" spc="-55" dirty="0">
                <a:solidFill>
                  <a:schemeClr val="tx1"/>
                </a:solidFill>
                <a:latin typeface="+mn-lt"/>
                <a:ea typeface="+mn-ea"/>
                <a:cs typeface="+mn-cs"/>
              </a:rPr>
              <a:t> </a:t>
            </a:r>
            <a:r>
              <a:rPr lang="en-US" sz="1600" kern="1200" spc="-25" dirty="0">
                <a:solidFill>
                  <a:schemeClr val="tx1"/>
                </a:solidFill>
                <a:latin typeface="+mn-lt"/>
                <a:ea typeface="+mn-ea"/>
                <a:cs typeface="+mn-cs"/>
              </a:rPr>
              <a:t>and </a:t>
            </a:r>
            <a:r>
              <a:rPr lang="en-US" sz="1600" kern="1200" dirty="0">
                <a:solidFill>
                  <a:schemeClr val="tx1"/>
                </a:solidFill>
                <a:latin typeface="+mn-lt"/>
                <a:ea typeface="+mn-ea"/>
                <a:cs typeface="+mn-cs"/>
              </a:rPr>
              <a:t>become</a:t>
            </a:r>
            <a:r>
              <a:rPr lang="en-US" sz="1600" kern="1200" spc="-20" dirty="0">
                <a:solidFill>
                  <a:schemeClr val="tx1"/>
                </a:solidFill>
                <a:latin typeface="+mn-lt"/>
                <a:ea typeface="+mn-ea"/>
                <a:cs typeface="+mn-cs"/>
              </a:rPr>
              <a:t> </a:t>
            </a:r>
            <a:r>
              <a:rPr lang="en-US" sz="1600" kern="1200" spc="-10" dirty="0">
                <a:solidFill>
                  <a:schemeClr val="tx1"/>
                </a:solidFill>
                <a:latin typeface="+mn-lt"/>
                <a:ea typeface="+mn-ea"/>
                <a:cs typeface="+mn-cs"/>
              </a:rPr>
              <a:t>sophisticated,</a:t>
            </a:r>
            <a:r>
              <a:rPr lang="en-US" sz="1600" kern="1200" spc="-40" dirty="0">
                <a:solidFill>
                  <a:schemeClr val="tx1"/>
                </a:solidFill>
                <a:latin typeface="+mn-lt"/>
                <a:ea typeface="+mn-ea"/>
                <a:cs typeface="+mn-cs"/>
              </a:rPr>
              <a:t> </a:t>
            </a:r>
            <a:r>
              <a:rPr lang="en-US" sz="1600" kern="1200" dirty="0">
                <a:solidFill>
                  <a:schemeClr val="tx1"/>
                </a:solidFill>
                <a:latin typeface="+mn-lt"/>
                <a:ea typeface="+mn-ea"/>
                <a:cs typeface="+mn-cs"/>
              </a:rPr>
              <a:t>we</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will</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probably</a:t>
            </a:r>
            <a:r>
              <a:rPr lang="en-US" sz="1600" kern="1200" spc="-50" dirty="0">
                <a:solidFill>
                  <a:schemeClr val="tx1"/>
                </a:solidFill>
                <a:latin typeface="+mn-lt"/>
                <a:ea typeface="+mn-ea"/>
                <a:cs typeface="+mn-cs"/>
              </a:rPr>
              <a:t> </a:t>
            </a:r>
            <a:r>
              <a:rPr lang="en-US" sz="1600" kern="1200" dirty="0">
                <a:solidFill>
                  <a:schemeClr val="tx1"/>
                </a:solidFill>
                <a:latin typeface="+mn-lt"/>
                <a:ea typeface="+mn-ea"/>
                <a:cs typeface="+mn-cs"/>
              </a:rPr>
              <a:t>see</a:t>
            </a:r>
            <a:r>
              <a:rPr lang="en-US" sz="1600" kern="1200" spc="-25" dirty="0">
                <a:solidFill>
                  <a:schemeClr val="tx1"/>
                </a:solidFill>
                <a:latin typeface="+mn-lt"/>
                <a:ea typeface="+mn-ea"/>
                <a:cs typeface="+mn-cs"/>
              </a:rPr>
              <a:t> </a:t>
            </a:r>
            <a:r>
              <a:rPr lang="en-US" sz="1600" kern="1200" dirty="0">
                <a:solidFill>
                  <a:schemeClr val="tx1"/>
                </a:solidFill>
                <a:latin typeface="+mn-lt"/>
                <a:ea typeface="+mn-ea"/>
                <a:cs typeface="+mn-cs"/>
              </a:rPr>
              <a:t>the</a:t>
            </a:r>
            <a:r>
              <a:rPr lang="en-US" sz="1600" kern="1200" spc="-30" dirty="0">
                <a:solidFill>
                  <a:schemeClr val="tx1"/>
                </a:solidFill>
                <a:latin typeface="+mn-lt"/>
                <a:ea typeface="+mn-ea"/>
                <a:cs typeface="+mn-cs"/>
              </a:rPr>
              <a:t> </a:t>
            </a:r>
            <a:r>
              <a:rPr lang="en-US" sz="1600" kern="1200" dirty="0">
                <a:solidFill>
                  <a:schemeClr val="tx1"/>
                </a:solidFill>
                <a:latin typeface="+mn-lt"/>
                <a:ea typeface="+mn-ea"/>
                <a:cs typeface="+mn-cs"/>
              </a:rPr>
              <a:t>spread</a:t>
            </a:r>
            <a:r>
              <a:rPr lang="en-US" sz="1600" kern="1200" spc="-65" dirty="0">
                <a:solidFill>
                  <a:schemeClr val="tx1"/>
                </a:solidFill>
                <a:latin typeface="+mn-lt"/>
                <a:ea typeface="+mn-ea"/>
                <a:cs typeface="+mn-cs"/>
              </a:rPr>
              <a:t> </a:t>
            </a:r>
            <a:r>
              <a:rPr lang="en-US" sz="1600" kern="1200" dirty="0">
                <a:solidFill>
                  <a:schemeClr val="tx1"/>
                </a:solidFill>
                <a:latin typeface="+mn-lt"/>
                <a:ea typeface="+mn-ea"/>
                <a:cs typeface="+mn-cs"/>
              </a:rPr>
              <a:t>of</a:t>
            </a:r>
            <a:r>
              <a:rPr lang="en-US" sz="1600" kern="1200" spc="-35" dirty="0">
                <a:solidFill>
                  <a:schemeClr val="tx1"/>
                </a:solidFill>
                <a:latin typeface="+mn-lt"/>
                <a:ea typeface="+mn-ea"/>
                <a:cs typeface="+mn-cs"/>
              </a:rPr>
              <a:t> </a:t>
            </a:r>
            <a:r>
              <a:rPr lang="en-US" sz="1600" kern="1200" spc="-20" dirty="0">
                <a:solidFill>
                  <a:schemeClr val="tx1"/>
                </a:solidFill>
                <a:latin typeface="+mn-lt"/>
                <a:ea typeface="+mn-ea"/>
                <a:cs typeface="+mn-cs"/>
              </a:rPr>
              <a:t>‘computer</a:t>
            </a:r>
            <a:r>
              <a:rPr lang="en-US" sz="1600" kern="1200" spc="-40" dirty="0">
                <a:solidFill>
                  <a:schemeClr val="tx1"/>
                </a:solidFill>
                <a:latin typeface="+mn-lt"/>
                <a:ea typeface="+mn-ea"/>
                <a:cs typeface="+mn-cs"/>
              </a:rPr>
              <a:t> </a:t>
            </a:r>
            <a:r>
              <a:rPr lang="en-US" sz="1600" kern="1200" spc="-10" dirty="0">
                <a:solidFill>
                  <a:schemeClr val="tx1"/>
                </a:solidFill>
                <a:latin typeface="+mn-lt"/>
                <a:ea typeface="+mn-ea"/>
                <a:cs typeface="+mn-cs"/>
              </a:rPr>
              <a:t>utilities’”</a:t>
            </a:r>
            <a:endParaRPr lang="en-US" sz="1600" kern="1200" dirty="0">
              <a:solidFill>
                <a:schemeClr val="tx1"/>
              </a:solidFill>
              <a:latin typeface="+mn-lt"/>
              <a:ea typeface="+mn-ea"/>
              <a:cs typeface="+mn-cs"/>
            </a:endParaRPr>
          </a:p>
        </p:txBody>
      </p:sp>
      <p:pic>
        <p:nvPicPr>
          <p:cNvPr id="5122" name="Picture 2" descr="How to implement cloud computing in 2026? - Future Processing">
            <a:extLst>
              <a:ext uri="{FF2B5EF4-FFF2-40B4-BE49-F238E27FC236}">
                <a16:creationId xmlns:a16="http://schemas.microsoft.com/office/drawing/2014/main" id="{AD085F25-82BA-3C42-C89E-8CBFAE0B1C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2080" y="714256"/>
            <a:ext cx="6903720" cy="5429488"/>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tint val="75000"/>
                  </a:schemeClr>
                </a:solidFill>
                <a:latin typeface="+mn-lt"/>
                <a:ea typeface="+mn-ea"/>
                <a:cs typeface="+mn-cs"/>
              </a:rPr>
              <a:pPr algn="r" rtl="0">
                <a:spcAft>
                  <a:spcPts val="600"/>
                </a:spcAft>
              </a:pPr>
              <a:t>5</a:t>
            </a:fld>
            <a:endParaRPr lang="en-US" kern="1200" spc="-25">
              <a:solidFill>
                <a:schemeClr val="tx1">
                  <a:tint val="75000"/>
                </a:schemeClr>
              </a:solidFill>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50</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Advantages</a:t>
            </a:r>
            <a:r>
              <a:rPr spc="-130" dirty="0"/>
              <a:t> </a:t>
            </a:r>
            <a:r>
              <a:rPr dirty="0"/>
              <a:t>and</a:t>
            </a:r>
            <a:r>
              <a:rPr spc="-105" dirty="0"/>
              <a:t> </a:t>
            </a:r>
            <a:r>
              <a:rPr spc="-10" dirty="0"/>
              <a:t>Disadvantages</a:t>
            </a:r>
          </a:p>
        </p:txBody>
      </p:sp>
      <p:sp>
        <p:nvSpPr>
          <p:cNvPr id="3" name="object 3"/>
          <p:cNvSpPr txBox="1"/>
          <p:nvPr/>
        </p:nvSpPr>
        <p:spPr>
          <a:xfrm>
            <a:off x="916939" y="1540890"/>
            <a:ext cx="10469245" cy="4800600"/>
          </a:xfrm>
          <a:prstGeom prst="rect">
            <a:avLst/>
          </a:prstGeom>
        </p:spPr>
        <p:txBody>
          <a:bodyPr vert="horz" wrap="square" lIns="0" tIns="13335" rIns="0" bIns="0" rtlCol="0">
            <a:spAutoFit/>
          </a:bodyPr>
          <a:lstStyle/>
          <a:p>
            <a:pPr marL="241300" indent="-228600">
              <a:lnSpc>
                <a:spcPts val="3115"/>
              </a:lnSpc>
              <a:spcBef>
                <a:spcPts val="105"/>
              </a:spcBef>
              <a:buFont typeface="Arial MT"/>
              <a:buChar char="•"/>
              <a:tabLst>
                <a:tab pos="241300" algn="l"/>
              </a:tabLst>
            </a:pPr>
            <a:r>
              <a:rPr sz="2600" b="1" spc="-10" dirty="0">
                <a:latin typeface="Calibri"/>
                <a:cs typeface="Calibri"/>
              </a:rPr>
              <a:t>Benefits</a:t>
            </a:r>
            <a:r>
              <a:rPr sz="2600" spc="-10" dirty="0">
                <a:latin typeface="Calibri"/>
                <a:cs typeface="Calibri"/>
              </a:rPr>
              <a:t>:</a:t>
            </a:r>
            <a:endParaRPr sz="2600">
              <a:latin typeface="Calibri"/>
              <a:cs typeface="Calibri"/>
            </a:endParaRPr>
          </a:p>
          <a:p>
            <a:pPr marL="698500" marR="5080" lvl="1" indent="-228600">
              <a:lnSpc>
                <a:spcPts val="2110"/>
              </a:lnSpc>
              <a:spcBef>
                <a:spcPts val="505"/>
              </a:spcBef>
              <a:buFont typeface="Arial MT"/>
              <a:buChar char="•"/>
              <a:tabLst>
                <a:tab pos="698500" algn="l"/>
              </a:tabLst>
            </a:pPr>
            <a:r>
              <a:rPr sz="2200" b="1" dirty="0">
                <a:latin typeface="Calibri"/>
                <a:cs typeface="Calibri"/>
              </a:rPr>
              <a:t>High</a:t>
            </a:r>
            <a:r>
              <a:rPr sz="2200" b="1" spc="-75" dirty="0">
                <a:latin typeface="Calibri"/>
                <a:cs typeface="Calibri"/>
              </a:rPr>
              <a:t> </a:t>
            </a:r>
            <a:r>
              <a:rPr sz="2200" b="1" dirty="0">
                <a:latin typeface="Calibri"/>
                <a:cs typeface="Calibri"/>
              </a:rPr>
              <a:t>Security</a:t>
            </a:r>
            <a:r>
              <a:rPr sz="2200" b="1" spc="-45" dirty="0">
                <a:latin typeface="Calibri"/>
                <a:cs typeface="Calibri"/>
              </a:rPr>
              <a:t> </a:t>
            </a:r>
            <a:r>
              <a:rPr sz="2200" b="1" dirty="0">
                <a:latin typeface="Calibri"/>
                <a:cs typeface="Calibri"/>
              </a:rPr>
              <a:t>and</a:t>
            </a:r>
            <a:r>
              <a:rPr sz="2200" b="1" spc="-60" dirty="0">
                <a:latin typeface="Calibri"/>
                <a:cs typeface="Calibri"/>
              </a:rPr>
              <a:t> </a:t>
            </a:r>
            <a:r>
              <a:rPr sz="2200" b="1" dirty="0">
                <a:latin typeface="Calibri"/>
                <a:cs typeface="Calibri"/>
              </a:rPr>
              <a:t>Privacy:</a:t>
            </a:r>
            <a:r>
              <a:rPr sz="2200" b="1" spc="-35" dirty="0">
                <a:latin typeface="Calibri"/>
                <a:cs typeface="Calibri"/>
              </a:rPr>
              <a:t> </a:t>
            </a:r>
            <a:r>
              <a:rPr sz="2200" b="1" spc="-10" dirty="0">
                <a:latin typeface="Calibri"/>
                <a:cs typeface="Calibri"/>
              </a:rPr>
              <a:t>Private</a:t>
            </a:r>
            <a:r>
              <a:rPr sz="2200" b="1" spc="-25" dirty="0">
                <a:latin typeface="Calibri"/>
                <a:cs typeface="Calibri"/>
              </a:rPr>
              <a:t> </a:t>
            </a:r>
            <a:r>
              <a:rPr sz="2200" b="1" dirty="0">
                <a:latin typeface="Calibri"/>
                <a:cs typeface="Calibri"/>
              </a:rPr>
              <a:t>cloud</a:t>
            </a:r>
            <a:r>
              <a:rPr sz="2200" b="1" spc="-50" dirty="0">
                <a:latin typeface="Calibri"/>
                <a:cs typeface="Calibri"/>
              </a:rPr>
              <a:t> </a:t>
            </a:r>
            <a:r>
              <a:rPr sz="2200" spc="-10" dirty="0">
                <a:latin typeface="Calibri"/>
                <a:cs typeface="Calibri"/>
              </a:rPr>
              <a:t>operations</a:t>
            </a:r>
            <a:r>
              <a:rPr sz="2200" spc="-55" dirty="0">
                <a:latin typeface="Calibri"/>
                <a:cs typeface="Calibri"/>
              </a:rPr>
              <a:t> </a:t>
            </a:r>
            <a:r>
              <a:rPr sz="2200" dirty="0">
                <a:latin typeface="Calibri"/>
                <a:cs typeface="Calibri"/>
              </a:rPr>
              <a:t>are</a:t>
            </a:r>
            <a:r>
              <a:rPr sz="2200" spc="-60" dirty="0">
                <a:latin typeface="Calibri"/>
                <a:cs typeface="Calibri"/>
              </a:rPr>
              <a:t> </a:t>
            </a:r>
            <a:r>
              <a:rPr sz="2200" dirty="0">
                <a:latin typeface="Calibri"/>
                <a:cs typeface="Calibri"/>
              </a:rPr>
              <a:t>not</a:t>
            </a:r>
            <a:r>
              <a:rPr sz="2200" spc="-65" dirty="0">
                <a:latin typeface="Calibri"/>
                <a:cs typeface="Calibri"/>
              </a:rPr>
              <a:t> </a:t>
            </a:r>
            <a:r>
              <a:rPr sz="2200" dirty="0">
                <a:latin typeface="Calibri"/>
                <a:cs typeface="Calibri"/>
              </a:rPr>
              <a:t>available</a:t>
            </a:r>
            <a:r>
              <a:rPr sz="2200" spc="-80" dirty="0">
                <a:latin typeface="Calibri"/>
                <a:cs typeface="Calibri"/>
              </a:rPr>
              <a:t> </a:t>
            </a:r>
            <a:r>
              <a:rPr sz="2200" dirty="0">
                <a:latin typeface="Calibri"/>
                <a:cs typeface="Calibri"/>
              </a:rPr>
              <a:t>to</a:t>
            </a:r>
            <a:r>
              <a:rPr sz="2200" spc="-50" dirty="0">
                <a:latin typeface="Calibri"/>
                <a:cs typeface="Calibri"/>
              </a:rPr>
              <a:t> </a:t>
            </a:r>
            <a:r>
              <a:rPr sz="2200" dirty="0">
                <a:latin typeface="Calibri"/>
                <a:cs typeface="Calibri"/>
              </a:rPr>
              <a:t>general</a:t>
            </a:r>
            <a:r>
              <a:rPr sz="2200" spc="-40" dirty="0">
                <a:latin typeface="Calibri"/>
                <a:cs typeface="Calibri"/>
              </a:rPr>
              <a:t> </a:t>
            </a:r>
            <a:r>
              <a:rPr sz="2200" spc="-10" dirty="0">
                <a:latin typeface="Calibri"/>
                <a:cs typeface="Calibri"/>
              </a:rPr>
              <a:t>public </a:t>
            </a:r>
            <a:r>
              <a:rPr sz="2200" dirty="0">
                <a:latin typeface="Calibri"/>
                <a:cs typeface="Calibri"/>
              </a:rPr>
              <a:t>and</a:t>
            </a:r>
            <a:r>
              <a:rPr sz="2200" spc="-65" dirty="0">
                <a:latin typeface="Calibri"/>
                <a:cs typeface="Calibri"/>
              </a:rPr>
              <a:t> </a:t>
            </a:r>
            <a:r>
              <a:rPr sz="2200" spc="-10" dirty="0">
                <a:latin typeface="Calibri"/>
                <a:cs typeface="Calibri"/>
              </a:rPr>
              <a:t>resources</a:t>
            </a:r>
            <a:r>
              <a:rPr sz="2200" spc="-65" dirty="0">
                <a:latin typeface="Calibri"/>
                <a:cs typeface="Calibri"/>
              </a:rPr>
              <a:t> </a:t>
            </a:r>
            <a:r>
              <a:rPr sz="2200" dirty="0">
                <a:latin typeface="Calibri"/>
                <a:cs typeface="Calibri"/>
              </a:rPr>
              <a:t>are</a:t>
            </a:r>
            <a:r>
              <a:rPr sz="2200" spc="-65" dirty="0">
                <a:latin typeface="Calibri"/>
                <a:cs typeface="Calibri"/>
              </a:rPr>
              <a:t> </a:t>
            </a:r>
            <a:r>
              <a:rPr sz="2200" dirty="0">
                <a:latin typeface="Calibri"/>
                <a:cs typeface="Calibri"/>
              </a:rPr>
              <a:t>shared</a:t>
            </a:r>
            <a:r>
              <a:rPr sz="2200" spc="-70" dirty="0">
                <a:latin typeface="Calibri"/>
                <a:cs typeface="Calibri"/>
              </a:rPr>
              <a:t> </a:t>
            </a:r>
            <a:r>
              <a:rPr sz="2200" dirty="0">
                <a:latin typeface="Calibri"/>
                <a:cs typeface="Calibri"/>
              </a:rPr>
              <a:t>from</a:t>
            </a:r>
            <a:r>
              <a:rPr sz="2200" spc="-65" dirty="0">
                <a:latin typeface="Calibri"/>
                <a:cs typeface="Calibri"/>
              </a:rPr>
              <a:t> </a:t>
            </a:r>
            <a:r>
              <a:rPr sz="2200" dirty="0">
                <a:latin typeface="Calibri"/>
                <a:cs typeface="Calibri"/>
              </a:rPr>
              <a:t>distinct</a:t>
            </a:r>
            <a:r>
              <a:rPr sz="2200" spc="-65" dirty="0">
                <a:latin typeface="Calibri"/>
                <a:cs typeface="Calibri"/>
              </a:rPr>
              <a:t> </a:t>
            </a:r>
            <a:r>
              <a:rPr sz="2200" dirty="0">
                <a:latin typeface="Calibri"/>
                <a:cs typeface="Calibri"/>
              </a:rPr>
              <a:t>pool</a:t>
            </a:r>
            <a:r>
              <a:rPr sz="2200" spc="-60" dirty="0">
                <a:latin typeface="Calibri"/>
                <a:cs typeface="Calibri"/>
              </a:rPr>
              <a:t> </a:t>
            </a:r>
            <a:r>
              <a:rPr sz="2200" dirty="0">
                <a:latin typeface="Calibri"/>
                <a:cs typeface="Calibri"/>
              </a:rPr>
              <a:t>of</a:t>
            </a:r>
            <a:r>
              <a:rPr sz="2200" spc="-50" dirty="0">
                <a:latin typeface="Calibri"/>
                <a:cs typeface="Calibri"/>
              </a:rPr>
              <a:t> </a:t>
            </a:r>
            <a:r>
              <a:rPr sz="2200" b="1" dirty="0">
                <a:latin typeface="Calibri"/>
                <a:cs typeface="Calibri"/>
              </a:rPr>
              <a:t>resources,</a:t>
            </a:r>
            <a:r>
              <a:rPr sz="2200" b="1" spc="-15" dirty="0">
                <a:latin typeface="Calibri"/>
                <a:cs typeface="Calibri"/>
              </a:rPr>
              <a:t> </a:t>
            </a:r>
            <a:r>
              <a:rPr sz="2200" b="1" spc="-10" dirty="0">
                <a:latin typeface="Calibri"/>
                <a:cs typeface="Calibri"/>
              </a:rPr>
              <a:t>therefore,</a:t>
            </a:r>
            <a:r>
              <a:rPr sz="2200" b="1" spc="-20" dirty="0">
                <a:latin typeface="Calibri"/>
                <a:cs typeface="Calibri"/>
              </a:rPr>
              <a:t> </a:t>
            </a:r>
            <a:r>
              <a:rPr sz="2200" b="1" dirty="0">
                <a:latin typeface="Calibri"/>
                <a:cs typeface="Calibri"/>
              </a:rPr>
              <a:t>ensures</a:t>
            </a:r>
            <a:r>
              <a:rPr sz="2200" b="1" spc="-45" dirty="0">
                <a:latin typeface="Calibri"/>
                <a:cs typeface="Calibri"/>
              </a:rPr>
              <a:t> </a:t>
            </a:r>
            <a:r>
              <a:rPr sz="2200" b="1" spc="-20" dirty="0">
                <a:latin typeface="Calibri"/>
                <a:cs typeface="Calibri"/>
              </a:rPr>
              <a:t>high </a:t>
            </a:r>
            <a:r>
              <a:rPr sz="2200" b="1" dirty="0">
                <a:latin typeface="Calibri"/>
                <a:cs typeface="Calibri"/>
              </a:rPr>
              <a:t>security</a:t>
            </a:r>
            <a:r>
              <a:rPr sz="2200" b="1" spc="-30" dirty="0">
                <a:latin typeface="Calibri"/>
                <a:cs typeface="Calibri"/>
              </a:rPr>
              <a:t> </a:t>
            </a:r>
            <a:r>
              <a:rPr sz="2200" b="1" dirty="0">
                <a:latin typeface="Calibri"/>
                <a:cs typeface="Calibri"/>
              </a:rPr>
              <a:t>and</a:t>
            </a:r>
            <a:r>
              <a:rPr sz="2200" b="1" spc="-45" dirty="0">
                <a:latin typeface="Calibri"/>
                <a:cs typeface="Calibri"/>
              </a:rPr>
              <a:t> </a:t>
            </a:r>
            <a:r>
              <a:rPr sz="2200" b="1" spc="-10" dirty="0">
                <a:latin typeface="Calibri"/>
                <a:cs typeface="Calibri"/>
              </a:rPr>
              <a:t>privacy.</a:t>
            </a:r>
            <a:endParaRPr sz="2200">
              <a:latin typeface="Calibri"/>
              <a:cs typeface="Calibri"/>
            </a:endParaRPr>
          </a:p>
          <a:p>
            <a:pPr marL="698500" marR="242570" lvl="1" indent="-228600">
              <a:lnSpc>
                <a:spcPct val="80000"/>
              </a:lnSpc>
              <a:spcBef>
                <a:spcPts val="515"/>
              </a:spcBef>
              <a:buFont typeface="Arial MT"/>
              <a:buChar char="•"/>
              <a:tabLst>
                <a:tab pos="698500" algn="l"/>
              </a:tabLst>
            </a:pPr>
            <a:r>
              <a:rPr sz="2200" b="1" dirty="0">
                <a:latin typeface="Calibri"/>
                <a:cs typeface="Calibri"/>
              </a:rPr>
              <a:t>More</a:t>
            </a:r>
            <a:r>
              <a:rPr sz="2200" b="1" spc="-50" dirty="0">
                <a:latin typeface="Calibri"/>
                <a:cs typeface="Calibri"/>
              </a:rPr>
              <a:t> </a:t>
            </a:r>
            <a:r>
              <a:rPr sz="2200" b="1" dirty="0">
                <a:latin typeface="Calibri"/>
                <a:cs typeface="Calibri"/>
              </a:rPr>
              <a:t>Control:</a:t>
            </a:r>
            <a:r>
              <a:rPr sz="2200" b="1" spc="-35" dirty="0">
                <a:latin typeface="Calibri"/>
                <a:cs typeface="Calibri"/>
              </a:rPr>
              <a:t> </a:t>
            </a:r>
            <a:r>
              <a:rPr sz="2200" b="1" spc="-10" dirty="0">
                <a:latin typeface="Calibri"/>
                <a:cs typeface="Calibri"/>
              </a:rPr>
              <a:t>Private</a:t>
            </a:r>
            <a:r>
              <a:rPr sz="2200" b="1" spc="-50" dirty="0">
                <a:latin typeface="Calibri"/>
                <a:cs typeface="Calibri"/>
              </a:rPr>
              <a:t> </a:t>
            </a:r>
            <a:r>
              <a:rPr sz="2200" b="1" dirty="0">
                <a:latin typeface="Calibri"/>
                <a:cs typeface="Calibri"/>
              </a:rPr>
              <a:t>clouds</a:t>
            </a:r>
            <a:r>
              <a:rPr sz="2200" b="1" spc="-45" dirty="0">
                <a:latin typeface="Calibri"/>
                <a:cs typeface="Calibri"/>
              </a:rPr>
              <a:t> </a:t>
            </a:r>
            <a:r>
              <a:rPr sz="2200" dirty="0">
                <a:latin typeface="Calibri"/>
                <a:cs typeface="Calibri"/>
              </a:rPr>
              <a:t>have</a:t>
            </a:r>
            <a:r>
              <a:rPr sz="2200" spc="-75" dirty="0">
                <a:latin typeface="Calibri"/>
                <a:cs typeface="Calibri"/>
              </a:rPr>
              <a:t> </a:t>
            </a:r>
            <a:r>
              <a:rPr sz="2200" dirty="0">
                <a:latin typeface="Calibri"/>
                <a:cs typeface="Calibri"/>
              </a:rPr>
              <a:t>more</a:t>
            </a:r>
            <a:r>
              <a:rPr sz="2200" spc="-75" dirty="0">
                <a:latin typeface="Calibri"/>
                <a:cs typeface="Calibri"/>
              </a:rPr>
              <a:t> </a:t>
            </a:r>
            <a:r>
              <a:rPr sz="2200" dirty="0">
                <a:latin typeface="Calibri"/>
                <a:cs typeface="Calibri"/>
              </a:rPr>
              <a:t>control</a:t>
            </a:r>
            <a:r>
              <a:rPr sz="2200" spc="-70" dirty="0">
                <a:latin typeface="Calibri"/>
                <a:cs typeface="Calibri"/>
              </a:rPr>
              <a:t> </a:t>
            </a:r>
            <a:r>
              <a:rPr sz="2200" dirty="0">
                <a:latin typeface="Calibri"/>
                <a:cs typeface="Calibri"/>
              </a:rPr>
              <a:t>on</a:t>
            </a:r>
            <a:r>
              <a:rPr sz="2200" spc="-75" dirty="0">
                <a:latin typeface="Calibri"/>
                <a:cs typeface="Calibri"/>
              </a:rPr>
              <a:t> </a:t>
            </a:r>
            <a:r>
              <a:rPr sz="2200" dirty="0">
                <a:latin typeface="Calibri"/>
                <a:cs typeface="Calibri"/>
              </a:rPr>
              <a:t>its</a:t>
            </a:r>
            <a:r>
              <a:rPr sz="2200" spc="-65" dirty="0">
                <a:latin typeface="Calibri"/>
                <a:cs typeface="Calibri"/>
              </a:rPr>
              <a:t> </a:t>
            </a:r>
            <a:r>
              <a:rPr sz="2200" spc="-10" dirty="0">
                <a:latin typeface="Calibri"/>
                <a:cs typeface="Calibri"/>
              </a:rPr>
              <a:t>resources</a:t>
            </a:r>
            <a:r>
              <a:rPr sz="2200" spc="-75" dirty="0">
                <a:latin typeface="Calibri"/>
                <a:cs typeface="Calibri"/>
              </a:rPr>
              <a:t> </a:t>
            </a:r>
            <a:r>
              <a:rPr sz="2200" dirty="0">
                <a:latin typeface="Calibri"/>
                <a:cs typeface="Calibri"/>
              </a:rPr>
              <a:t>and</a:t>
            </a:r>
            <a:r>
              <a:rPr sz="2200" spc="-75" dirty="0">
                <a:latin typeface="Calibri"/>
                <a:cs typeface="Calibri"/>
              </a:rPr>
              <a:t> </a:t>
            </a:r>
            <a:r>
              <a:rPr sz="2200" dirty="0">
                <a:latin typeface="Calibri"/>
                <a:cs typeface="Calibri"/>
              </a:rPr>
              <a:t>hardware</a:t>
            </a:r>
            <a:r>
              <a:rPr sz="2200" spc="-90" dirty="0">
                <a:latin typeface="Calibri"/>
                <a:cs typeface="Calibri"/>
              </a:rPr>
              <a:t> </a:t>
            </a:r>
            <a:r>
              <a:rPr sz="2200" spc="-20" dirty="0">
                <a:latin typeface="Calibri"/>
                <a:cs typeface="Calibri"/>
              </a:rPr>
              <a:t>than </a:t>
            </a:r>
            <a:r>
              <a:rPr sz="2200" dirty="0">
                <a:latin typeface="Calibri"/>
                <a:cs typeface="Calibri"/>
              </a:rPr>
              <a:t>public</a:t>
            </a:r>
            <a:r>
              <a:rPr sz="2200" spc="-30" dirty="0">
                <a:latin typeface="Calibri"/>
                <a:cs typeface="Calibri"/>
              </a:rPr>
              <a:t> </a:t>
            </a:r>
            <a:r>
              <a:rPr sz="2200" dirty="0">
                <a:latin typeface="Calibri"/>
                <a:cs typeface="Calibri"/>
              </a:rPr>
              <a:t>cloud</a:t>
            </a:r>
            <a:r>
              <a:rPr sz="2200" spc="-25" dirty="0">
                <a:latin typeface="Calibri"/>
                <a:cs typeface="Calibri"/>
              </a:rPr>
              <a:t> </a:t>
            </a:r>
            <a:r>
              <a:rPr sz="2200" dirty="0">
                <a:latin typeface="Calibri"/>
                <a:cs typeface="Calibri"/>
              </a:rPr>
              <a:t>because</a:t>
            </a:r>
            <a:r>
              <a:rPr sz="2200" spc="-25" dirty="0">
                <a:latin typeface="Calibri"/>
                <a:cs typeface="Calibri"/>
              </a:rPr>
              <a:t> </a:t>
            </a:r>
            <a:r>
              <a:rPr sz="2200" dirty="0">
                <a:latin typeface="Calibri"/>
                <a:cs typeface="Calibri"/>
              </a:rPr>
              <a:t>it</a:t>
            </a:r>
            <a:r>
              <a:rPr sz="2200" spc="-10" dirty="0">
                <a:latin typeface="Calibri"/>
                <a:cs typeface="Calibri"/>
              </a:rPr>
              <a:t> </a:t>
            </a:r>
            <a:r>
              <a:rPr sz="2200" dirty="0">
                <a:latin typeface="Calibri"/>
                <a:cs typeface="Calibri"/>
              </a:rPr>
              <a:t>is</a:t>
            </a:r>
            <a:r>
              <a:rPr sz="2200" spc="-25" dirty="0">
                <a:latin typeface="Calibri"/>
                <a:cs typeface="Calibri"/>
              </a:rPr>
              <a:t> </a:t>
            </a:r>
            <a:r>
              <a:rPr sz="2200" dirty="0">
                <a:latin typeface="Calibri"/>
                <a:cs typeface="Calibri"/>
              </a:rPr>
              <a:t>accessed</a:t>
            </a:r>
            <a:r>
              <a:rPr sz="2200" spc="-25" dirty="0">
                <a:latin typeface="Calibri"/>
                <a:cs typeface="Calibri"/>
              </a:rPr>
              <a:t> </a:t>
            </a:r>
            <a:r>
              <a:rPr sz="2200" dirty="0">
                <a:latin typeface="Calibri"/>
                <a:cs typeface="Calibri"/>
              </a:rPr>
              <a:t>only</a:t>
            </a:r>
            <a:r>
              <a:rPr sz="2200" spc="465" dirty="0">
                <a:latin typeface="Calibri"/>
                <a:cs typeface="Calibri"/>
              </a:rPr>
              <a:t> </a:t>
            </a:r>
            <a:r>
              <a:rPr sz="2200" dirty="0">
                <a:latin typeface="Calibri"/>
                <a:cs typeface="Calibri"/>
              </a:rPr>
              <a:t>within</a:t>
            </a:r>
            <a:r>
              <a:rPr sz="2200" spc="-25" dirty="0">
                <a:latin typeface="Calibri"/>
                <a:cs typeface="Calibri"/>
              </a:rPr>
              <a:t> </a:t>
            </a:r>
            <a:r>
              <a:rPr sz="2200" dirty="0">
                <a:latin typeface="Calibri"/>
                <a:cs typeface="Calibri"/>
              </a:rPr>
              <a:t>an</a:t>
            </a:r>
            <a:r>
              <a:rPr sz="2200" spc="-25" dirty="0">
                <a:latin typeface="Calibri"/>
                <a:cs typeface="Calibri"/>
              </a:rPr>
              <a:t> </a:t>
            </a:r>
            <a:r>
              <a:rPr sz="2200" spc="-10" dirty="0">
                <a:latin typeface="Calibri"/>
                <a:cs typeface="Calibri"/>
              </a:rPr>
              <a:t>organization.</a:t>
            </a:r>
            <a:endParaRPr sz="2200">
              <a:latin typeface="Calibri"/>
              <a:cs typeface="Calibri"/>
            </a:endParaRPr>
          </a:p>
          <a:p>
            <a:pPr marL="241300" indent="-228600">
              <a:lnSpc>
                <a:spcPts val="3110"/>
              </a:lnSpc>
              <a:spcBef>
                <a:spcPts val="370"/>
              </a:spcBef>
              <a:buFont typeface="Arial MT"/>
              <a:buChar char="•"/>
              <a:tabLst>
                <a:tab pos="241300" algn="l"/>
              </a:tabLst>
            </a:pPr>
            <a:r>
              <a:rPr sz="2600" b="1" spc="-10" dirty="0">
                <a:latin typeface="Calibri"/>
                <a:cs typeface="Calibri"/>
              </a:rPr>
              <a:t>Disadvantages:</a:t>
            </a:r>
            <a:endParaRPr sz="2600">
              <a:latin typeface="Calibri"/>
              <a:cs typeface="Calibri"/>
            </a:endParaRPr>
          </a:p>
          <a:p>
            <a:pPr marL="698500" lvl="1" indent="-228600">
              <a:lnSpc>
                <a:spcPts val="2365"/>
              </a:lnSpc>
              <a:buFont typeface="Arial MT"/>
              <a:buChar char="•"/>
              <a:tabLst>
                <a:tab pos="698500" algn="l"/>
              </a:tabLst>
            </a:pPr>
            <a:r>
              <a:rPr sz="2200" b="1" spc="-10" dirty="0">
                <a:latin typeface="Calibri"/>
                <a:cs typeface="Calibri"/>
              </a:rPr>
              <a:t>Restricted</a:t>
            </a:r>
            <a:r>
              <a:rPr sz="2200" b="1" spc="-15" dirty="0">
                <a:latin typeface="Calibri"/>
                <a:cs typeface="Calibri"/>
              </a:rPr>
              <a:t> </a:t>
            </a:r>
            <a:r>
              <a:rPr sz="2200" b="1" dirty="0">
                <a:latin typeface="Calibri"/>
                <a:cs typeface="Calibri"/>
              </a:rPr>
              <a:t>Area:</a:t>
            </a:r>
            <a:r>
              <a:rPr sz="2200" b="1" spc="-20" dirty="0">
                <a:latin typeface="Calibri"/>
                <a:cs typeface="Calibri"/>
              </a:rPr>
              <a:t> </a:t>
            </a:r>
            <a:r>
              <a:rPr sz="2200" dirty="0">
                <a:latin typeface="Calibri"/>
                <a:cs typeface="Calibri"/>
              </a:rPr>
              <a:t>Private</a:t>
            </a:r>
            <a:r>
              <a:rPr sz="2200" spc="-50" dirty="0">
                <a:latin typeface="Calibri"/>
                <a:cs typeface="Calibri"/>
              </a:rPr>
              <a:t> </a:t>
            </a:r>
            <a:r>
              <a:rPr sz="2200" dirty="0">
                <a:latin typeface="Calibri"/>
                <a:cs typeface="Calibri"/>
              </a:rPr>
              <a:t>cloud</a:t>
            </a:r>
            <a:r>
              <a:rPr sz="2200" spc="-45" dirty="0">
                <a:latin typeface="Calibri"/>
                <a:cs typeface="Calibri"/>
              </a:rPr>
              <a:t> </a:t>
            </a:r>
            <a:r>
              <a:rPr sz="2200" dirty="0">
                <a:latin typeface="Calibri"/>
                <a:cs typeface="Calibri"/>
              </a:rPr>
              <a:t>is</a:t>
            </a:r>
            <a:r>
              <a:rPr sz="2200" spc="-50" dirty="0">
                <a:latin typeface="Calibri"/>
                <a:cs typeface="Calibri"/>
              </a:rPr>
              <a:t> </a:t>
            </a:r>
            <a:r>
              <a:rPr sz="2200" dirty="0">
                <a:latin typeface="Calibri"/>
                <a:cs typeface="Calibri"/>
              </a:rPr>
              <a:t>only</a:t>
            </a:r>
            <a:r>
              <a:rPr sz="2200" spc="-40" dirty="0">
                <a:latin typeface="Calibri"/>
                <a:cs typeface="Calibri"/>
              </a:rPr>
              <a:t> </a:t>
            </a:r>
            <a:r>
              <a:rPr sz="2200" dirty="0">
                <a:latin typeface="Calibri"/>
                <a:cs typeface="Calibri"/>
              </a:rPr>
              <a:t>accessible</a:t>
            </a:r>
            <a:r>
              <a:rPr sz="2200" spc="-55" dirty="0">
                <a:latin typeface="Calibri"/>
                <a:cs typeface="Calibri"/>
              </a:rPr>
              <a:t> </a:t>
            </a:r>
            <a:r>
              <a:rPr sz="2200" dirty="0">
                <a:latin typeface="Calibri"/>
                <a:cs typeface="Calibri"/>
              </a:rPr>
              <a:t>locally</a:t>
            </a:r>
            <a:r>
              <a:rPr sz="2200" spc="-40" dirty="0">
                <a:latin typeface="Calibri"/>
                <a:cs typeface="Calibri"/>
              </a:rPr>
              <a:t> </a:t>
            </a:r>
            <a:r>
              <a:rPr sz="2200" dirty="0">
                <a:latin typeface="Calibri"/>
                <a:cs typeface="Calibri"/>
              </a:rPr>
              <a:t>and</a:t>
            </a:r>
            <a:r>
              <a:rPr sz="2200" spc="-55" dirty="0">
                <a:latin typeface="Calibri"/>
                <a:cs typeface="Calibri"/>
              </a:rPr>
              <a:t> </a:t>
            </a:r>
            <a:r>
              <a:rPr sz="2200" dirty="0">
                <a:latin typeface="Calibri"/>
                <a:cs typeface="Calibri"/>
              </a:rPr>
              <a:t>is</a:t>
            </a:r>
            <a:r>
              <a:rPr sz="2200" spc="-50" dirty="0">
                <a:latin typeface="Calibri"/>
                <a:cs typeface="Calibri"/>
              </a:rPr>
              <a:t> </a:t>
            </a:r>
            <a:r>
              <a:rPr sz="2200" dirty="0">
                <a:latin typeface="Calibri"/>
                <a:cs typeface="Calibri"/>
              </a:rPr>
              <a:t>very</a:t>
            </a:r>
            <a:r>
              <a:rPr sz="2200" spc="-40" dirty="0">
                <a:latin typeface="Calibri"/>
                <a:cs typeface="Calibri"/>
              </a:rPr>
              <a:t> </a:t>
            </a:r>
            <a:r>
              <a:rPr sz="2200" dirty="0">
                <a:latin typeface="Calibri"/>
                <a:cs typeface="Calibri"/>
              </a:rPr>
              <a:t>difficult</a:t>
            </a:r>
            <a:r>
              <a:rPr sz="2200" spc="-60" dirty="0">
                <a:latin typeface="Calibri"/>
                <a:cs typeface="Calibri"/>
              </a:rPr>
              <a:t> </a:t>
            </a:r>
            <a:r>
              <a:rPr sz="2200" dirty="0">
                <a:latin typeface="Calibri"/>
                <a:cs typeface="Calibri"/>
              </a:rPr>
              <a:t>to</a:t>
            </a:r>
            <a:r>
              <a:rPr sz="2200" spc="-35" dirty="0">
                <a:latin typeface="Calibri"/>
                <a:cs typeface="Calibri"/>
              </a:rPr>
              <a:t> </a:t>
            </a:r>
            <a:r>
              <a:rPr sz="2200" spc="-10" dirty="0">
                <a:latin typeface="Calibri"/>
                <a:cs typeface="Calibri"/>
              </a:rPr>
              <a:t>deploy</a:t>
            </a:r>
            <a:endParaRPr sz="2200">
              <a:latin typeface="Calibri"/>
              <a:cs typeface="Calibri"/>
            </a:endParaRPr>
          </a:p>
          <a:p>
            <a:pPr marL="698500">
              <a:lnSpc>
                <a:spcPts val="2365"/>
              </a:lnSpc>
            </a:pPr>
            <a:r>
              <a:rPr sz="2200" spc="-10" dirty="0">
                <a:latin typeface="Calibri"/>
                <a:cs typeface="Calibri"/>
              </a:rPr>
              <a:t>globally.</a:t>
            </a:r>
            <a:endParaRPr sz="2200">
              <a:latin typeface="Calibri"/>
              <a:cs typeface="Calibri"/>
            </a:endParaRPr>
          </a:p>
          <a:p>
            <a:pPr marL="698500" lvl="1" indent="-228600">
              <a:lnSpc>
                <a:spcPts val="2615"/>
              </a:lnSpc>
              <a:buFont typeface="Arial MT"/>
              <a:buChar char="•"/>
              <a:tabLst>
                <a:tab pos="698500" algn="l"/>
              </a:tabLst>
            </a:pPr>
            <a:r>
              <a:rPr sz="2200" b="1" spc="-10" dirty="0">
                <a:latin typeface="Calibri"/>
                <a:cs typeface="Calibri"/>
              </a:rPr>
              <a:t>Inflexible</a:t>
            </a:r>
            <a:r>
              <a:rPr sz="2200" b="1" spc="-40" dirty="0">
                <a:latin typeface="Calibri"/>
                <a:cs typeface="Calibri"/>
              </a:rPr>
              <a:t> </a:t>
            </a:r>
            <a:r>
              <a:rPr sz="2200" b="1" dirty="0">
                <a:latin typeface="Calibri"/>
                <a:cs typeface="Calibri"/>
              </a:rPr>
              <a:t>Pricing:</a:t>
            </a:r>
            <a:r>
              <a:rPr sz="2200" b="1" spc="-30" dirty="0">
                <a:latin typeface="Calibri"/>
                <a:cs typeface="Calibri"/>
              </a:rPr>
              <a:t> </a:t>
            </a:r>
            <a:r>
              <a:rPr sz="2200" dirty="0">
                <a:latin typeface="Calibri"/>
                <a:cs typeface="Calibri"/>
              </a:rPr>
              <a:t>In</a:t>
            </a:r>
            <a:r>
              <a:rPr sz="2200" spc="-45" dirty="0">
                <a:latin typeface="Calibri"/>
                <a:cs typeface="Calibri"/>
              </a:rPr>
              <a:t> </a:t>
            </a:r>
            <a:r>
              <a:rPr sz="2200" dirty="0">
                <a:latin typeface="Calibri"/>
                <a:cs typeface="Calibri"/>
              </a:rPr>
              <a:t>order</a:t>
            </a:r>
            <a:r>
              <a:rPr sz="2200" spc="-60"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fulfil</a:t>
            </a:r>
            <a:r>
              <a:rPr sz="2200" spc="-45" dirty="0">
                <a:latin typeface="Calibri"/>
                <a:cs typeface="Calibri"/>
              </a:rPr>
              <a:t> </a:t>
            </a:r>
            <a:r>
              <a:rPr sz="2200" dirty="0">
                <a:latin typeface="Calibri"/>
                <a:cs typeface="Calibri"/>
              </a:rPr>
              <a:t>demand,</a:t>
            </a:r>
            <a:r>
              <a:rPr sz="2200" spc="-40" dirty="0">
                <a:latin typeface="Calibri"/>
                <a:cs typeface="Calibri"/>
              </a:rPr>
              <a:t> </a:t>
            </a:r>
            <a:r>
              <a:rPr sz="2200" dirty="0">
                <a:latin typeface="Calibri"/>
                <a:cs typeface="Calibri"/>
              </a:rPr>
              <a:t>purchasing</a:t>
            </a:r>
            <a:r>
              <a:rPr sz="2200" spc="-65" dirty="0">
                <a:latin typeface="Calibri"/>
                <a:cs typeface="Calibri"/>
              </a:rPr>
              <a:t> </a:t>
            </a:r>
            <a:r>
              <a:rPr sz="2200" dirty="0">
                <a:latin typeface="Calibri"/>
                <a:cs typeface="Calibri"/>
              </a:rPr>
              <a:t>new</a:t>
            </a:r>
            <a:r>
              <a:rPr sz="2200" spc="-30" dirty="0">
                <a:latin typeface="Calibri"/>
                <a:cs typeface="Calibri"/>
              </a:rPr>
              <a:t> </a:t>
            </a:r>
            <a:r>
              <a:rPr sz="2200" dirty="0">
                <a:latin typeface="Calibri"/>
                <a:cs typeface="Calibri"/>
              </a:rPr>
              <a:t>hardware</a:t>
            </a:r>
            <a:r>
              <a:rPr sz="2200" spc="-75" dirty="0">
                <a:latin typeface="Calibri"/>
                <a:cs typeface="Calibri"/>
              </a:rPr>
              <a:t> </a:t>
            </a:r>
            <a:r>
              <a:rPr sz="2200" dirty="0">
                <a:latin typeface="Calibri"/>
                <a:cs typeface="Calibri"/>
              </a:rPr>
              <a:t>is</a:t>
            </a:r>
            <a:r>
              <a:rPr sz="2200" spc="-45" dirty="0">
                <a:latin typeface="Calibri"/>
                <a:cs typeface="Calibri"/>
              </a:rPr>
              <a:t> </a:t>
            </a:r>
            <a:r>
              <a:rPr sz="2200" dirty="0">
                <a:latin typeface="Calibri"/>
                <a:cs typeface="Calibri"/>
              </a:rPr>
              <a:t>very</a:t>
            </a:r>
            <a:r>
              <a:rPr sz="2200" spc="-45" dirty="0">
                <a:latin typeface="Calibri"/>
                <a:cs typeface="Calibri"/>
              </a:rPr>
              <a:t> </a:t>
            </a:r>
            <a:r>
              <a:rPr sz="2200" spc="-10" dirty="0">
                <a:latin typeface="Calibri"/>
                <a:cs typeface="Calibri"/>
              </a:rPr>
              <a:t>costly.</a:t>
            </a:r>
            <a:endParaRPr sz="2200">
              <a:latin typeface="Calibri"/>
              <a:cs typeface="Calibri"/>
            </a:endParaRPr>
          </a:p>
          <a:p>
            <a:pPr marL="698500" lvl="1" indent="-228600">
              <a:lnSpc>
                <a:spcPts val="2365"/>
              </a:lnSpc>
              <a:buFont typeface="Arial MT"/>
              <a:buChar char="•"/>
              <a:tabLst>
                <a:tab pos="698500" algn="l"/>
              </a:tabLst>
            </a:pPr>
            <a:r>
              <a:rPr sz="2200" b="1" dirty="0">
                <a:latin typeface="Calibri"/>
                <a:cs typeface="Calibri"/>
              </a:rPr>
              <a:t>Limited</a:t>
            </a:r>
            <a:r>
              <a:rPr sz="2200" b="1" spc="-55" dirty="0">
                <a:latin typeface="Calibri"/>
                <a:cs typeface="Calibri"/>
              </a:rPr>
              <a:t> </a:t>
            </a:r>
            <a:r>
              <a:rPr sz="2200" b="1" dirty="0">
                <a:latin typeface="Calibri"/>
                <a:cs typeface="Calibri"/>
              </a:rPr>
              <a:t>Scalability:</a:t>
            </a:r>
            <a:r>
              <a:rPr sz="2200" b="1" spc="-30" dirty="0">
                <a:latin typeface="Calibri"/>
                <a:cs typeface="Calibri"/>
              </a:rPr>
              <a:t> </a:t>
            </a:r>
            <a:r>
              <a:rPr sz="2200" dirty="0">
                <a:latin typeface="Calibri"/>
                <a:cs typeface="Calibri"/>
              </a:rPr>
              <a:t>Private</a:t>
            </a:r>
            <a:r>
              <a:rPr sz="2200" spc="-50" dirty="0">
                <a:latin typeface="Calibri"/>
                <a:cs typeface="Calibri"/>
              </a:rPr>
              <a:t> </a:t>
            </a:r>
            <a:r>
              <a:rPr sz="2200" dirty="0">
                <a:latin typeface="Calibri"/>
                <a:cs typeface="Calibri"/>
              </a:rPr>
              <a:t>cloud</a:t>
            </a:r>
            <a:r>
              <a:rPr sz="2200" spc="-50" dirty="0">
                <a:latin typeface="Calibri"/>
                <a:cs typeface="Calibri"/>
              </a:rPr>
              <a:t> </a:t>
            </a:r>
            <a:r>
              <a:rPr sz="2200" dirty="0">
                <a:latin typeface="Calibri"/>
                <a:cs typeface="Calibri"/>
              </a:rPr>
              <a:t>can</a:t>
            </a:r>
            <a:r>
              <a:rPr sz="2200" spc="-55" dirty="0">
                <a:latin typeface="Calibri"/>
                <a:cs typeface="Calibri"/>
              </a:rPr>
              <a:t> </a:t>
            </a:r>
            <a:r>
              <a:rPr sz="2200" dirty="0">
                <a:latin typeface="Calibri"/>
                <a:cs typeface="Calibri"/>
              </a:rPr>
              <a:t>be</a:t>
            </a:r>
            <a:r>
              <a:rPr sz="2200" spc="-35" dirty="0">
                <a:latin typeface="Calibri"/>
                <a:cs typeface="Calibri"/>
              </a:rPr>
              <a:t> </a:t>
            </a:r>
            <a:r>
              <a:rPr sz="2200" dirty="0">
                <a:latin typeface="Calibri"/>
                <a:cs typeface="Calibri"/>
              </a:rPr>
              <a:t>scaled</a:t>
            </a:r>
            <a:r>
              <a:rPr sz="2200" spc="-50" dirty="0">
                <a:latin typeface="Calibri"/>
                <a:cs typeface="Calibri"/>
              </a:rPr>
              <a:t> </a:t>
            </a:r>
            <a:r>
              <a:rPr sz="2200" dirty="0">
                <a:latin typeface="Calibri"/>
                <a:cs typeface="Calibri"/>
              </a:rPr>
              <a:t>only</a:t>
            </a:r>
            <a:r>
              <a:rPr sz="2200" spc="-40" dirty="0">
                <a:latin typeface="Calibri"/>
                <a:cs typeface="Calibri"/>
              </a:rPr>
              <a:t> </a:t>
            </a:r>
            <a:r>
              <a:rPr sz="2200" dirty="0">
                <a:latin typeface="Calibri"/>
                <a:cs typeface="Calibri"/>
              </a:rPr>
              <a:t>within</a:t>
            </a:r>
            <a:r>
              <a:rPr sz="2200" spc="-60" dirty="0">
                <a:latin typeface="Calibri"/>
                <a:cs typeface="Calibri"/>
              </a:rPr>
              <a:t> </a:t>
            </a:r>
            <a:r>
              <a:rPr sz="2200" dirty="0">
                <a:latin typeface="Calibri"/>
                <a:cs typeface="Calibri"/>
              </a:rPr>
              <a:t>capacity</a:t>
            </a:r>
            <a:r>
              <a:rPr sz="2200" spc="-45" dirty="0">
                <a:latin typeface="Calibri"/>
                <a:cs typeface="Calibri"/>
              </a:rPr>
              <a:t> </a:t>
            </a:r>
            <a:r>
              <a:rPr sz="2200" dirty="0">
                <a:latin typeface="Calibri"/>
                <a:cs typeface="Calibri"/>
              </a:rPr>
              <a:t>of</a:t>
            </a:r>
            <a:r>
              <a:rPr sz="2200" spc="-40" dirty="0">
                <a:latin typeface="Calibri"/>
                <a:cs typeface="Calibri"/>
              </a:rPr>
              <a:t> </a:t>
            </a:r>
            <a:r>
              <a:rPr sz="2200" dirty="0">
                <a:latin typeface="Calibri"/>
                <a:cs typeface="Calibri"/>
              </a:rPr>
              <a:t>internal</a:t>
            </a:r>
            <a:r>
              <a:rPr sz="2200" spc="-45" dirty="0">
                <a:latin typeface="Calibri"/>
                <a:cs typeface="Calibri"/>
              </a:rPr>
              <a:t> </a:t>
            </a:r>
            <a:r>
              <a:rPr sz="2200" spc="-10" dirty="0">
                <a:latin typeface="Calibri"/>
                <a:cs typeface="Calibri"/>
              </a:rPr>
              <a:t>hosted</a:t>
            </a:r>
            <a:endParaRPr sz="2200">
              <a:latin typeface="Calibri"/>
              <a:cs typeface="Calibri"/>
            </a:endParaRPr>
          </a:p>
          <a:p>
            <a:pPr marL="698500">
              <a:lnSpc>
                <a:spcPts val="2360"/>
              </a:lnSpc>
            </a:pPr>
            <a:r>
              <a:rPr sz="2200" spc="-10" dirty="0">
                <a:latin typeface="Calibri"/>
                <a:cs typeface="Calibri"/>
              </a:rPr>
              <a:t>resources.</a:t>
            </a:r>
            <a:endParaRPr sz="2200">
              <a:latin typeface="Calibri"/>
              <a:cs typeface="Calibri"/>
            </a:endParaRPr>
          </a:p>
          <a:p>
            <a:pPr marL="698500" marR="184150" lvl="1" indent="-228600">
              <a:lnSpc>
                <a:spcPts val="2110"/>
              </a:lnSpc>
              <a:spcBef>
                <a:spcPts val="495"/>
              </a:spcBef>
              <a:buFont typeface="Arial MT"/>
              <a:buChar char="•"/>
              <a:tabLst>
                <a:tab pos="698500" algn="l"/>
              </a:tabLst>
            </a:pPr>
            <a:r>
              <a:rPr sz="2200" b="1" dirty="0">
                <a:latin typeface="Calibri"/>
                <a:cs typeface="Calibri"/>
              </a:rPr>
              <a:t>Additional</a:t>
            </a:r>
            <a:r>
              <a:rPr sz="2200" b="1" spc="-45" dirty="0">
                <a:latin typeface="Calibri"/>
                <a:cs typeface="Calibri"/>
              </a:rPr>
              <a:t> </a:t>
            </a:r>
            <a:r>
              <a:rPr sz="2200" b="1" dirty="0">
                <a:latin typeface="Calibri"/>
                <a:cs typeface="Calibri"/>
              </a:rPr>
              <a:t>Skills:</a:t>
            </a:r>
            <a:r>
              <a:rPr sz="2200" b="1" spc="-65" dirty="0">
                <a:latin typeface="Calibri"/>
                <a:cs typeface="Calibri"/>
              </a:rPr>
              <a:t> </a:t>
            </a:r>
            <a:r>
              <a:rPr sz="2200" dirty="0">
                <a:latin typeface="Calibri"/>
                <a:cs typeface="Calibri"/>
              </a:rPr>
              <a:t>In</a:t>
            </a:r>
            <a:r>
              <a:rPr sz="2200" spc="-55" dirty="0">
                <a:latin typeface="Calibri"/>
                <a:cs typeface="Calibri"/>
              </a:rPr>
              <a:t> </a:t>
            </a:r>
            <a:r>
              <a:rPr sz="2200" dirty="0">
                <a:latin typeface="Calibri"/>
                <a:cs typeface="Calibri"/>
              </a:rPr>
              <a:t>order</a:t>
            </a:r>
            <a:r>
              <a:rPr sz="2200" spc="-65"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maintain</a:t>
            </a:r>
            <a:r>
              <a:rPr sz="2200" spc="-55" dirty="0">
                <a:latin typeface="Calibri"/>
                <a:cs typeface="Calibri"/>
              </a:rPr>
              <a:t> </a:t>
            </a:r>
            <a:r>
              <a:rPr sz="2200" dirty="0">
                <a:latin typeface="Calibri"/>
                <a:cs typeface="Calibri"/>
              </a:rPr>
              <a:t>cloud</a:t>
            </a:r>
            <a:r>
              <a:rPr sz="2200" spc="-55" dirty="0">
                <a:latin typeface="Calibri"/>
                <a:cs typeface="Calibri"/>
              </a:rPr>
              <a:t> </a:t>
            </a:r>
            <a:r>
              <a:rPr sz="2200" spc="-10" dirty="0">
                <a:latin typeface="Calibri"/>
                <a:cs typeface="Calibri"/>
              </a:rPr>
              <a:t>deployment,</a:t>
            </a:r>
            <a:r>
              <a:rPr sz="2200" spc="-40" dirty="0">
                <a:latin typeface="Calibri"/>
                <a:cs typeface="Calibri"/>
              </a:rPr>
              <a:t> </a:t>
            </a:r>
            <a:r>
              <a:rPr sz="2200" spc="-10" dirty="0">
                <a:latin typeface="Calibri"/>
                <a:cs typeface="Calibri"/>
              </a:rPr>
              <a:t>organization</a:t>
            </a:r>
            <a:r>
              <a:rPr sz="2200" spc="-70" dirty="0">
                <a:latin typeface="Calibri"/>
                <a:cs typeface="Calibri"/>
              </a:rPr>
              <a:t> </a:t>
            </a:r>
            <a:r>
              <a:rPr sz="2200" dirty="0">
                <a:latin typeface="Calibri"/>
                <a:cs typeface="Calibri"/>
              </a:rPr>
              <a:t>requires</a:t>
            </a:r>
            <a:r>
              <a:rPr sz="2200" spc="-45" dirty="0">
                <a:latin typeface="Calibri"/>
                <a:cs typeface="Calibri"/>
              </a:rPr>
              <a:t> </a:t>
            </a:r>
            <a:r>
              <a:rPr sz="2200" spc="-20" dirty="0">
                <a:latin typeface="Calibri"/>
                <a:cs typeface="Calibri"/>
              </a:rPr>
              <a:t>more </a:t>
            </a:r>
            <a:r>
              <a:rPr sz="2200" dirty="0">
                <a:latin typeface="Calibri"/>
                <a:cs typeface="Calibri"/>
              </a:rPr>
              <a:t>skilled</a:t>
            </a:r>
            <a:r>
              <a:rPr sz="2200" spc="-35" dirty="0">
                <a:latin typeface="Calibri"/>
                <a:cs typeface="Calibri"/>
              </a:rPr>
              <a:t> </a:t>
            </a:r>
            <a:r>
              <a:rPr sz="2200" dirty="0">
                <a:latin typeface="Calibri"/>
                <a:cs typeface="Calibri"/>
              </a:rPr>
              <a:t>and</a:t>
            </a:r>
            <a:r>
              <a:rPr sz="2200" spc="-25" dirty="0">
                <a:latin typeface="Calibri"/>
                <a:cs typeface="Calibri"/>
              </a:rPr>
              <a:t> </a:t>
            </a:r>
            <a:r>
              <a:rPr sz="2200" spc="-10" dirty="0">
                <a:latin typeface="Calibri"/>
                <a:cs typeface="Calibri"/>
              </a:rPr>
              <a:t>expertise</a:t>
            </a:r>
            <a:endParaRPr sz="2200">
              <a:latin typeface="Calibri"/>
              <a:cs typeface="Calibri"/>
            </a:endParaRPr>
          </a:p>
          <a:p>
            <a:pPr marL="698500" lvl="1" indent="-228600">
              <a:lnSpc>
                <a:spcPts val="2635"/>
              </a:lnSpc>
              <a:buFont typeface="Arial MT"/>
              <a:buChar char="•"/>
              <a:tabLst>
                <a:tab pos="698500" algn="l"/>
              </a:tabLst>
            </a:pPr>
            <a:r>
              <a:rPr sz="2200" b="1" dirty="0">
                <a:latin typeface="Calibri"/>
                <a:cs typeface="Calibri"/>
              </a:rPr>
              <a:t>Cost:</a:t>
            </a:r>
            <a:r>
              <a:rPr sz="2200" b="1" spc="-50" dirty="0">
                <a:latin typeface="Calibri"/>
                <a:cs typeface="Calibri"/>
              </a:rPr>
              <a:t> </a:t>
            </a:r>
            <a:r>
              <a:rPr sz="2200" b="1" spc="-10" dirty="0">
                <a:latin typeface="Calibri"/>
                <a:cs typeface="Calibri"/>
              </a:rPr>
              <a:t>Private</a:t>
            </a:r>
            <a:r>
              <a:rPr sz="2200" b="1" spc="-25" dirty="0">
                <a:latin typeface="Calibri"/>
                <a:cs typeface="Calibri"/>
              </a:rPr>
              <a:t> </a:t>
            </a:r>
            <a:r>
              <a:rPr sz="2200" b="1" dirty="0">
                <a:latin typeface="Calibri"/>
                <a:cs typeface="Calibri"/>
              </a:rPr>
              <a:t>cloud</a:t>
            </a:r>
            <a:r>
              <a:rPr sz="2200" b="1" spc="-50" dirty="0">
                <a:latin typeface="Calibri"/>
                <a:cs typeface="Calibri"/>
              </a:rPr>
              <a:t> </a:t>
            </a:r>
            <a:r>
              <a:rPr sz="2200" spc="-10" dirty="0">
                <a:latin typeface="Calibri"/>
                <a:cs typeface="Calibri"/>
              </a:rPr>
              <a:t>resources</a:t>
            </a:r>
            <a:r>
              <a:rPr sz="2200" spc="-60" dirty="0">
                <a:latin typeface="Calibri"/>
                <a:cs typeface="Calibri"/>
              </a:rPr>
              <a:t> </a:t>
            </a:r>
            <a:r>
              <a:rPr sz="2200" dirty="0">
                <a:latin typeface="Calibri"/>
                <a:cs typeface="Calibri"/>
              </a:rPr>
              <a:t>are</a:t>
            </a:r>
            <a:r>
              <a:rPr sz="2200" spc="-60" dirty="0">
                <a:latin typeface="Calibri"/>
                <a:cs typeface="Calibri"/>
              </a:rPr>
              <a:t> </a:t>
            </a:r>
            <a:r>
              <a:rPr sz="2200" dirty="0">
                <a:latin typeface="Calibri"/>
                <a:cs typeface="Calibri"/>
              </a:rPr>
              <a:t>not</a:t>
            </a:r>
            <a:r>
              <a:rPr sz="2200" spc="-65" dirty="0">
                <a:latin typeface="Calibri"/>
                <a:cs typeface="Calibri"/>
              </a:rPr>
              <a:t> </a:t>
            </a:r>
            <a:r>
              <a:rPr sz="2200" dirty="0">
                <a:latin typeface="Calibri"/>
                <a:cs typeface="Calibri"/>
              </a:rPr>
              <a:t>as</a:t>
            </a:r>
            <a:r>
              <a:rPr sz="2200" spc="-50" dirty="0">
                <a:latin typeface="Calibri"/>
                <a:cs typeface="Calibri"/>
              </a:rPr>
              <a:t> </a:t>
            </a:r>
            <a:r>
              <a:rPr sz="2200" dirty="0">
                <a:latin typeface="Calibri"/>
                <a:cs typeface="Calibri"/>
              </a:rPr>
              <a:t>cost</a:t>
            </a:r>
            <a:r>
              <a:rPr sz="2200" spc="-50" dirty="0">
                <a:latin typeface="Calibri"/>
                <a:cs typeface="Calibri"/>
              </a:rPr>
              <a:t> </a:t>
            </a:r>
            <a:r>
              <a:rPr sz="2200" spc="-10" dirty="0">
                <a:latin typeface="Calibri"/>
                <a:cs typeface="Calibri"/>
              </a:rPr>
              <a:t>effective</a:t>
            </a:r>
            <a:r>
              <a:rPr sz="2200" spc="-25" dirty="0">
                <a:latin typeface="Calibri"/>
                <a:cs typeface="Calibri"/>
              </a:rPr>
              <a:t> </a:t>
            </a:r>
            <a:r>
              <a:rPr sz="2200" dirty="0">
                <a:latin typeface="Calibri"/>
                <a:cs typeface="Calibri"/>
              </a:rPr>
              <a:t>as</a:t>
            </a:r>
            <a:r>
              <a:rPr sz="2200" spc="-50" dirty="0">
                <a:latin typeface="Calibri"/>
                <a:cs typeface="Calibri"/>
              </a:rPr>
              <a:t> </a:t>
            </a:r>
            <a:r>
              <a:rPr sz="2200" dirty="0">
                <a:latin typeface="Calibri"/>
                <a:cs typeface="Calibri"/>
              </a:rPr>
              <a:t>public</a:t>
            </a:r>
            <a:r>
              <a:rPr sz="2200" spc="-80" dirty="0">
                <a:latin typeface="Calibri"/>
                <a:cs typeface="Calibri"/>
              </a:rPr>
              <a:t> </a:t>
            </a:r>
            <a:r>
              <a:rPr sz="2200" spc="-10" dirty="0">
                <a:latin typeface="Calibri"/>
                <a:cs typeface="Calibri"/>
              </a:rPr>
              <a:t>clouds</a:t>
            </a:r>
            <a:endParaRPr sz="22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Hybrid</a:t>
            </a:r>
            <a:r>
              <a:rPr spc="-10" dirty="0"/>
              <a:t> Cloud</a:t>
            </a:r>
          </a:p>
        </p:txBody>
      </p:sp>
      <p:sp>
        <p:nvSpPr>
          <p:cNvPr id="3" name="object 3"/>
          <p:cNvSpPr txBox="1"/>
          <p:nvPr/>
        </p:nvSpPr>
        <p:spPr>
          <a:xfrm>
            <a:off x="916939" y="1759661"/>
            <a:ext cx="5582285" cy="3993515"/>
          </a:xfrm>
          <a:prstGeom prst="rect">
            <a:avLst/>
          </a:prstGeom>
        </p:spPr>
        <p:txBody>
          <a:bodyPr vert="horz" wrap="square" lIns="0" tIns="97790" rIns="0" bIns="0" rtlCol="0">
            <a:spAutoFit/>
          </a:bodyPr>
          <a:lstStyle/>
          <a:p>
            <a:pPr marL="240029" marR="145415" indent="-227329">
              <a:lnSpc>
                <a:spcPct val="80000"/>
              </a:lnSpc>
              <a:spcBef>
                <a:spcPts val="770"/>
              </a:spcBef>
              <a:buFont typeface="Arial MT"/>
              <a:buChar char="•"/>
              <a:tabLst>
                <a:tab pos="241300" algn="l"/>
              </a:tabLst>
            </a:pPr>
            <a:r>
              <a:rPr sz="2800" dirty="0">
                <a:latin typeface="Calibri"/>
                <a:cs typeface="Calibri"/>
              </a:rPr>
              <a:t>The</a:t>
            </a:r>
            <a:r>
              <a:rPr sz="2800" spc="-55" dirty="0">
                <a:latin typeface="Calibri"/>
                <a:cs typeface="Calibri"/>
              </a:rPr>
              <a:t> </a:t>
            </a:r>
            <a:r>
              <a:rPr sz="2800" dirty="0">
                <a:latin typeface="Calibri"/>
                <a:cs typeface="Calibri"/>
              </a:rPr>
              <a:t>cloud</a:t>
            </a:r>
            <a:r>
              <a:rPr sz="2800" spc="-40" dirty="0">
                <a:latin typeface="Calibri"/>
                <a:cs typeface="Calibri"/>
              </a:rPr>
              <a:t> </a:t>
            </a:r>
            <a:r>
              <a:rPr sz="2800" spc="-10" dirty="0">
                <a:latin typeface="Calibri"/>
                <a:cs typeface="Calibri"/>
              </a:rPr>
              <a:t>infrastructure </a:t>
            </a:r>
            <a:r>
              <a:rPr sz="2800" dirty="0">
                <a:latin typeface="Calibri"/>
                <a:cs typeface="Calibri"/>
              </a:rPr>
              <a:t>is</a:t>
            </a:r>
            <a:r>
              <a:rPr sz="2800" spc="-50" dirty="0">
                <a:latin typeface="Calibri"/>
                <a:cs typeface="Calibri"/>
              </a:rPr>
              <a:t> a 	</a:t>
            </a:r>
            <a:r>
              <a:rPr sz="2800" spc="-10" dirty="0">
                <a:latin typeface="Calibri"/>
                <a:cs typeface="Calibri"/>
              </a:rPr>
              <a:t>composition</a:t>
            </a:r>
            <a:r>
              <a:rPr sz="2800" spc="-25" dirty="0">
                <a:latin typeface="Calibri"/>
                <a:cs typeface="Calibri"/>
              </a:rPr>
              <a:t> </a:t>
            </a:r>
            <a:r>
              <a:rPr sz="2800" dirty="0">
                <a:latin typeface="Calibri"/>
                <a:cs typeface="Calibri"/>
              </a:rPr>
              <a:t>of</a:t>
            </a:r>
            <a:r>
              <a:rPr sz="2800" spc="-45" dirty="0">
                <a:latin typeface="Calibri"/>
                <a:cs typeface="Calibri"/>
              </a:rPr>
              <a:t> </a:t>
            </a:r>
            <a:r>
              <a:rPr sz="2800" dirty="0">
                <a:latin typeface="Calibri"/>
                <a:cs typeface="Calibri"/>
              </a:rPr>
              <a:t>two</a:t>
            </a:r>
            <a:r>
              <a:rPr sz="2800" spc="-45" dirty="0">
                <a:latin typeface="Calibri"/>
                <a:cs typeface="Calibri"/>
              </a:rPr>
              <a:t> </a:t>
            </a:r>
            <a:r>
              <a:rPr sz="2800" dirty="0">
                <a:latin typeface="Calibri"/>
                <a:cs typeface="Calibri"/>
              </a:rPr>
              <a:t>or</a:t>
            </a:r>
            <a:r>
              <a:rPr sz="2800" spc="-50" dirty="0">
                <a:latin typeface="Calibri"/>
                <a:cs typeface="Calibri"/>
              </a:rPr>
              <a:t> </a:t>
            </a:r>
            <a:r>
              <a:rPr sz="2800" dirty="0">
                <a:latin typeface="Calibri"/>
                <a:cs typeface="Calibri"/>
              </a:rPr>
              <a:t>more</a:t>
            </a:r>
            <a:r>
              <a:rPr sz="2800" spc="-45" dirty="0">
                <a:latin typeface="Calibri"/>
                <a:cs typeface="Calibri"/>
              </a:rPr>
              <a:t> </a:t>
            </a:r>
            <a:r>
              <a:rPr sz="2800" spc="-10" dirty="0">
                <a:latin typeface="Calibri"/>
                <a:cs typeface="Calibri"/>
              </a:rPr>
              <a:t>distinct 	</a:t>
            </a:r>
            <a:r>
              <a:rPr sz="2800" dirty="0">
                <a:latin typeface="Calibri"/>
                <a:cs typeface="Calibri"/>
              </a:rPr>
              <a:t>cloud</a:t>
            </a:r>
            <a:r>
              <a:rPr sz="2800" spc="-90" dirty="0">
                <a:latin typeface="Calibri"/>
                <a:cs typeface="Calibri"/>
              </a:rPr>
              <a:t> </a:t>
            </a:r>
            <a:r>
              <a:rPr sz="2800" spc="-10" dirty="0">
                <a:latin typeface="Calibri"/>
                <a:cs typeface="Calibri"/>
              </a:rPr>
              <a:t>infrastructures</a:t>
            </a:r>
            <a:r>
              <a:rPr sz="2800" spc="-75" dirty="0">
                <a:latin typeface="Calibri"/>
                <a:cs typeface="Calibri"/>
              </a:rPr>
              <a:t> </a:t>
            </a:r>
            <a:r>
              <a:rPr sz="2800" spc="-10" dirty="0">
                <a:latin typeface="Calibri"/>
                <a:cs typeface="Calibri"/>
              </a:rPr>
              <a:t>(private, 	</a:t>
            </a:r>
            <a:r>
              <a:rPr sz="2800" spc="-20" dirty="0">
                <a:latin typeface="Calibri"/>
                <a:cs typeface="Calibri"/>
              </a:rPr>
              <a:t>community,</a:t>
            </a:r>
            <a:r>
              <a:rPr sz="2800" spc="-45" dirty="0">
                <a:latin typeface="Calibri"/>
                <a:cs typeface="Calibri"/>
              </a:rPr>
              <a:t> </a:t>
            </a:r>
            <a:r>
              <a:rPr sz="2800" dirty="0">
                <a:latin typeface="Calibri"/>
                <a:cs typeface="Calibri"/>
              </a:rPr>
              <a:t>or</a:t>
            </a:r>
            <a:r>
              <a:rPr sz="2800" spc="-80" dirty="0">
                <a:latin typeface="Calibri"/>
                <a:cs typeface="Calibri"/>
              </a:rPr>
              <a:t> </a:t>
            </a:r>
            <a:r>
              <a:rPr sz="2800" spc="-10" dirty="0">
                <a:latin typeface="Calibri"/>
                <a:cs typeface="Calibri"/>
              </a:rPr>
              <a:t>public).</a:t>
            </a:r>
            <a:endParaRPr sz="2800">
              <a:latin typeface="Calibri"/>
              <a:cs typeface="Calibri"/>
            </a:endParaRPr>
          </a:p>
          <a:p>
            <a:pPr marL="240029" marR="5080" indent="-227329">
              <a:lnSpc>
                <a:spcPct val="80000"/>
              </a:lnSpc>
              <a:spcBef>
                <a:spcPts val="994"/>
              </a:spcBef>
              <a:buFont typeface="Arial MT"/>
              <a:buChar char="•"/>
              <a:tabLst>
                <a:tab pos="241300" algn="l"/>
              </a:tabLst>
            </a:pPr>
            <a:r>
              <a:rPr sz="2800" dirty="0">
                <a:latin typeface="Calibri"/>
                <a:cs typeface="Calibri"/>
              </a:rPr>
              <a:t>The</a:t>
            </a:r>
            <a:r>
              <a:rPr sz="2800" spc="-105" dirty="0">
                <a:latin typeface="Calibri"/>
                <a:cs typeface="Calibri"/>
              </a:rPr>
              <a:t> </a:t>
            </a:r>
            <a:r>
              <a:rPr sz="2800" dirty="0">
                <a:latin typeface="Calibri"/>
                <a:cs typeface="Calibri"/>
              </a:rPr>
              <a:t>distinct</a:t>
            </a:r>
            <a:r>
              <a:rPr sz="2800" spc="-55" dirty="0">
                <a:latin typeface="Calibri"/>
                <a:cs typeface="Calibri"/>
              </a:rPr>
              <a:t> </a:t>
            </a:r>
            <a:r>
              <a:rPr sz="2800" spc="-10" dirty="0">
                <a:latin typeface="Calibri"/>
                <a:cs typeface="Calibri"/>
              </a:rPr>
              <a:t>infrastructures</a:t>
            </a:r>
            <a:r>
              <a:rPr sz="2800" spc="-60" dirty="0">
                <a:latin typeface="Calibri"/>
                <a:cs typeface="Calibri"/>
              </a:rPr>
              <a:t> </a:t>
            </a:r>
            <a:r>
              <a:rPr sz="2800" spc="-10" dirty="0">
                <a:latin typeface="Calibri"/>
                <a:cs typeface="Calibri"/>
              </a:rPr>
              <a:t>remain 	</a:t>
            </a:r>
            <a:r>
              <a:rPr sz="2800" dirty="0">
                <a:latin typeface="Calibri"/>
                <a:cs typeface="Calibri"/>
              </a:rPr>
              <a:t>unique</a:t>
            </a:r>
            <a:r>
              <a:rPr sz="2800" spc="-15" dirty="0">
                <a:latin typeface="Calibri"/>
                <a:cs typeface="Calibri"/>
              </a:rPr>
              <a:t> </a:t>
            </a:r>
            <a:r>
              <a:rPr sz="2800" dirty="0">
                <a:latin typeface="Calibri"/>
                <a:cs typeface="Calibri"/>
              </a:rPr>
              <a:t>entities,</a:t>
            </a:r>
            <a:r>
              <a:rPr sz="2800" spc="-45" dirty="0">
                <a:latin typeface="Calibri"/>
                <a:cs typeface="Calibri"/>
              </a:rPr>
              <a:t> </a:t>
            </a:r>
            <a:r>
              <a:rPr sz="2800" dirty="0">
                <a:latin typeface="Calibri"/>
                <a:cs typeface="Calibri"/>
              </a:rPr>
              <a:t>but</a:t>
            </a:r>
            <a:r>
              <a:rPr sz="2800" spc="-40" dirty="0">
                <a:latin typeface="Calibri"/>
                <a:cs typeface="Calibri"/>
              </a:rPr>
              <a:t> </a:t>
            </a:r>
            <a:r>
              <a:rPr sz="2800" dirty="0">
                <a:latin typeface="Calibri"/>
                <a:cs typeface="Calibri"/>
              </a:rPr>
              <a:t>are</a:t>
            </a:r>
            <a:r>
              <a:rPr sz="2800" spc="-50" dirty="0">
                <a:latin typeface="Calibri"/>
                <a:cs typeface="Calibri"/>
              </a:rPr>
              <a:t> </a:t>
            </a:r>
            <a:r>
              <a:rPr sz="2800" spc="-10" dirty="0">
                <a:latin typeface="Calibri"/>
                <a:cs typeface="Calibri"/>
              </a:rPr>
              <a:t>bound 	</a:t>
            </a:r>
            <a:r>
              <a:rPr sz="2800" dirty="0">
                <a:latin typeface="Calibri"/>
                <a:cs typeface="Calibri"/>
              </a:rPr>
              <a:t>together</a:t>
            </a:r>
            <a:r>
              <a:rPr sz="2800" spc="-110" dirty="0">
                <a:latin typeface="Calibri"/>
                <a:cs typeface="Calibri"/>
              </a:rPr>
              <a:t> </a:t>
            </a:r>
            <a:r>
              <a:rPr sz="2800" dirty="0">
                <a:latin typeface="Calibri"/>
                <a:cs typeface="Calibri"/>
              </a:rPr>
              <a:t>by</a:t>
            </a:r>
            <a:r>
              <a:rPr sz="2800" spc="-100" dirty="0">
                <a:latin typeface="Calibri"/>
                <a:cs typeface="Calibri"/>
              </a:rPr>
              <a:t> </a:t>
            </a:r>
            <a:r>
              <a:rPr sz="2800" spc="-10" dirty="0">
                <a:latin typeface="Calibri"/>
                <a:cs typeface="Calibri"/>
              </a:rPr>
              <a:t>standardized</a:t>
            </a:r>
            <a:r>
              <a:rPr sz="2800" spc="-70" dirty="0">
                <a:latin typeface="Calibri"/>
                <a:cs typeface="Calibri"/>
              </a:rPr>
              <a:t> </a:t>
            </a:r>
            <a:r>
              <a:rPr sz="2800" spc="-25" dirty="0">
                <a:latin typeface="Calibri"/>
                <a:cs typeface="Calibri"/>
              </a:rPr>
              <a:t>or 	</a:t>
            </a:r>
            <a:r>
              <a:rPr sz="2800" dirty="0">
                <a:latin typeface="Calibri"/>
                <a:cs typeface="Calibri"/>
              </a:rPr>
              <a:t>proprietary</a:t>
            </a:r>
            <a:r>
              <a:rPr sz="2800" spc="-60" dirty="0">
                <a:latin typeface="Calibri"/>
                <a:cs typeface="Calibri"/>
              </a:rPr>
              <a:t> </a:t>
            </a:r>
            <a:r>
              <a:rPr sz="2800" dirty="0">
                <a:latin typeface="Calibri"/>
                <a:cs typeface="Calibri"/>
              </a:rPr>
              <a:t>technology</a:t>
            </a:r>
            <a:r>
              <a:rPr sz="2800" spc="-60" dirty="0">
                <a:latin typeface="Calibri"/>
                <a:cs typeface="Calibri"/>
              </a:rPr>
              <a:t> </a:t>
            </a:r>
            <a:r>
              <a:rPr sz="2800" dirty="0">
                <a:latin typeface="Calibri"/>
                <a:cs typeface="Calibri"/>
              </a:rPr>
              <a:t>that</a:t>
            </a:r>
            <a:r>
              <a:rPr sz="2800" spc="-65" dirty="0">
                <a:latin typeface="Calibri"/>
                <a:cs typeface="Calibri"/>
              </a:rPr>
              <a:t> </a:t>
            </a:r>
            <a:r>
              <a:rPr sz="2800" spc="-10" dirty="0">
                <a:latin typeface="Calibri"/>
                <a:cs typeface="Calibri"/>
              </a:rPr>
              <a:t>enables 	</a:t>
            </a:r>
            <a:r>
              <a:rPr sz="2800" dirty="0">
                <a:latin typeface="Calibri"/>
                <a:cs typeface="Calibri"/>
              </a:rPr>
              <a:t>data</a:t>
            </a:r>
            <a:r>
              <a:rPr sz="2800" spc="-95" dirty="0">
                <a:latin typeface="Calibri"/>
                <a:cs typeface="Calibri"/>
              </a:rPr>
              <a:t> </a:t>
            </a:r>
            <a:r>
              <a:rPr sz="2800" dirty="0">
                <a:latin typeface="Calibri"/>
                <a:cs typeface="Calibri"/>
              </a:rPr>
              <a:t>and</a:t>
            </a:r>
            <a:r>
              <a:rPr sz="2800" spc="-85" dirty="0">
                <a:latin typeface="Calibri"/>
                <a:cs typeface="Calibri"/>
              </a:rPr>
              <a:t> </a:t>
            </a:r>
            <a:r>
              <a:rPr sz="2800" dirty="0">
                <a:latin typeface="Calibri"/>
                <a:cs typeface="Calibri"/>
              </a:rPr>
              <a:t>application</a:t>
            </a:r>
            <a:r>
              <a:rPr sz="2800" spc="-70" dirty="0">
                <a:latin typeface="Calibri"/>
                <a:cs typeface="Calibri"/>
              </a:rPr>
              <a:t> </a:t>
            </a:r>
            <a:r>
              <a:rPr sz="2800" dirty="0">
                <a:latin typeface="Calibri"/>
                <a:cs typeface="Calibri"/>
              </a:rPr>
              <a:t>portability</a:t>
            </a:r>
            <a:r>
              <a:rPr sz="2800" spc="-80" dirty="0">
                <a:latin typeface="Calibri"/>
                <a:cs typeface="Calibri"/>
              </a:rPr>
              <a:t> </a:t>
            </a:r>
            <a:r>
              <a:rPr sz="2800" spc="-10" dirty="0">
                <a:latin typeface="Calibri"/>
                <a:cs typeface="Calibri"/>
              </a:rPr>
              <a:t>(e.g., 	</a:t>
            </a:r>
            <a:r>
              <a:rPr sz="2800" dirty="0">
                <a:latin typeface="Calibri"/>
                <a:cs typeface="Calibri"/>
              </a:rPr>
              <a:t>cloud</a:t>
            </a:r>
            <a:r>
              <a:rPr sz="2800" spc="-65" dirty="0">
                <a:latin typeface="Calibri"/>
                <a:cs typeface="Calibri"/>
              </a:rPr>
              <a:t> </a:t>
            </a:r>
            <a:r>
              <a:rPr sz="2800" dirty="0">
                <a:latin typeface="Calibri"/>
                <a:cs typeface="Calibri"/>
              </a:rPr>
              <a:t>bursting</a:t>
            </a:r>
            <a:r>
              <a:rPr sz="2800" spc="-45" dirty="0">
                <a:latin typeface="Calibri"/>
                <a:cs typeface="Calibri"/>
              </a:rPr>
              <a:t> </a:t>
            </a:r>
            <a:r>
              <a:rPr sz="2800" dirty="0">
                <a:latin typeface="Calibri"/>
                <a:cs typeface="Calibri"/>
              </a:rPr>
              <a:t>for</a:t>
            </a:r>
            <a:r>
              <a:rPr sz="2800" spc="-85" dirty="0">
                <a:latin typeface="Calibri"/>
                <a:cs typeface="Calibri"/>
              </a:rPr>
              <a:t> </a:t>
            </a:r>
            <a:r>
              <a:rPr sz="2800" dirty="0">
                <a:latin typeface="Calibri"/>
                <a:cs typeface="Calibri"/>
              </a:rPr>
              <a:t>load</a:t>
            </a:r>
            <a:r>
              <a:rPr sz="2800" spc="-75" dirty="0">
                <a:latin typeface="Calibri"/>
                <a:cs typeface="Calibri"/>
              </a:rPr>
              <a:t> </a:t>
            </a:r>
            <a:r>
              <a:rPr sz="2800" spc="-10" dirty="0">
                <a:latin typeface="Calibri"/>
                <a:cs typeface="Calibri"/>
              </a:rPr>
              <a:t>balancing 	</a:t>
            </a:r>
            <a:r>
              <a:rPr sz="2800" dirty="0">
                <a:latin typeface="Calibri"/>
                <a:cs typeface="Calibri"/>
              </a:rPr>
              <a:t>between</a:t>
            </a:r>
            <a:r>
              <a:rPr sz="2800" spc="-50" dirty="0">
                <a:latin typeface="Calibri"/>
                <a:cs typeface="Calibri"/>
              </a:rPr>
              <a:t> </a:t>
            </a:r>
            <a:r>
              <a:rPr sz="2800" spc="-10" dirty="0">
                <a:latin typeface="Calibri"/>
                <a:cs typeface="Calibri"/>
              </a:rPr>
              <a:t>clouds).</a:t>
            </a:r>
            <a:endParaRPr sz="2800">
              <a:latin typeface="Calibri"/>
              <a:cs typeface="Calibri"/>
            </a:endParaRPr>
          </a:p>
        </p:txBody>
      </p:sp>
      <p:pic>
        <p:nvPicPr>
          <p:cNvPr id="4" name="object 4"/>
          <p:cNvPicPr/>
          <p:nvPr/>
        </p:nvPicPr>
        <p:blipFill>
          <a:blip r:embed="rId2" cstate="print"/>
          <a:stretch>
            <a:fillRect/>
          </a:stretch>
        </p:blipFill>
        <p:spPr>
          <a:xfrm>
            <a:off x="6972681" y="2566416"/>
            <a:ext cx="5133975" cy="236182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51</a:t>
            </a:fld>
            <a:endParaRPr spc="-25"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52</a:t>
            </a:fld>
            <a:endParaRPr spc="-25"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Advantages</a:t>
            </a:r>
            <a:r>
              <a:rPr spc="-130" dirty="0"/>
              <a:t> </a:t>
            </a:r>
            <a:r>
              <a:rPr dirty="0"/>
              <a:t>and</a:t>
            </a:r>
            <a:r>
              <a:rPr spc="-105" dirty="0"/>
              <a:t> </a:t>
            </a:r>
            <a:r>
              <a:rPr spc="-10" dirty="0"/>
              <a:t>Disadvantages</a:t>
            </a:r>
          </a:p>
        </p:txBody>
      </p:sp>
      <p:sp>
        <p:nvSpPr>
          <p:cNvPr id="3" name="object 3"/>
          <p:cNvSpPr txBox="1"/>
          <p:nvPr/>
        </p:nvSpPr>
        <p:spPr>
          <a:xfrm>
            <a:off x="916939" y="1736801"/>
            <a:ext cx="10300335" cy="4089400"/>
          </a:xfrm>
          <a:prstGeom prst="rect">
            <a:avLst/>
          </a:prstGeom>
        </p:spPr>
        <p:txBody>
          <a:bodyPr vert="horz" wrap="square" lIns="0" tIns="13335" rIns="0" bIns="0" rtlCol="0">
            <a:spAutoFit/>
          </a:bodyPr>
          <a:lstStyle/>
          <a:p>
            <a:pPr marL="241300" indent="-228600">
              <a:lnSpc>
                <a:spcPts val="2975"/>
              </a:lnSpc>
              <a:spcBef>
                <a:spcPts val="105"/>
              </a:spcBef>
              <a:buFont typeface="Arial MT"/>
              <a:buChar char="•"/>
              <a:tabLst>
                <a:tab pos="241300" algn="l"/>
              </a:tabLst>
            </a:pPr>
            <a:r>
              <a:rPr sz="2600" b="1" spc="-10" dirty="0">
                <a:latin typeface="Calibri"/>
                <a:cs typeface="Calibri"/>
              </a:rPr>
              <a:t>Advantages</a:t>
            </a:r>
            <a:endParaRPr sz="2600">
              <a:latin typeface="Calibri"/>
              <a:cs typeface="Calibri"/>
            </a:endParaRPr>
          </a:p>
          <a:p>
            <a:pPr marL="698500" marR="882015" lvl="1" indent="-228600">
              <a:lnSpc>
                <a:spcPct val="70000"/>
              </a:lnSpc>
              <a:spcBef>
                <a:spcPts val="645"/>
              </a:spcBef>
              <a:buFont typeface="Arial MT"/>
              <a:buChar char="•"/>
              <a:tabLst>
                <a:tab pos="698500" algn="l"/>
              </a:tabLst>
            </a:pPr>
            <a:r>
              <a:rPr sz="2200" b="1" dirty="0">
                <a:latin typeface="Calibri"/>
                <a:cs typeface="Calibri"/>
              </a:rPr>
              <a:t>Scalability:</a:t>
            </a:r>
            <a:r>
              <a:rPr sz="2200" b="1" spc="-50" dirty="0">
                <a:latin typeface="Calibri"/>
                <a:cs typeface="Calibri"/>
              </a:rPr>
              <a:t> </a:t>
            </a:r>
            <a:r>
              <a:rPr sz="2200" dirty="0">
                <a:latin typeface="Calibri"/>
                <a:cs typeface="Calibri"/>
              </a:rPr>
              <a:t>It</a:t>
            </a:r>
            <a:r>
              <a:rPr sz="2200" spc="-50" dirty="0">
                <a:latin typeface="Calibri"/>
                <a:cs typeface="Calibri"/>
              </a:rPr>
              <a:t> </a:t>
            </a:r>
            <a:r>
              <a:rPr sz="2200" spc="-10" dirty="0">
                <a:latin typeface="Calibri"/>
                <a:cs typeface="Calibri"/>
              </a:rPr>
              <a:t>offers</a:t>
            </a:r>
            <a:r>
              <a:rPr sz="2200" spc="-30" dirty="0">
                <a:latin typeface="Calibri"/>
                <a:cs typeface="Calibri"/>
              </a:rPr>
              <a:t> </a:t>
            </a:r>
            <a:r>
              <a:rPr sz="2200" dirty="0">
                <a:latin typeface="Calibri"/>
                <a:cs typeface="Calibri"/>
              </a:rPr>
              <a:t>both</a:t>
            </a:r>
            <a:r>
              <a:rPr sz="2200" spc="-45" dirty="0">
                <a:latin typeface="Calibri"/>
                <a:cs typeface="Calibri"/>
              </a:rPr>
              <a:t> </a:t>
            </a:r>
            <a:r>
              <a:rPr sz="2200" spc="-10" dirty="0">
                <a:latin typeface="Calibri"/>
                <a:cs typeface="Calibri"/>
              </a:rPr>
              <a:t>features</a:t>
            </a:r>
            <a:r>
              <a:rPr sz="2200" spc="-30" dirty="0">
                <a:latin typeface="Calibri"/>
                <a:cs typeface="Calibri"/>
              </a:rPr>
              <a:t> </a:t>
            </a:r>
            <a:r>
              <a:rPr sz="2200" dirty="0">
                <a:latin typeface="Calibri"/>
                <a:cs typeface="Calibri"/>
              </a:rPr>
              <a:t>of</a:t>
            </a:r>
            <a:r>
              <a:rPr sz="2200" spc="-50" dirty="0">
                <a:latin typeface="Calibri"/>
                <a:cs typeface="Calibri"/>
              </a:rPr>
              <a:t> </a:t>
            </a:r>
            <a:r>
              <a:rPr sz="2200" dirty="0">
                <a:latin typeface="Calibri"/>
                <a:cs typeface="Calibri"/>
              </a:rPr>
              <a:t>public</a:t>
            </a:r>
            <a:r>
              <a:rPr sz="2200" spc="-60" dirty="0">
                <a:latin typeface="Calibri"/>
                <a:cs typeface="Calibri"/>
              </a:rPr>
              <a:t> </a:t>
            </a:r>
            <a:r>
              <a:rPr sz="2200" dirty="0">
                <a:latin typeface="Calibri"/>
                <a:cs typeface="Calibri"/>
              </a:rPr>
              <a:t>cloud</a:t>
            </a:r>
            <a:r>
              <a:rPr sz="2200" spc="-50" dirty="0">
                <a:latin typeface="Calibri"/>
                <a:cs typeface="Calibri"/>
              </a:rPr>
              <a:t> </a:t>
            </a:r>
            <a:r>
              <a:rPr sz="2200" dirty="0">
                <a:latin typeface="Calibri"/>
                <a:cs typeface="Calibri"/>
              </a:rPr>
              <a:t>scalability</a:t>
            </a:r>
            <a:r>
              <a:rPr sz="2200" spc="-65" dirty="0">
                <a:latin typeface="Calibri"/>
                <a:cs typeface="Calibri"/>
              </a:rPr>
              <a:t> </a:t>
            </a:r>
            <a:r>
              <a:rPr sz="2200" dirty="0">
                <a:latin typeface="Calibri"/>
                <a:cs typeface="Calibri"/>
              </a:rPr>
              <a:t>and</a:t>
            </a:r>
            <a:r>
              <a:rPr sz="2200" spc="-50" dirty="0">
                <a:latin typeface="Calibri"/>
                <a:cs typeface="Calibri"/>
              </a:rPr>
              <a:t> </a:t>
            </a:r>
            <a:r>
              <a:rPr sz="2200" dirty="0">
                <a:latin typeface="Calibri"/>
                <a:cs typeface="Calibri"/>
              </a:rPr>
              <a:t>private</a:t>
            </a:r>
            <a:r>
              <a:rPr sz="2200" spc="-55" dirty="0">
                <a:latin typeface="Calibri"/>
                <a:cs typeface="Calibri"/>
              </a:rPr>
              <a:t> </a:t>
            </a:r>
            <a:r>
              <a:rPr sz="2200" spc="-10" dirty="0">
                <a:latin typeface="Calibri"/>
                <a:cs typeface="Calibri"/>
              </a:rPr>
              <a:t>cloud scalability.</a:t>
            </a:r>
            <a:endParaRPr sz="2200">
              <a:latin typeface="Calibri"/>
              <a:cs typeface="Calibri"/>
            </a:endParaRPr>
          </a:p>
          <a:p>
            <a:pPr marL="698500" lvl="1" indent="-228600">
              <a:lnSpc>
                <a:spcPts val="2210"/>
              </a:lnSpc>
              <a:buFont typeface="Arial MT"/>
              <a:buChar char="•"/>
              <a:tabLst>
                <a:tab pos="698500" algn="l"/>
              </a:tabLst>
            </a:pPr>
            <a:r>
              <a:rPr sz="2200" b="1" dirty="0">
                <a:latin typeface="Calibri"/>
                <a:cs typeface="Calibri"/>
              </a:rPr>
              <a:t>Flexibility:</a:t>
            </a:r>
            <a:r>
              <a:rPr sz="2200" b="1" spc="-30" dirty="0">
                <a:latin typeface="Calibri"/>
                <a:cs typeface="Calibri"/>
              </a:rPr>
              <a:t> </a:t>
            </a:r>
            <a:r>
              <a:rPr sz="2200" dirty="0">
                <a:latin typeface="Calibri"/>
                <a:cs typeface="Calibri"/>
              </a:rPr>
              <a:t>It</a:t>
            </a:r>
            <a:r>
              <a:rPr sz="2200" spc="-50" dirty="0">
                <a:latin typeface="Calibri"/>
                <a:cs typeface="Calibri"/>
              </a:rPr>
              <a:t> </a:t>
            </a:r>
            <a:r>
              <a:rPr sz="2200" spc="-10" dirty="0">
                <a:latin typeface="Calibri"/>
                <a:cs typeface="Calibri"/>
              </a:rPr>
              <a:t>offers</a:t>
            </a:r>
            <a:r>
              <a:rPr sz="2200" spc="-25" dirty="0">
                <a:latin typeface="Calibri"/>
                <a:cs typeface="Calibri"/>
              </a:rPr>
              <a:t> </a:t>
            </a:r>
            <a:r>
              <a:rPr sz="2200" dirty="0">
                <a:latin typeface="Calibri"/>
                <a:cs typeface="Calibri"/>
              </a:rPr>
              <a:t>both</a:t>
            </a:r>
            <a:r>
              <a:rPr sz="2200" spc="-45" dirty="0">
                <a:latin typeface="Calibri"/>
                <a:cs typeface="Calibri"/>
              </a:rPr>
              <a:t> </a:t>
            </a:r>
            <a:r>
              <a:rPr sz="2200" dirty="0">
                <a:latin typeface="Calibri"/>
                <a:cs typeface="Calibri"/>
              </a:rPr>
              <a:t>secure</a:t>
            </a:r>
            <a:r>
              <a:rPr sz="2200" spc="-50" dirty="0">
                <a:latin typeface="Calibri"/>
                <a:cs typeface="Calibri"/>
              </a:rPr>
              <a:t> </a:t>
            </a:r>
            <a:r>
              <a:rPr sz="2200" spc="-10" dirty="0">
                <a:latin typeface="Calibri"/>
                <a:cs typeface="Calibri"/>
              </a:rPr>
              <a:t>resources</a:t>
            </a:r>
            <a:r>
              <a:rPr sz="2200" spc="-45" dirty="0">
                <a:latin typeface="Calibri"/>
                <a:cs typeface="Calibri"/>
              </a:rPr>
              <a:t> </a:t>
            </a:r>
            <a:r>
              <a:rPr sz="2200" dirty="0">
                <a:latin typeface="Calibri"/>
                <a:cs typeface="Calibri"/>
              </a:rPr>
              <a:t>and</a:t>
            </a:r>
            <a:r>
              <a:rPr sz="2200" spc="-50" dirty="0">
                <a:latin typeface="Calibri"/>
                <a:cs typeface="Calibri"/>
              </a:rPr>
              <a:t> </a:t>
            </a:r>
            <a:r>
              <a:rPr sz="2200" dirty="0">
                <a:latin typeface="Calibri"/>
                <a:cs typeface="Calibri"/>
              </a:rPr>
              <a:t>scalable</a:t>
            </a:r>
            <a:r>
              <a:rPr sz="2200" spc="-50" dirty="0">
                <a:latin typeface="Calibri"/>
                <a:cs typeface="Calibri"/>
              </a:rPr>
              <a:t> </a:t>
            </a:r>
            <a:r>
              <a:rPr sz="2200" dirty="0">
                <a:latin typeface="Calibri"/>
                <a:cs typeface="Calibri"/>
              </a:rPr>
              <a:t>public</a:t>
            </a:r>
            <a:r>
              <a:rPr sz="2200" spc="-65" dirty="0">
                <a:latin typeface="Calibri"/>
                <a:cs typeface="Calibri"/>
              </a:rPr>
              <a:t> </a:t>
            </a:r>
            <a:r>
              <a:rPr sz="2200" spc="-10" dirty="0">
                <a:latin typeface="Calibri"/>
                <a:cs typeface="Calibri"/>
              </a:rPr>
              <a:t>resources.</a:t>
            </a:r>
            <a:endParaRPr sz="2200">
              <a:latin typeface="Calibri"/>
              <a:cs typeface="Calibri"/>
            </a:endParaRPr>
          </a:p>
          <a:p>
            <a:pPr marL="698500" lvl="1" indent="-228600">
              <a:lnSpc>
                <a:spcPts val="2100"/>
              </a:lnSpc>
              <a:buFont typeface="Arial MT"/>
              <a:buChar char="•"/>
              <a:tabLst>
                <a:tab pos="698500" algn="l"/>
              </a:tabLst>
            </a:pPr>
            <a:r>
              <a:rPr sz="2200" b="1" dirty="0">
                <a:latin typeface="Calibri"/>
                <a:cs typeface="Calibri"/>
              </a:rPr>
              <a:t>Cost</a:t>
            </a:r>
            <a:r>
              <a:rPr sz="2200" b="1" spc="-45" dirty="0">
                <a:latin typeface="Calibri"/>
                <a:cs typeface="Calibri"/>
              </a:rPr>
              <a:t> </a:t>
            </a:r>
            <a:r>
              <a:rPr sz="2200" b="1" spc="-10" dirty="0">
                <a:latin typeface="Calibri"/>
                <a:cs typeface="Calibri"/>
              </a:rPr>
              <a:t>Efficiencies:</a:t>
            </a:r>
            <a:r>
              <a:rPr sz="2200" b="1" spc="-20" dirty="0">
                <a:latin typeface="Calibri"/>
                <a:cs typeface="Calibri"/>
              </a:rPr>
              <a:t> </a:t>
            </a:r>
            <a:r>
              <a:rPr sz="2200" dirty="0">
                <a:latin typeface="Calibri"/>
                <a:cs typeface="Calibri"/>
              </a:rPr>
              <a:t>Public</a:t>
            </a:r>
            <a:r>
              <a:rPr sz="2200" spc="-70" dirty="0">
                <a:latin typeface="Calibri"/>
                <a:cs typeface="Calibri"/>
              </a:rPr>
              <a:t> </a:t>
            </a:r>
            <a:r>
              <a:rPr sz="2200" dirty="0">
                <a:latin typeface="Calibri"/>
                <a:cs typeface="Calibri"/>
              </a:rPr>
              <a:t>cloud</a:t>
            </a:r>
            <a:r>
              <a:rPr sz="2200" spc="-55" dirty="0">
                <a:latin typeface="Calibri"/>
                <a:cs typeface="Calibri"/>
              </a:rPr>
              <a:t> </a:t>
            </a:r>
            <a:r>
              <a:rPr sz="2200" dirty="0">
                <a:latin typeface="Calibri"/>
                <a:cs typeface="Calibri"/>
              </a:rPr>
              <a:t>are</a:t>
            </a:r>
            <a:r>
              <a:rPr sz="2200" spc="-60" dirty="0">
                <a:latin typeface="Calibri"/>
                <a:cs typeface="Calibri"/>
              </a:rPr>
              <a:t> </a:t>
            </a:r>
            <a:r>
              <a:rPr sz="2200" dirty="0">
                <a:latin typeface="Calibri"/>
                <a:cs typeface="Calibri"/>
              </a:rPr>
              <a:t>more</a:t>
            </a:r>
            <a:r>
              <a:rPr sz="2200" spc="-45" dirty="0">
                <a:latin typeface="Calibri"/>
                <a:cs typeface="Calibri"/>
              </a:rPr>
              <a:t> </a:t>
            </a:r>
            <a:r>
              <a:rPr sz="2200" dirty="0">
                <a:latin typeface="Calibri"/>
                <a:cs typeface="Calibri"/>
              </a:rPr>
              <a:t>cost</a:t>
            </a:r>
            <a:r>
              <a:rPr sz="2200" spc="-45" dirty="0">
                <a:latin typeface="Calibri"/>
                <a:cs typeface="Calibri"/>
              </a:rPr>
              <a:t> </a:t>
            </a:r>
            <a:r>
              <a:rPr sz="2200" spc="-10" dirty="0">
                <a:latin typeface="Calibri"/>
                <a:cs typeface="Calibri"/>
              </a:rPr>
              <a:t>effective</a:t>
            </a:r>
            <a:r>
              <a:rPr sz="2200" spc="-15" dirty="0">
                <a:latin typeface="Calibri"/>
                <a:cs typeface="Calibri"/>
              </a:rPr>
              <a:t> </a:t>
            </a:r>
            <a:r>
              <a:rPr sz="2200" dirty="0">
                <a:latin typeface="Calibri"/>
                <a:cs typeface="Calibri"/>
              </a:rPr>
              <a:t>than</a:t>
            </a:r>
            <a:r>
              <a:rPr sz="2200" spc="-60" dirty="0">
                <a:latin typeface="Calibri"/>
                <a:cs typeface="Calibri"/>
              </a:rPr>
              <a:t> </a:t>
            </a:r>
            <a:r>
              <a:rPr sz="2200" dirty="0">
                <a:latin typeface="Calibri"/>
                <a:cs typeface="Calibri"/>
              </a:rPr>
              <a:t>private,</a:t>
            </a:r>
            <a:r>
              <a:rPr sz="2200" spc="-50" dirty="0">
                <a:latin typeface="Calibri"/>
                <a:cs typeface="Calibri"/>
              </a:rPr>
              <a:t> </a:t>
            </a:r>
            <a:r>
              <a:rPr sz="2200" spc="-10" dirty="0">
                <a:latin typeface="Calibri"/>
                <a:cs typeface="Calibri"/>
              </a:rPr>
              <a:t>therefore</a:t>
            </a:r>
            <a:r>
              <a:rPr sz="2200" spc="-40" dirty="0">
                <a:latin typeface="Calibri"/>
                <a:cs typeface="Calibri"/>
              </a:rPr>
              <a:t> </a:t>
            </a:r>
            <a:r>
              <a:rPr sz="2200" spc="-10" dirty="0">
                <a:latin typeface="Calibri"/>
                <a:cs typeface="Calibri"/>
              </a:rPr>
              <a:t>hybrid</a:t>
            </a:r>
            <a:endParaRPr sz="2200">
              <a:latin typeface="Calibri"/>
              <a:cs typeface="Calibri"/>
            </a:endParaRPr>
          </a:p>
          <a:p>
            <a:pPr marL="698500">
              <a:lnSpc>
                <a:spcPts val="2095"/>
              </a:lnSpc>
            </a:pPr>
            <a:r>
              <a:rPr sz="2200" dirty="0">
                <a:latin typeface="Calibri"/>
                <a:cs typeface="Calibri"/>
              </a:rPr>
              <a:t>cloud</a:t>
            </a:r>
            <a:r>
              <a:rPr sz="2200" spc="-45" dirty="0">
                <a:latin typeface="Calibri"/>
                <a:cs typeface="Calibri"/>
              </a:rPr>
              <a:t> </a:t>
            </a:r>
            <a:r>
              <a:rPr sz="2200" dirty="0">
                <a:latin typeface="Calibri"/>
                <a:cs typeface="Calibri"/>
              </a:rPr>
              <a:t>can</a:t>
            </a:r>
            <a:r>
              <a:rPr sz="2200" spc="-45" dirty="0">
                <a:latin typeface="Calibri"/>
                <a:cs typeface="Calibri"/>
              </a:rPr>
              <a:t> </a:t>
            </a:r>
            <a:r>
              <a:rPr sz="2200" dirty="0">
                <a:latin typeface="Calibri"/>
                <a:cs typeface="Calibri"/>
              </a:rPr>
              <a:t>have</a:t>
            </a:r>
            <a:r>
              <a:rPr sz="2200" spc="-35" dirty="0">
                <a:latin typeface="Calibri"/>
                <a:cs typeface="Calibri"/>
              </a:rPr>
              <a:t> </a:t>
            </a:r>
            <a:r>
              <a:rPr sz="2200" dirty="0">
                <a:latin typeface="Calibri"/>
                <a:cs typeface="Calibri"/>
              </a:rPr>
              <a:t>this</a:t>
            </a:r>
            <a:r>
              <a:rPr sz="2200" spc="-45" dirty="0">
                <a:latin typeface="Calibri"/>
                <a:cs typeface="Calibri"/>
              </a:rPr>
              <a:t> </a:t>
            </a:r>
            <a:r>
              <a:rPr sz="2200" spc="-10" dirty="0">
                <a:latin typeface="Calibri"/>
                <a:cs typeface="Calibri"/>
              </a:rPr>
              <a:t>saving.</a:t>
            </a:r>
            <a:endParaRPr sz="2200">
              <a:latin typeface="Calibri"/>
              <a:cs typeface="Calibri"/>
            </a:endParaRPr>
          </a:p>
          <a:p>
            <a:pPr marL="698500" lvl="1" indent="-228600">
              <a:lnSpc>
                <a:spcPts val="2490"/>
              </a:lnSpc>
              <a:buFont typeface="Arial MT"/>
              <a:buChar char="•"/>
              <a:tabLst>
                <a:tab pos="698500" algn="l"/>
              </a:tabLst>
            </a:pPr>
            <a:r>
              <a:rPr sz="2200" b="1" dirty="0">
                <a:latin typeface="Calibri"/>
                <a:cs typeface="Calibri"/>
              </a:rPr>
              <a:t>Security:</a:t>
            </a:r>
            <a:r>
              <a:rPr sz="2200" b="1" spc="-40" dirty="0">
                <a:latin typeface="Calibri"/>
                <a:cs typeface="Calibri"/>
              </a:rPr>
              <a:t> </a:t>
            </a:r>
            <a:r>
              <a:rPr sz="2200" dirty="0">
                <a:latin typeface="Calibri"/>
                <a:cs typeface="Calibri"/>
              </a:rPr>
              <a:t>Private</a:t>
            </a:r>
            <a:r>
              <a:rPr sz="2200" spc="-50" dirty="0">
                <a:latin typeface="Calibri"/>
                <a:cs typeface="Calibri"/>
              </a:rPr>
              <a:t> </a:t>
            </a:r>
            <a:r>
              <a:rPr sz="2200" dirty="0">
                <a:latin typeface="Calibri"/>
                <a:cs typeface="Calibri"/>
              </a:rPr>
              <a:t>cloud</a:t>
            </a:r>
            <a:r>
              <a:rPr sz="2200" spc="-55" dirty="0">
                <a:latin typeface="Calibri"/>
                <a:cs typeface="Calibri"/>
              </a:rPr>
              <a:t> </a:t>
            </a:r>
            <a:r>
              <a:rPr sz="2200" dirty="0">
                <a:latin typeface="Calibri"/>
                <a:cs typeface="Calibri"/>
              </a:rPr>
              <a:t>in</a:t>
            </a:r>
            <a:r>
              <a:rPr sz="2200" spc="-55" dirty="0">
                <a:latin typeface="Calibri"/>
                <a:cs typeface="Calibri"/>
              </a:rPr>
              <a:t> </a:t>
            </a:r>
            <a:r>
              <a:rPr sz="2200" dirty="0">
                <a:latin typeface="Calibri"/>
                <a:cs typeface="Calibri"/>
              </a:rPr>
              <a:t>hybrid</a:t>
            </a:r>
            <a:r>
              <a:rPr sz="2200" spc="-65" dirty="0">
                <a:latin typeface="Calibri"/>
                <a:cs typeface="Calibri"/>
              </a:rPr>
              <a:t> </a:t>
            </a:r>
            <a:r>
              <a:rPr sz="2200" dirty="0">
                <a:latin typeface="Calibri"/>
                <a:cs typeface="Calibri"/>
              </a:rPr>
              <a:t>cloud</a:t>
            </a:r>
            <a:r>
              <a:rPr sz="2200" spc="-55" dirty="0">
                <a:latin typeface="Calibri"/>
                <a:cs typeface="Calibri"/>
              </a:rPr>
              <a:t> </a:t>
            </a:r>
            <a:r>
              <a:rPr sz="2200" dirty="0">
                <a:latin typeface="Calibri"/>
                <a:cs typeface="Calibri"/>
              </a:rPr>
              <a:t>ensures</a:t>
            </a:r>
            <a:r>
              <a:rPr sz="2200" spc="-55" dirty="0">
                <a:latin typeface="Calibri"/>
                <a:cs typeface="Calibri"/>
              </a:rPr>
              <a:t> </a:t>
            </a:r>
            <a:r>
              <a:rPr sz="2200" dirty="0">
                <a:latin typeface="Calibri"/>
                <a:cs typeface="Calibri"/>
              </a:rPr>
              <a:t>higher</a:t>
            </a:r>
            <a:r>
              <a:rPr sz="2200" spc="-40" dirty="0">
                <a:latin typeface="Calibri"/>
                <a:cs typeface="Calibri"/>
              </a:rPr>
              <a:t> </a:t>
            </a:r>
            <a:r>
              <a:rPr sz="2200" dirty="0">
                <a:latin typeface="Calibri"/>
                <a:cs typeface="Calibri"/>
              </a:rPr>
              <a:t>degree</a:t>
            </a:r>
            <a:r>
              <a:rPr sz="2200" spc="-40" dirty="0">
                <a:latin typeface="Calibri"/>
                <a:cs typeface="Calibri"/>
              </a:rPr>
              <a:t> </a:t>
            </a:r>
            <a:r>
              <a:rPr sz="2200" dirty="0">
                <a:latin typeface="Calibri"/>
                <a:cs typeface="Calibri"/>
              </a:rPr>
              <a:t>of</a:t>
            </a:r>
            <a:r>
              <a:rPr sz="2200" spc="-40" dirty="0">
                <a:latin typeface="Calibri"/>
                <a:cs typeface="Calibri"/>
              </a:rPr>
              <a:t> </a:t>
            </a:r>
            <a:r>
              <a:rPr sz="2200" spc="-10" dirty="0">
                <a:latin typeface="Calibri"/>
                <a:cs typeface="Calibri"/>
              </a:rPr>
              <a:t>security.</a:t>
            </a:r>
            <a:endParaRPr sz="2200">
              <a:latin typeface="Calibri"/>
              <a:cs typeface="Calibri"/>
            </a:endParaRPr>
          </a:p>
          <a:p>
            <a:pPr marL="241300" indent="-228600">
              <a:lnSpc>
                <a:spcPts val="2970"/>
              </a:lnSpc>
              <a:spcBef>
                <a:spcPts val="70"/>
              </a:spcBef>
              <a:buFont typeface="Arial MT"/>
              <a:buChar char="•"/>
              <a:tabLst>
                <a:tab pos="241300" algn="l"/>
              </a:tabLst>
            </a:pPr>
            <a:r>
              <a:rPr sz="2600" b="1" spc="-10" dirty="0">
                <a:latin typeface="Calibri"/>
                <a:cs typeface="Calibri"/>
              </a:rPr>
              <a:t>Disadvantages</a:t>
            </a:r>
            <a:endParaRPr sz="2600">
              <a:latin typeface="Calibri"/>
              <a:cs typeface="Calibri"/>
            </a:endParaRPr>
          </a:p>
          <a:p>
            <a:pPr marL="698500" lvl="1" indent="-228600">
              <a:lnSpc>
                <a:spcPts val="2095"/>
              </a:lnSpc>
              <a:buFont typeface="Arial MT"/>
              <a:buChar char="•"/>
              <a:tabLst>
                <a:tab pos="698500" algn="l"/>
              </a:tabLst>
            </a:pPr>
            <a:r>
              <a:rPr sz="2200" b="1" spc="-10" dirty="0">
                <a:latin typeface="Calibri"/>
                <a:cs typeface="Calibri"/>
              </a:rPr>
              <a:t>Networking</a:t>
            </a:r>
            <a:r>
              <a:rPr sz="2200" b="1" spc="-55" dirty="0">
                <a:latin typeface="Calibri"/>
                <a:cs typeface="Calibri"/>
              </a:rPr>
              <a:t> </a:t>
            </a:r>
            <a:r>
              <a:rPr sz="2200" b="1" dirty="0">
                <a:latin typeface="Calibri"/>
                <a:cs typeface="Calibri"/>
              </a:rPr>
              <a:t>Issues:</a:t>
            </a:r>
            <a:r>
              <a:rPr sz="2200" b="1" spc="-50" dirty="0">
                <a:latin typeface="Calibri"/>
                <a:cs typeface="Calibri"/>
              </a:rPr>
              <a:t> </a:t>
            </a:r>
            <a:r>
              <a:rPr sz="2200" dirty="0">
                <a:latin typeface="Calibri"/>
                <a:cs typeface="Calibri"/>
              </a:rPr>
              <a:t>Networking</a:t>
            </a:r>
            <a:r>
              <a:rPr sz="2200" spc="-55" dirty="0">
                <a:latin typeface="Calibri"/>
                <a:cs typeface="Calibri"/>
              </a:rPr>
              <a:t> </a:t>
            </a:r>
            <a:r>
              <a:rPr sz="2200" dirty="0">
                <a:latin typeface="Calibri"/>
                <a:cs typeface="Calibri"/>
              </a:rPr>
              <a:t>becomes</a:t>
            </a:r>
            <a:r>
              <a:rPr sz="2200" spc="-55" dirty="0">
                <a:latin typeface="Calibri"/>
                <a:cs typeface="Calibri"/>
              </a:rPr>
              <a:t> </a:t>
            </a:r>
            <a:r>
              <a:rPr sz="2200" dirty="0">
                <a:latin typeface="Calibri"/>
                <a:cs typeface="Calibri"/>
              </a:rPr>
              <a:t>complex</a:t>
            </a:r>
            <a:r>
              <a:rPr sz="2200" spc="-60" dirty="0">
                <a:latin typeface="Calibri"/>
                <a:cs typeface="Calibri"/>
              </a:rPr>
              <a:t> </a:t>
            </a:r>
            <a:r>
              <a:rPr sz="2200" dirty="0">
                <a:latin typeface="Calibri"/>
                <a:cs typeface="Calibri"/>
              </a:rPr>
              <a:t>due</a:t>
            </a:r>
            <a:r>
              <a:rPr sz="2200" spc="-75" dirty="0">
                <a:latin typeface="Calibri"/>
                <a:cs typeface="Calibri"/>
              </a:rPr>
              <a:t> </a:t>
            </a:r>
            <a:r>
              <a:rPr sz="2200" dirty="0">
                <a:latin typeface="Calibri"/>
                <a:cs typeface="Calibri"/>
              </a:rPr>
              <a:t>to</a:t>
            </a:r>
            <a:r>
              <a:rPr sz="2200" spc="-70" dirty="0">
                <a:latin typeface="Calibri"/>
                <a:cs typeface="Calibri"/>
              </a:rPr>
              <a:t> </a:t>
            </a:r>
            <a:r>
              <a:rPr sz="2200" dirty="0">
                <a:latin typeface="Calibri"/>
                <a:cs typeface="Calibri"/>
              </a:rPr>
              <a:t>presence</a:t>
            </a:r>
            <a:r>
              <a:rPr sz="2200" spc="-65" dirty="0">
                <a:latin typeface="Calibri"/>
                <a:cs typeface="Calibri"/>
              </a:rPr>
              <a:t> </a:t>
            </a:r>
            <a:r>
              <a:rPr sz="2200" dirty="0">
                <a:latin typeface="Calibri"/>
                <a:cs typeface="Calibri"/>
              </a:rPr>
              <a:t>of</a:t>
            </a:r>
            <a:r>
              <a:rPr sz="2200" spc="-75" dirty="0">
                <a:latin typeface="Calibri"/>
                <a:cs typeface="Calibri"/>
              </a:rPr>
              <a:t> </a:t>
            </a:r>
            <a:r>
              <a:rPr sz="2200" dirty="0">
                <a:latin typeface="Calibri"/>
                <a:cs typeface="Calibri"/>
              </a:rPr>
              <a:t>private</a:t>
            </a:r>
            <a:r>
              <a:rPr sz="2200" spc="-75" dirty="0">
                <a:latin typeface="Calibri"/>
                <a:cs typeface="Calibri"/>
              </a:rPr>
              <a:t> </a:t>
            </a:r>
            <a:r>
              <a:rPr sz="2200" spc="-25" dirty="0">
                <a:latin typeface="Calibri"/>
                <a:cs typeface="Calibri"/>
              </a:rPr>
              <a:t>and</a:t>
            </a:r>
            <a:endParaRPr sz="2200">
              <a:latin typeface="Calibri"/>
              <a:cs typeface="Calibri"/>
            </a:endParaRPr>
          </a:p>
          <a:p>
            <a:pPr marL="698500">
              <a:lnSpc>
                <a:spcPts val="2100"/>
              </a:lnSpc>
            </a:pPr>
            <a:r>
              <a:rPr sz="2200" dirty="0">
                <a:latin typeface="Calibri"/>
                <a:cs typeface="Calibri"/>
              </a:rPr>
              <a:t>public</a:t>
            </a:r>
            <a:r>
              <a:rPr sz="2200" spc="-20" dirty="0">
                <a:latin typeface="Calibri"/>
                <a:cs typeface="Calibri"/>
              </a:rPr>
              <a:t> </a:t>
            </a:r>
            <a:r>
              <a:rPr sz="2200" spc="-10" dirty="0">
                <a:latin typeface="Calibri"/>
                <a:cs typeface="Calibri"/>
              </a:rPr>
              <a:t>cloud.</a:t>
            </a:r>
            <a:endParaRPr sz="2200">
              <a:latin typeface="Calibri"/>
              <a:cs typeface="Calibri"/>
            </a:endParaRPr>
          </a:p>
          <a:p>
            <a:pPr marL="698500" marR="5080" lvl="1" indent="-228600">
              <a:lnSpc>
                <a:spcPct val="70000"/>
              </a:lnSpc>
              <a:spcBef>
                <a:spcPts val="650"/>
              </a:spcBef>
              <a:buFont typeface="Arial MT"/>
              <a:buChar char="•"/>
              <a:tabLst>
                <a:tab pos="698500" algn="l"/>
              </a:tabLst>
            </a:pPr>
            <a:r>
              <a:rPr sz="2200" b="1" dirty="0">
                <a:latin typeface="Calibri"/>
                <a:cs typeface="Calibri"/>
              </a:rPr>
              <a:t>Security</a:t>
            </a:r>
            <a:r>
              <a:rPr sz="2200" b="1" spc="-45" dirty="0">
                <a:latin typeface="Calibri"/>
                <a:cs typeface="Calibri"/>
              </a:rPr>
              <a:t> </a:t>
            </a:r>
            <a:r>
              <a:rPr sz="2200" b="1" dirty="0">
                <a:latin typeface="Calibri"/>
                <a:cs typeface="Calibri"/>
              </a:rPr>
              <a:t>Compliance:</a:t>
            </a:r>
            <a:r>
              <a:rPr sz="2200" b="1" spc="-15" dirty="0">
                <a:latin typeface="Calibri"/>
                <a:cs typeface="Calibri"/>
              </a:rPr>
              <a:t> </a:t>
            </a:r>
            <a:r>
              <a:rPr sz="2200" dirty="0">
                <a:latin typeface="Calibri"/>
                <a:cs typeface="Calibri"/>
              </a:rPr>
              <a:t>It</a:t>
            </a:r>
            <a:r>
              <a:rPr sz="2200" spc="-50" dirty="0">
                <a:latin typeface="Calibri"/>
                <a:cs typeface="Calibri"/>
              </a:rPr>
              <a:t> </a:t>
            </a:r>
            <a:r>
              <a:rPr sz="2200" dirty="0">
                <a:latin typeface="Calibri"/>
                <a:cs typeface="Calibri"/>
              </a:rPr>
              <a:t>is</a:t>
            </a:r>
            <a:r>
              <a:rPr sz="2200" spc="-50" dirty="0">
                <a:latin typeface="Calibri"/>
                <a:cs typeface="Calibri"/>
              </a:rPr>
              <a:t> </a:t>
            </a:r>
            <a:r>
              <a:rPr sz="2200" dirty="0">
                <a:latin typeface="Calibri"/>
                <a:cs typeface="Calibri"/>
              </a:rPr>
              <a:t>necessary</a:t>
            </a:r>
            <a:r>
              <a:rPr sz="2200" spc="-40" dirty="0">
                <a:latin typeface="Calibri"/>
                <a:cs typeface="Calibri"/>
              </a:rPr>
              <a:t> </a:t>
            </a:r>
            <a:r>
              <a:rPr sz="2200" dirty="0">
                <a:latin typeface="Calibri"/>
                <a:cs typeface="Calibri"/>
              </a:rPr>
              <a:t>to</a:t>
            </a:r>
            <a:r>
              <a:rPr sz="2200" spc="-45" dirty="0">
                <a:latin typeface="Calibri"/>
                <a:cs typeface="Calibri"/>
              </a:rPr>
              <a:t> </a:t>
            </a:r>
            <a:r>
              <a:rPr sz="2200" dirty="0">
                <a:latin typeface="Calibri"/>
                <a:cs typeface="Calibri"/>
              </a:rPr>
              <a:t>ensure</a:t>
            </a:r>
            <a:r>
              <a:rPr sz="2200" spc="-50" dirty="0">
                <a:latin typeface="Calibri"/>
                <a:cs typeface="Calibri"/>
              </a:rPr>
              <a:t> </a:t>
            </a:r>
            <a:r>
              <a:rPr sz="2200" dirty="0">
                <a:latin typeface="Calibri"/>
                <a:cs typeface="Calibri"/>
              </a:rPr>
              <a:t>that</a:t>
            </a:r>
            <a:r>
              <a:rPr sz="2200" spc="-55" dirty="0">
                <a:latin typeface="Calibri"/>
                <a:cs typeface="Calibri"/>
              </a:rPr>
              <a:t> </a:t>
            </a:r>
            <a:r>
              <a:rPr sz="2200" dirty="0">
                <a:latin typeface="Calibri"/>
                <a:cs typeface="Calibri"/>
              </a:rPr>
              <a:t>cloud</a:t>
            </a:r>
            <a:r>
              <a:rPr sz="2200" spc="-50" dirty="0">
                <a:latin typeface="Calibri"/>
                <a:cs typeface="Calibri"/>
              </a:rPr>
              <a:t> </a:t>
            </a:r>
            <a:r>
              <a:rPr sz="2200" dirty="0">
                <a:latin typeface="Calibri"/>
                <a:cs typeface="Calibri"/>
              </a:rPr>
              <a:t>services</a:t>
            </a:r>
            <a:r>
              <a:rPr sz="2200" spc="-55" dirty="0">
                <a:latin typeface="Calibri"/>
                <a:cs typeface="Calibri"/>
              </a:rPr>
              <a:t> </a:t>
            </a:r>
            <a:r>
              <a:rPr sz="2200" dirty="0">
                <a:latin typeface="Calibri"/>
                <a:cs typeface="Calibri"/>
              </a:rPr>
              <a:t>are</a:t>
            </a:r>
            <a:r>
              <a:rPr sz="2200" spc="-50" dirty="0">
                <a:latin typeface="Calibri"/>
                <a:cs typeface="Calibri"/>
              </a:rPr>
              <a:t> </a:t>
            </a:r>
            <a:r>
              <a:rPr sz="2200" dirty="0">
                <a:latin typeface="Calibri"/>
                <a:cs typeface="Calibri"/>
              </a:rPr>
              <a:t>compliant</a:t>
            </a:r>
            <a:r>
              <a:rPr sz="2200" spc="-55" dirty="0">
                <a:latin typeface="Calibri"/>
                <a:cs typeface="Calibri"/>
              </a:rPr>
              <a:t> </a:t>
            </a:r>
            <a:r>
              <a:rPr sz="2200" spc="-20" dirty="0">
                <a:latin typeface="Calibri"/>
                <a:cs typeface="Calibri"/>
              </a:rPr>
              <a:t>with </a:t>
            </a:r>
            <a:r>
              <a:rPr sz="2200" spc="-10" dirty="0">
                <a:latin typeface="Calibri"/>
                <a:cs typeface="Calibri"/>
              </a:rPr>
              <a:t>organization's</a:t>
            </a:r>
            <a:r>
              <a:rPr sz="2200" spc="-55" dirty="0">
                <a:latin typeface="Calibri"/>
                <a:cs typeface="Calibri"/>
              </a:rPr>
              <a:t> </a:t>
            </a:r>
            <a:r>
              <a:rPr sz="2200" dirty="0">
                <a:latin typeface="Calibri"/>
                <a:cs typeface="Calibri"/>
              </a:rPr>
              <a:t>security</a:t>
            </a:r>
            <a:r>
              <a:rPr sz="2200" spc="-50" dirty="0">
                <a:latin typeface="Calibri"/>
                <a:cs typeface="Calibri"/>
              </a:rPr>
              <a:t> </a:t>
            </a:r>
            <a:r>
              <a:rPr sz="2200" spc="-10" dirty="0">
                <a:latin typeface="Calibri"/>
                <a:cs typeface="Calibri"/>
              </a:rPr>
              <a:t>policies.</a:t>
            </a:r>
            <a:endParaRPr sz="2200">
              <a:latin typeface="Calibri"/>
              <a:cs typeface="Calibri"/>
            </a:endParaRPr>
          </a:p>
          <a:p>
            <a:pPr marL="698500" lvl="1" indent="-228600">
              <a:lnSpc>
                <a:spcPts val="1955"/>
              </a:lnSpc>
              <a:buFont typeface="Arial MT"/>
              <a:buChar char="•"/>
              <a:tabLst>
                <a:tab pos="698500" algn="l"/>
              </a:tabLst>
            </a:pPr>
            <a:r>
              <a:rPr sz="2200" b="1" spc="-10" dirty="0">
                <a:latin typeface="Calibri"/>
                <a:cs typeface="Calibri"/>
              </a:rPr>
              <a:t>Infrastructural</a:t>
            </a:r>
            <a:r>
              <a:rPr sz="2200" b="1" spc="-25" dirty="0">
                <a:latin typeface="Calibri"/>
                <a:cs typeface="Calibri"/>
              </a:rPr>
              <a:t> </a:t>
            </a:r>
            <a:r>
              <a:rPr sz="2200" b="1" dirty="0">
                <a:latin typeface="Calibri"/>
                <a:cs typeface="Calibri"/>
              </a:rPr>
              <a:t>dependencies:</a:t>
            </a:r>
            <a:r>
              <a:rPr sz="2200" b="1" spc="-30" dirty="0">
                <a:latin typeface="Calibri"/>
                <a:cs typeface="Calibri"/>
              </a:rPr>
              <a:t> </a:t>
            </a:r>
            <a:r>
              <a:rPr sz="2200" dirty="0">
                <a:latin typeface="Calibri"/>
                <a:cs typeface="Calibri"/>
              </a:rPr>
              <a:t>The</a:t>
            </a:r>
            <a:r>
              <a:rPr sz="2200" spc="-60" dirty="0">
                <a:latin typeface="Calibri"/>
                <a:cs typeface="Calibri"/>
              </a:rPr>
              <a:t> </a:t>
            </a:r>
            <a:r>
              <a:rPr sz="2200" b="1" dirty="0">
                <a:latin typeface="Calibri"/>
                <a:cs typeface="Calibri"/>
              </a:rPr>
              <a:t>hybrid</a:t>
            </a:r>
            <a:r>
              <a:rPr sz="2200" b="1" spc="-70" dirty="0">
                <a:latin typeface="Calibri"/>
                <a:cs typeface="Calibri"/>
              </a:rPr>
              <a:t> </a:t>
            </a:r>
            <a:r>
              <a:rPr sz="2200" b="1" dirty="0">
                <a:latin typeface="Calibri"/>
                <a:cs typeface="Calibri"/>
              </a:rPr>
              <a:t>cloud</a:t>
            </a:r>
            <a:r>
              <a:rPr sz="2200" b="1" spc="-55" dirty="0">
                <a:latin typeface="Calibri"/>
                <a:cs typeface="Calibri"/>
              </a:rPr>
              <a:t> </a:t>
            </a:r>
            <a:r>
              <a:rPr sz="2200" b="1" dirty="0">
                <a:latin typeface="Calibri"/>
                <a:cs typeface="Calibri"/>
              </a:rPr>
              <a:t>model</a:t>
            </a:r>
            <a:r>
              <a:rPr sz="2200" b="1" spc="-45" dirty="0">
                <a:latin typeface="Calibri"/>
                <a:cs typeface="Calibri"/>
              </a:rPr>
              <a:t> </a:t>
            </a:r>
            <a:r>
              <a:rPr sz="2200" dirty="0">
                <a:latin typeface="Calibri"/>
                <a:cs typeface="Calibri"/>
              </a:rPr>
              <a:t>is</a:t>
            </a:r>
            <a:r>
              <a:rPr sz="2200" spc="-65" dirty="0">
                <a:latin typeface="Calibri"/>
                <a:cs typeface="Calibri"/>
              </a:rPr>
              <a:t> </a:t>
            </a:r>
            <a:r>
              <a:rPr sz="2200" dirty="0">
                <a:latin typeface="Calibri"/>
                <a:cs typeface="Calibri"/>
              </a:rPr>
              <a:t>dependent</a:t>
            </a:r>
            <a:r>
              <a:rPr sz="2200" spc="-50" dirty="0">
                <a:latin typeface="Calibri"/>
                <a:cs typeface="Calibri"/>
              </a:rPr>
              <a:t> </a:t>
            </a:r>
            <a:r>
              <a:rPr sz="2200" dirty="0">
                <a:latin typeface="Calibri"/>
                <a:cs typeface="Calibri"/>
              </a:rPr>
              <a:t>on</a:t>
            </a:r>
            <a:r>
              <a:rPr sz="2200" spc="-65" dirty="0">
                <a:latin typeface="Calibri"/>
                <a:cs typeface="Calibri"/>
              </a:rPr>
              <a:t> </a:t>
            </a:r>
            <a:r>
              <a:rPr sz="2200" dirty="0">
                <a:latin typeface="Calibri"/>
                <a:cs typeface="Calibri"/>
              </a:rPr>
              <a:t>internal</a:t>
            </a:r>
            <a:r>
              <a:rPr sz="2200" spc="-60" dirty="0">
                <a:latin typeface="Calibri"/>
                <a:cs typeface="Calibri"/>
              </a:rPr>
              <a:t> </a:t>
            </a:r>
            <a:r>
              <a:rPr sz="2200" spc="-25" dirty="0">
                <a:latin typeface="Calibri"/>
                <a:cs typeface="Calibri"/>
              </a:rPr>
              <a:t>IT</a:t>
            </a:r>
            <a:endParaRPr sz="2200">
              <a:latin typeface="Calibri"/>
              <a:cs typeface="Calibri"/>
            </a:endParaRPr>
          </a:p>
          <a:p>
            <a:pPr marL="698500">
              <a:lnSpc>
                <a:spcPts val="2245"/>
              </a:lnSpc>
            </a:pPr>
            <a:r>
              <a:rPr sz="2200" spc="-10" dirty="0">
                <a:latin typeface="Calibri"/>
                <a:cs typeface="Calibri"/>
              </a:rPr>
              <a:t>infrastructure,</a:t>
            </a:r>
            <a:r>
              <a:rPr sz="2200" spc="-70" dirty="0">
                <a:latin typeface="Calibri"/>
                <a:cs typeface="Calibri"/>
              </a:rPr>
              <a:t> </a:t>
            </a:r>
            <a:r>
              <a:rPr sz="2200" spc="-10" dirty="0">
                <a:latin typeface="Calibri"/>
                <a:cs typeface="Calibri"/>
              </a:rPr>
              <a:t>therefore</a:t>
            </a:r>
            <a:r>
              <a:rPr sz="2200" spc="-40" dirty="0">
                <a:latin typeface="Calibri"/>
                <a:cs typeface="Calibri"/>
              </a:rPr>
              <a:t> </a:t>
            </a:r>
            <a:r>
              <a:rPr sz="2200" dirty="0">
                <a:latin typeface="Calibri"/>
                <a:cs typeface="Calibri"/>
              </a:rPr>
              <a:t>it</a:t>
            </a:r>
            <a:r>
              <a:rPr sz="2200" spc="-50" dirty="0">
                <a:latin typeface="Calibri"/>
                <a:cs typeface="Calibri"/>
              </a:rPr>
              <a:t> </a:t>
            </a:r>
            <a:r>
              <a:rPr sz="2200" dirty="0">
                <a:latin typeface="Calibri"/>
                <a:cs typeface="Calibri"/>
              </a:rPr>
              <a:t>is</a:t>
            </a:r>
            <a:r>
              <a:rPr sz="2200" spc="-55" dirty="0">
                <a:latin typeface="Calibri"/>
                <a:cs typeface="Calibri"/>
              </a:rPr>
              <a:t> </a:t>
            </a:r>
            <a:r>
              <a:rPr sz="2200" dirty="0">
                <a:latin typeface="Calibri"/>
                <a:cs typeface="Calibri"/>
              </a:rPr>
              <a:t>necessary</a:t>
            </a:r>
            <a:r>
              <a:rPr sz="2200" spc="-45" dirty="0">
                <a:latin typeface="Calibri"/>
                <a:cs typeface="Calibri"/>
              </a:rPr>
              <a:t> </a:t>
            </a:r>
            <a:r>
              <a:rPr sz="2200" dirty="0">
                <a:latin typeface="Calibri"/>
                <a:cs typeface="Calibri"/>
              </a:rPr>
              <a:t>to</a:t>
            </a:r>
            <a:r>
              <a:rPr sz="2200" spc="-45" dirty="0">
                <a:latin typeface="Calibri"/>
                <a:cs typeface="Calibri"/>
              </a:rPr>
              <a:t> </a:t>
            </a:r>
            <a:r>
              <a:rPr sz="2200" dirty="0">
                <a:latin typeface="Calibri"/>
                <a:cs typeface="Calibri"/>
              </a:rPr>
              <a:t>ensure</a:t>
            </a:r>
            <a:r>
              <a:rPr sz="2200" spc="-50" dirty="0">
                <a:latin typeface="Calibri"/>
                <a:cs typeface="Calibri"/>
              </a:rPr>
              <a:t> </a:t>
            </a:r>
            <a:r>
              <a:rPr sz="2200" dirty="0">
                <a:latin typeface="Calibri"/>
                <a:cs typeface="Calibri"/>
              </a:rPr>
              <a:t>redundancy</a:t>
            </a:r>
            <a:r>
              <a:rPr sz="2200" spc="-45" dirty="0">
                <a:latin typeface="Calibri"/>
                <a:cs typeface="Calibri"/>
              </a:rPr>
              <a:t> </a:t>
            </a:r>
            <a:r>
              <a:rPr sz="2200" dirty="0">
                <a:latin typeface="Calibri"/>
                <a:cs typeface="Calibri"/>
              </a:rPr>
              <a:t>across</a:t>
            </a:r>
            <a:r>
              <a:rPr sz="2200" spc="-65" dirty="0">
                <a:latin typeface="Calibri"/>
                <a:cs typeface="Calibri"/>
              </a:rPr>
              <a:t> </a:t>
            </a:r>
            <a:r>
              <a:rPr sz="2200" dirty="0">
                <a:latin typeface="Calibri"/>
                <a:cs typeface="Calibri"/>
              </a:rPr>
              <a:t>data</a:t>
            </a:r>
            <a:r>
              <a:rPr sz="2200" spc="-50" dirty="0">
                <a:latin typeface="Calibri"/>
                <a:cs typeface="Calibri"/>
              </a:rPr>
              <a:t> </a:t>
            </a:r>
            <a:r>
              <a:rPr sz="2200" spc="-10" dirty="0">
                <a:latin typeface="Calibri"/>
                <a:cs typeface="Calibri"/>
              </a:rPr>
              <a:t>centres.</a:t>
            </a:r>
            <a:endParaRPr sz="2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6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Freeform: Shape 616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1137034" y="152400"/>
            <a:ext cx="4784796" cy="1330840"/>
          </a:xfrm>
          <a:prstGeom prst="rect">
            <a:avLst/>
          </a:prstGeom>
        </p:spPr>
        <p:txBody>
          <a:bodyPr vert="horz" lIns="91440" tIns="45720" rIns="91440" bIns="45720" rtlCol="0" anchor="ctr">
            <a:normAutofit/>
          </a:bodyPr>
          <a:lstStyle/>
          <a:p>
            <a:pPr marL="12700" algn="l" rtl="0">
              <a:lnSpc>
                <a:spcPct val="90000"/>
              </a:lnSpc>
              <a:spcBef>
                <a:spcPct val="0"/>
              </a:spcBef>
            </a:pPr>
            <a:r>
              <a:rPr lang="en-US" kern="1200" dirty="0">
                <a:solidFill>
                  <a:schemeClr val="tx1"/>
                </a:solidFill>
                <a:latin typeface="+mj-lt"/>
                <a:ea typeface="+mj-ea"/>
                <a:cs typeface="+mj-cs"/>
              </a:rPr>
              <a:t>History</a:t>
            </a:r>
          </a:p>
        </p:txBody>
      </p:sp>
      <p:sp>
        <p:nvSpPr>
          <p:cNvPr id="3" name="object 3"/>
          <p:cNvSpPr txBox="1"/>
          <p:nvPr/>
        </p:nvSpPr>
        <p:spPr>
          <a:xfrm>
            <a:off x="152400" y="1600200"/>
            <a:ext cx="6741994" cy="4648200"/>
          </a:xfrm>
          <a:prstGeom prst="rect">
            <a:avLst/>
          </a:prstGeom>
        </p:spPr>
        <p:txBody>
          <a:bodyPr vert="horz" lIns="91440" tIns="45720" rIns="91440" bIns="45720" rtlCol="0">
            <a:normAutofit fontScale="92500" lnSpcReduction="10000"/>
          </a:bodyPr>
          <a:lstStyle/>
          <a:p>
            <a:pPr marL="240029" indent="-228600" algn="l" rtl="0">
              <a:lnSpc>
                <a:spcPct val="90000"/>
              </a:lnSpc>
              <a:spcBef>
                <a:spcPts val="100"/>
              </a:spcBef>
              <a:buFont typeface="Arial" panose="020B0604020202020204" pitchFamily="34" charset="0"/>
              <a:buChar char="•"/>
              <a:tabLst>
                <a:tab pos="240029" algn="l"/>
              </a:tabLst>
            </a:pPr>
            <a:r>
              <a:rPr lang="en-US" b="1" kern="1200" spc="-25" dirty="0">
                <a:solidFill>
                  <a:schemeClr val="tx1"/>
                </a:solidFill>
                <a:latin typeface="+mn-lt"/>
                <a:ea typeface="+mn-ea"/>
                <a:cs typeface="+mn-cs"/>
              </a:rPr>
              <a:t>Internet-</a:t>
            </a:r>
            <a:r>
              <a:rPr lang="en-US" b="1" kern="1200" dirty="0">
                <a:solidFill>
                  <a:schemeClr val="tx1"/>
                </a:solidFill>
                <a:latin typeface="+mn-lt"/>
                <a:ea typeface="+mn-ea"/>
                <a:cs typeface="+mn-cs"/>
              </a:rPr>
              <a:t>Based</a:t>
            </a:r>
            <a:r>
              <a:rPr lang="en-US" b="1" kern="1200" spc="-15" dirty="0">
                <a:solidFill>
                  <a:schemeClr val="tx1"/>
                </a:solidFill>
                <a:latin typeface="+mn-lt"/>
                <a:ea typeface="+mn-ea"/>
                <a:cs typeface="+mn-cs"/>
              </a:rPr>
              <a:t> </a:t>
            </a:r>
            <a:r>
              <a:rPr lang="en-US" b="1" kern="1200" dirty="0">
                <a:solidFill>
                  <a:schemeClr val="tx1"/>
                </a:solidFill>
                <a:latin typeface="+mn-lt"/>
                <a:ea typeface="+mn-ea"/>
                <a:cs typeface="+mn-cs"/>
              </a:rPr>
              <a:t>Utilities</a:t>
            </a:r>
            <a:r>
              <a:rPr lang="en-US" b="1" kern="1200" spc="-35" dirty="0">
                <a:solidFill>
                  <a:schemeClr val="tx1"/>
                </a:solidFill>
                <a:latin typeface="+mn-lt"/>
                <a:ea typeface="+mn-ea"/>
                <a:cs typeface="+mn-cs"/>
              </a:rPr>
              <a:t> </a:t>
            </a:r>
            <a:r>
              <a:rPr lang="en-US" b="1" kern="1200" dirty="0">
                <a:solidFill>
                  <a:schemeClr val="tx1"/>
                </a:solidFill>
                <a:latin typeface="+mn-lt"/>
                <a:ea typeface="+mn-ea"/>
                <a:cs typeface="+mn-cs"/>
              </a:rPr>
              <a:t>Since</a:t>
            </a:r>
            <a:r>
              <a:rPr lang="en-US" b="1" kern="1200" spc="-30" dirty="0">
                <a:solidFill>
                  <a:schemeClr val="tx1"/>
                </a:solidFill>
                <a:latin typeface="+mn-lt"/>
                <a:ea typeface="+mn-ea"/>
                <a:cs typeface="+mn-cs"/>
              </a:rPr>
              <a:t> </a:t>
            </a:r>
            <a:r>
              <a:rPr lang="en-US" b="1" kern="1200" dirty="0">
                <a:solidFill>
                  <a:schemeClr val="tx1"/>
                </a:solidFill>
                <a:latin typeface="+mn-lt"/>
                <a:ea typeface="+mn-ea"/>
                <a:cs typeface="+mn-cs"/>
              </a:rPr>
              <a:t>the</a:t>
            </a:r>
            <a:r>
              <a:rPr lang="en-US" b="1" kern="1200" spc="-30" dirty="0">
                <a:solidFill>
                  <a:schemeClr val="tx1"/>
                </a:solidFill>
                <a:latin typeface="+mn-lt"/>
                <a:ea typeface="+mn-ea"/>
                <a:cs typeface="+mn-cs"/>
              </a:rPr>
              <a:t> </a:t>
            </a:r>
            <a:r>
              <a:rPr lang="en-US" b="1" kern="1200" dirty="0">
                <a:solidFill>
                  <a:schemeClr val="tx1"/>
                </a:solidFill>
                <a:latin typeface="+mn-lt"/>
                <a:ea typeface="+mn-ea"/>
                <a:cs typeface="+mn-cs"/>
              </a:rPr>
              <a:t>1990s</a:t>
            </a:r>
            <a:r>
              <a:rPr lang="en-US" b="1" kern="1200" spc="-35" dirty="0">
                <a:solidFill>
                  <a:schemeClr val="tx1"/>
                </a:solidFill>
                <a:latin typeface="+mn-lt"/>
                <a:ea typeface="+mn-ea"/>
                <a:cs typeface="+mn-cs"/>
              </a:rPr>
              <a:t> </a:t>
            </a:r>
            <a:r>
              <a:rPr lang="en-US" b="1" kern="1200" spc="-10" dirty="0">
                <a:solidFill>
                  <a:schemeClr val="tx1"/>
                </a:solidFill>
                <a:latin typeface="+mn-lt"/>
                <a:ea typeface="+mn-ea"/>
                <a:cs typeface="+mn-cs"/>
              </a:rPr>
              <a:t>(Examples</a:t>
            </a:r>
            <a:r>
              <a:rPr lang="en-US" b="1" kern="1200" spc="-45" dirty="0">
                <a:solidFill>
                  <a:schemeClr val="tx1"/>
                </a:solidFill>
                <a:latin typeface="+mn-lt"/>
                <a:ea typeface="+mn-ea"/>
                <a:cs typeface="+mn-cs"/>
              </a:rPr>
              <a:t> </a:t>
            </a:r>
            <a:r>
              <a:rPr lang="en-US" b="1" kern="1200" dirty="0">
                <a:solidFill>
                  <a:schemeClr val="tx1"/>
                </a:solidFill>
                <a:latin typeface="+mn-lt"/>
                <a:ea typeface="+mn-ea"/>
                <a:cs typeface="+mn-cs"/>
              </a:rPr>
              <a:t>of</a:t>
            </a:r>
            <a:r>
              <a:rPr lang="en-US" b="1" kern="1200" spc="-40" dirty="0">
                <a:solidFill>
                  <a:schemeClr val="tx1"/>
                </a:solidFill>
                <a:latin typeface="+mn-lt"/>
                <a:ea typeface="+mn-ea"/>
                <a:cs typeface="+mn-cs"/>
              </a:rPr>
              <a:t> </a:t>
            </a:r>
            <a:r>
              <a:rPr lang="en-US" b="1" kern="1200" dirty="0">
                <a:solidFill>
                  <a:schemeClr val="tx1"/>
                </a:solidFill>
                <a:latin typeface="+mn-lt"/>
                <a:ea typeface="+mn-ea"/>
                <a:cs typeface="+mn-cs"/>
              </a:rPr>
              <a:t>Early</a:t>
            </a:r>
            <a:r>
              <a:rPr lang="en-US" b="1" kern="1200" spc="-35" dirty="0">
                <a:solidFill>
                  <a:schemeClr val="tx1"/>
                </a:solidFill>
                <a:latin typeface="+mn-lt"/>
                <a:ea typeface="+mn-ea"/>
                <a:cs typeface="+mn-cs"/>
              </a:rPr>
              <a:t> </a:t>
            </a:r>
            <a:r>
              <a:rPr lang="en-US" b="1" kern="1200" spc="-10" dirty="0">
                <a:solidFill>
                  <a:schemeClr val="tx1"/>
                </a:solidFill>
                <a:latin typeface="+mn-lt"/>
                <a:ea typeface="+mn-ea"/>
                <a:cs typeface="+mn-cs"/>
              </a:rPr>
              <a:t>Services)</a:t>
            </a:r>
            <a:endParaRPr lang="en-US" kern="1200" dirty="0">
              <a:solidFill>
                <a:schemeClr val="tx1"/>
              </a:solidFill>
              <a:latin typeface="+mn-lt"/>
              <a:ea typeface="+mn-ea"/>
              <a:cs typeface="+mn-cs"/>
            </a:endParaRPr>
          </a:p>
          <a:p>
            <a:pPr marL="756285" lvl="1" indent="-228600" algn="l" rtl="0">
              <a:lnSpc>
                <a:spcPct val="90000"/>
              </a:lnSpc>
              <a:buFont typeface="Arial" panose="020B0604020202020204" pitchFamily="34" charset="0"/>
              <a:buChar char="•"/>
              <a:tabLst>
                <a:tab pos="756285" algn="l"/>
              </a:tabLst>
            </a:pPr>
            <a:r>
              <a:rPr lang="en-US" kern="1200" dirty="0">
                <a:solidFill>
                  <a:schemeClr val="tx1"/>
                </a:solidFill>
                <a:latin typeface="+mn-lt"/>
                <a:ea typeface="+mn-ea"/>
                <a:cs typeface="+mn-cs"/>
              </a:rPr>
              <a:t>Search</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Engines:</a:t>
            </a:r>
            <a:r>
              <a:rPr lang="en-US" kern="1200" spc="-50" dirty="0">
                <a:solidFill>
                  <a:schemeClr val="tx1"/>
                </a:solidFill>
                <a:latin typeface="+mn-lt"/>
                <a:ea typeface="+mn-ea"/>
                <a:cs typeface="+mn-cs"/>
              </a:rPr>
              <a:t> </a:t>
            </a:r>
            <a:r>
              <a:rPr lang="en-US" kern="1200" spc="-20" dirty="0">
                <a:solidFill>
                  <a:schemeClr val="tx1"/>
                </a:solidFill>
                <a:latin typeface="+mn-lt"/>
                <a:ea typeface="+mn-ea"/>
                <a:cs typeface="+mn-cs"/>
              </a:rPr>
              <a:t>Yahoo!,</a:t>
            </a:r>
            <a:r>
              <a:rPr lang="en-US" kern="1200" spc="-65" dirty="0">
                <a:solidFill>
                  <a:schemeClr val="tx1"/>
                </a:solidFill>
                <a:latin typeface="+mn-lt"/>
                <a:ea typeface="+mn-ea"/>
                <a:cs typeface="+mn-cs"/>
              </a:rPr>
              <a:t> </a:t>
            </a:r>
            <a:r>
              <a:rPr lang="en-US" kern="1200" spc="-10" dirty="0">
                <a:solidFill>
                  <a:schemeClr val="tx1"/>
                </a:solidFill>
                <a:latin typeface="+mn-lt"/>
                <a:ea typeface="+mn-ea"/>
                <a:cs typeface="+mn-cs"/>
              </a:rPr>
              <a:t>Google</a:t>
            </a:r>
            <a:endParaRPr lang="en-US" kern="1200" dirty="0">
              <a:solidFill>
                <a:schemeClr val="tx1"/>
              </a:solidFill>
              <a:latin typeface="+mn-lt"/>
              <a:ea typeface="+mn-ea"/>
              <a:cs typeface="+mn-cs"/>
            </a:endParaRPr>
          </a:p>
          <a:p>
            <a:pPr marL="756285" lvl="1" indent="-228600" algn="l" rtl="0">
              <a:lnSpc>
                <a:spcPct val="90000"/>
              </a:lnSpc>
              <a:buFont typeface="Arial" panose="020B0604020202020204" pitchFamily="34" charset="0"/>
              <a:buChar char="•"/>
              <a:tabLst>
                <a:tab pos="756285" algn="l"/>
              </a:tabLst>
            </a:pPr>
            <a:r>
              <a:rPr lang="en-US" kern="1200" dirty="0">
                <a:solidFill>
                  <a:schemeClr val="tx1"/>
                </a:solidFill>
                <a:latin typeface="+mn-lt"/>
                <a:ea typeface="+mn-ea"/>
                <a:cs typeface="+mn-cs"/>
              </a:rPr>
              <a:t>Email</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Services: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Hotmail,</a:t>
            </a:r>
            <a:r>
              <a:rPr lang="en-US" kern="1200" spc="-50" dirty="0">
                <a:solidFill>
                  <a:schemeClr val="tx1"/>
                </a:solidFill>
                <a:latin typeface="+mn-lt"/>
                <a:ea typeface="+mn-ea"/>
                <a:cs typeface="+mn-cs"/>
              </a:rPr>
              <a:t> </a:t>
            </a:r>
            <a:r>
              <a:rPr lang="en-US" kern="1200" spc="-10" dirty="0">
                <a:solidFill>
                  <a:schemeClr val="tx1"/>
                </a:solidFill>
                <a:latin typeface="+mn-lt"/>
                <a:ea typeface="+mn-ea"/>
                <a:cs typeface="+mn-cs"/>
              </a:rPr>
              <a:t>Gmail</a:t>
            </a:r>
            <a:endParaRPr lang="en-US" kern="1200" dirty="0">
              <a:solidFill>
                <a:schemeClr val="tx1"/>
              </a:solidFill>
              <a:latin typeface="+mn-lt"/>
              <a:ea typeface="+mn-ea"/>
              <a:cs typeface="+mn-cs"/>
            </a:endParaRPr>
          </a:p>
          <a:p>
            <a:pPr marL="756285" lvl="1" indent="-228600" algn="l" rtl="0">
              <a:lnSpc>
                <a:spcPct val="90000"/>
              </a:lnSpc>
              <a:buFont typeface="Arial" panose="020B0604020202020204" pitchFamily="34" charset="0"/>
              <a:buChar char="•"/>
              <a:tabLst>
                <a:tab pos="756285" algn="l"/>
              </a:tabLst>
            </a:pPr>
            <a:r>
              <a:rPr lang="en-US" kern="1200" dirty="0">
                <a:solidFill>
                  <a:schemeClr val="tx1"/>
                </a:solidFill>
                <a:latin typeface="+mn-lt"/>
                <a:ea typeface="+mn-ea"/>
                <a:cs typeface="+mn-cs"/>
              </a:rPr>
              <a:t>Open</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Publishing</a:t>
            </a:r>
            <a:r>
              <a:rPr lang="en-US" kern="1200" spc="-25" dirty="0">
                <a:solidFill>
                  <a:schemeClr val="tx1"/>
                </a:solidFill>
                <a:latin typeface="+mn-lt"/>
                <a:ea typeface="+mn-ea"/>
                <a:cs typeface="+mn-cs"/>
              </a:rPr>
              <a:t> </a:t>
            </a:r>
            <a:r>
              <a:rPr lang="en-US" kern="1200" spc="-10" dirty="0">
                <a:solidFill>
                  <a:schemeClr val="tx1"/>
                </a:solidFill>
                <a:latin typeface="+mn-lt"/>
                <a:ea typeface="+mn-ea"/>
                <a:cs typeface="+mn-cs"/>
              </a:rPr>
              <a:t>Platforms:</a:t>
            </a:r>
            <a:r>
              <a:rPr lang="en-US" kern="1200" spc="-20" dirty="0">
                <a:solidFill>
                  <a:schemeClr val="tx1"/>
                </a:solidFill>
                <a:latin typeface="+mn-lt"/>
                <a:ea typeface="+mn-ea"/>
                <a:cs typeface="+mn-cs"/>
              </a:rPr>
              <a:t> </a:t>
            </a:r>
            <a:r>
              <a:rPr lang="en-US" kern="1200" dirty="0" err="1">
                <a:solidFill>
                  <a:schemeClr val="tx1"/>
                </a:solidFill>
                <a:latin typeface="+mn-lt"/>
                <a:ea typeface="+mn-ea"/>
                <a:cs typeface="+mn-cs"/>
              </a:rPr>
              <a:t>MySpace</a:t>
            </a:r>
            <a:r>
              <a:rPr lang="en-US" kern="1200" dirty="0">
                <a:solidFill>
                  <a:schemeClr val="tx1"/>
                </a:solidFill>
                <a:latin typeface="+mn-lt"/>
                <a:ea typeface="+mn-ea"/>
                <a:cs typeface="+mn-cs"/>
              </a:rPr>
              <a:t>,</a:t>
            </a:r>
            <a:r>
              <a:rPr lang="en-US" kern="1200" spc="-50" dirty="0">
                <a:solidFill>
                  <a:schemeClr val="tx1"/>
                </a:solidFill>
                <a:latin typeface="+mn-lt"/>
                <a:ea typeface="+mn-ea"/>
                <a:cs typeface="+mn-cs"/>
              </a:rPr>
              <a:t> </a:t>
            </a:r>
            <a:r>
              <a:rPr lang="en-US" kern="1200" spc="-10" dirty="0">
                <a:solidFill>
                  <a:schemeClr val="tx1"/>
                </a:solidFill>
                <a:latin typeface="+mn-lt"/>
                <a:ea typeface="+mn-ea"/>
                <a:cs typeface="+mn-cs"/>
              </a:rPr>
              <a:t>Facebook,</a:t>
            </a:r>
            <a:r>
              <a:rPr lang="en-US" kern="1200" spc="-50" dirty="0">
                <a:solidFill>
                  <a:schemeClr val="tx1"/>
                </a:solidFill>
                <a:latin typeface="+mn-lt"/>
                <a:ea typeface="+mn-ea"/>
                <a:cs typeface="+mn-cs"/>
              </a:rPr>
              <a:t> </a:t>
            </a:r>
            <a:r>
              <a:rPr lang="en-US" kern="1200" spc="-10" dirty="0">
                <a:solidFill>
                  <a:schemeClr val="tx1"/>
                </a:solidFill>
                <a:latin typeface="+mn-lt"/>
                <a:ea typeface="+mn-ea"/>
                <a:cs typeface="+mn-cs"/>
              </a:rPr>
              <a:t>YouTube</a:t>
            </a:r>
            <a:endParaRPr lang="en-US" kern="1200" dirty="0">
              <a:solidFill>
                <a:schemeClr val="tx1"/>
              </a:solidFill>
              <a:latin typeface="+mn-lt"/>
              <a:ea typeface="+mn-ea"/>
              <a:cs typeface="+mn-cs"/>
            </a:endParaRPr>
          </a:p>
          <a:p>
            <a:pPr marL="756285" lvl="1" indent="-228600" algn="l" rtl="0">
              <a:lnSpc>
                <a:spcPct val="90000"/>
              </a:lnSpc>
              <a:buFont typeface="Arial" panose="020B0604020202020204" pitchFamily="34" charset="0"/>
              <a:buChar char="•"/>
              <a:tabLst>
                <a:tab pos="756285" algn="l"/>
              </a:tabLst>
            </a:pPr>
            <a:r>
              <a:rPr lang="en-US" kern="1200" dirty="0">
                <a:solidFill>
                  <a:schemeClr val="tx1"/>
                </a:solidFill>
                <a:latin typeface="+mn-lt"/>
                <a:ea typeface="+mn-ea"/>
                <a:cs typeface="+mn-cs"/>
              </a:rPr>
              <a:t>Social</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Media:</a:t>
            </a:r>
            <a:r>
              <a:rPr lang="en-US" kern="1200" spc="-30" dirty="0">
                <a:solidFill>
                  <a:schemeClr val="tx1"/>
                </a:solidFill>
                <a:latin typeface="+mn-lt"/>
                <a:ea typeface="+mn-ea"/>
                <a:cs typeface="+mn-cs"/>
              </a:rPr>
              <a:t> </a:t>
            </a:r>
            <a:r>
              <a:rPr lang="en-US" kern="1200" spc="-40" dirty="0">
                <a:solidFill>
                  <a:schemeClr val="tx1"/>
                </a:solidFill>
                <a:latin typeface="+mn-lt"/>
                <a:ea typeface="+mn-ea"/>
                <a:cs typeface="+mn-cs"/>
              </a:rPr>
              <a:t>Twitter,</a:t>
            </a:r>
            <a:r>
              <a:rPr lang="en-US" kern="1200" spc="-30" dirty="0">
                <a:solidFill>
                  <a:schemeClr val="tx1"/>
                </a:solidFill>
                <a:latin typeface="+mn-lt"/>
                <a:ea typeface="+mn-ea"/>
                <a:cs typeface="+mn-cs"/>
              </a:rPr>
              <a:t> </a:t>
            </a:r>
            <a:r>
              <a:rPr lang="en-US" kern="1200" spc="-10" dirty="0">
                <a:solidFill>
                  <a:schemeClr val="tx1"/>
                </a:solidFill>
                <a:latin typeface="+mn-lt"/>
                <a:ea typeface="+mn-ea"/>
                <a:cs typeface="+mn-cs"/>
              </a:rPr>
              <a:t>LinkedIn</a:t>
            </a:r>
            <a:endParaRPr lang="en-US" kern="1200" dirty="0">
              <a:solidFill>
                <a:schemeClr val="tx1"/>
              </a:solidFill>
              <a:latin typeface="+mn-lt"/>
              <a:ea typeface="+mn-ea"/>
              <a:cs typeface="+mn-cs"/>
            </a:endParaRPr>
          </a:p>
          <a:p>
            <a:pPr marL="240029" indent="-228600" algn="l" rtl="0">
              <a:lnSpc>
                <a:spcPct val="90000"/>
              </a:lnSpc>
              <a:spcBef>
                <a:spcPts val="130"/>
              </a:spcBef>
              <a:buFont typeface="Arial" panose="020B0604020202020204" pitchFamily="34" charset="0"/>
              <a:buChar char="•"/>
              <a:tabLst>
                <a:tab pos="240029" algn="l"/>
              </a:tabLst>
            </a:pPr>
            <a:r>
              <a:rPr lang="en-US" b="1" kern="1200" spc="-10" dirty="0">
                <a:solidFill>
                  <a:schemeClr val="tx1"/>
                </a:solidFill>
                <a:latin typeface="+mn-lt"/>
                <a:ea typeface="+mn-ea"/>
                <a:cs typeface="+mn-cs"/>
              </a:rPr>
              <a:t>Significance</a:t>
            </a:r>
            <a:endParaRPr lang="en-US" kern="1200" dirty="0">
              <a:solidFill>
                <a:schemeClr val="tx1"/>
              </a:solidFill>
              <a:latin typeface="+mn-lt"/>
              <a:ea typeface="+mn-ea"/>
              <a:cs typeface="+mn-cs"/>
            </a:endParaRPr>
          </a:p>
          <a:p>
            <a:pPr marL="756285" lvl="1" indent="-228600" algn="l" rtl="0">
              <a:lnSpc>
                <a:spcPct val="90000"/>
              </a:lnSpc>
              <a:buFont typeface="Arial" panose="020B0604020202020204" pitchFamily="34" charset="0"/>
              <a:buChar char="•"/>
              <a:tabLst>
                <a:tab pos="756285" algn="l"/>
              </a:tabLst>
            </a:pPr>
            <a:r>
              <a:rPr lang="en-US" kern="1200" spc="-10" dirty="0">
                <a:solidFill>
                  <a:schemeClr val="tx1"/>
                </a:solidFill>
                <a:latin typeface="+mn-lt"/>
                <a:ea typeface="+mn-ea"/>
                <a:cs typeface="+mn-cs"/>
              </a:rPr>
              <a:t>Popularized</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and</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validated</a:t>
            </a:r>
            <a:r>
              <a:rPr lang="en-US" kern="1200" spc="-30" dirty="0">
                <a:solidFill>
                  <a:schemeClr val="tx1"/>
                </a:solidFill>
                <a:latin typeface="+mn-lt"/>
                <a:ea typeface="+mn-ea"/>
                <a:cs typeface="+mn-cs"/>
              </a:rPr>
              <a:t> </a:t>
            </a:r>
            <a:r>
              <a:rPr lang="en-US" kern="1200" dirty="0">
                <a:solidFill>
                  <a:schemeClr val="tx1"/>
                </a:solidFill>
                <a:latin typeface="+mn-lt"/>
                <a:ea typeface="+mn-ea"/>
                <a:cs typeface="+mn-cs"/>
              </a:rPr>
              <a:t>core</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concepts</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of</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modern</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cloud</a:t>
            </a:r>
            <a:r>
              <a:rPr lang="en-US" kern="1200" spc="-55" dirty="0">
                <a:solidFill>
                  <a:schemeClr val="tx1"/>
                </a:solidFill>
                <a:latin typeface="+mn-lt"/>
                <a:ea typeface="+mn-ea"/>
                <a:cs typeface="+mn-cs"/>
              </a:rPr>
              <a:t> </a:t>
            </a:r>
            <a:r>
              <a:rPr lang="en-US" kern="1200" spc="-10" dirty="0">
                <a:solidFill>
                  <a:schemeClr val="tx1"/>
                </a:solidFill>
                <a:latin typeface="+mn-lt"/>
                <a:ea typeface="+mn-ea"/>
                <a:cs typeface="+mn-cs"/>
              </a:rPr>
              <a:t>computing.</a:t>
            </a:r>
            <a:endParaRPr lang="en-US" kern="1200" dirty="0">
              <a:solidFill>
                <a:schemeClr val="tx1"/>
              </a:solidFill>
              <a:latin typeface="+mn-lt"/>
              <a:ea typeface="+mn-ea"/>
              <a:cs typeface="+mn-cs"/>
            </a:endParaRPr>
          </a:p>
          <a:p>
            <a:pPr marL="240029" indent="-228600" algn="l" rtl="0">
              <a:lnSpc>
                <a:spcPct val="90000"/>
              </a:lnSpc>
              <a:spcBef>
                <a:spcPts val="125"/>
              </a:spcBef>
              <a:buFont typeface="Arial" panose="020B0604020202020204" pitchFamily="34" charset="0"/>
              <a:buChar char="•"/>
              <a:tabLst>
                <a:tab pos="240029" algn="l"/>
              </a:tabLst>
            </a:pPr>
            <a:r>
              <a:rPr lang="en-US" b="1" kern="1200" dirty="0">
                <a:solidFill>
                  <a:schemeClr val="tx1"/>
                </a:solidFill>
                <a:latin typeface="+mn-lt"/>
                <a:ea typeface="+mn-ea"/>
                <a:cs typeface="+mn-cs"/>
              </a:rPr>
              <a:t>The</a:t>
            </a:r>
            <a:r>
              <a:rPr lang="en-US" b="1" kern="1200" spc="-35" dirty="0">
                <a:solidFill>
                  <a:schemeClr val="tx1"/>
                </a:solidFill>
                <a:latin typeface="+mn-lt"/>
                <a:ea typeface="+mn-ea"/>
                <a:cs typeface="+mn-cs"/>
              </a:rPr>
              <a:t> </a:t>
            </a:r>
            <a:r>
              <a:rPr lang="en-US" b="1" kern="1200" dirty="0">
                <a:solidFill>
                  <a:schemeClr val="tx1"/>
                </a:solidFill>
                <a:latin typeface="+mn-lt"/>
                <a:ea typeface="+mn-ea"/>
                <a:cs typeface="+mn-cs"/>
              </a:rPr>
              <a:t>Rise</a:t>
            </a:r>
            <a:r>
              <a:rPr lang="en-US" b="1" kern="1200" spc="-30" dirty="0">
                <a:solidFill>
                  <a:schemeClr val="tx1"/>
                </a:solidFill>
                <a:latin typeface="+mn-lt"/>
                <a:ea typeface="+mn-ea"/>
                <a:cs typeface="+mn-cs"/>
              </a:rPr>
              <a:t> </a:t>
            </a:r>
            <a:r>
              <a:rPr lang="en-US" b="1" kern="1200" dirty="0">
                <a:solidFill>
                  <a:schemeClr val="tx1"/>
                </a:solidFill>
                <a:latin typeface="+mn-lt"/>
                <a:ea typeface="+mn-ea"/>
                <a:cs typeface="+mn-cs"/>
              </a:rPr>
              <a:t>of</a:t>
            </a:r>
            <a:r>
              <a:rPr lang="en-US" b="1" kern="1200" spc="-45" dirty="0">
                <a:solidFill>
                  <a:schemeClr val="tx1"/>
                </a:solidFill>
                <a:latin typeface="+mn-lt"/>
                <a:ea typeface="+mn-ea"/>
                <a:cs typeface="+mn-cs"/>
              </a:rPr>
              <a:t> </a:t>
            </a:r>
            <a:r>
              <a:rPr lang="en-US" b="1" kern="1200" dirty="0">
                <a:solidFill>
                  <a:schemeClr val="tx1"/>
                </a:solidFill>
                <a:latin typeface="+mn-lt"/>
                <a:ea typeface="+mn-ea"/>
                <a:cs typeface="+mn-cs"/>
              </a:rPr>
              <a:t>Enterprise</a:t>
            </a:r>
            <a:r>
              <a:rPr lang="en-US" b="1" kern="1200" spc="-20" dirty="0">
                <a:solidFill>
                  <a:schemeClr val="tx1"/>
                </a:solidFill>
                <a:latin typeface="+mn-lt"/>
                <a:ea typeface="+mn-ea"/>
                <a:cs typeface="+mn-cs"/>
              </a:rPr>
              <a:t> </a:t>
            </a:r>
            <a:r>
              <a:rPr lang="en-US" b="1" kern="1200" dirty="0">
                <a:solidFill>
                  <a:schemeClr val="tx1"/>
                </a:solidFill>
                <a:latin typeface="+mn-lt"/>
                <a:ea typeface="+mn-ea"/>
                <a:cs typeface="+mn-cs"/>
              </a:rPr>
              <a:t>Cloud</a:t>
            </a:r>
            <a:r>
              <a:rPr lang="en-US" b="1" kern="1200" spc="-25" dirty="0">
                <a:solidFill>
                  <a:schemeClr val="tx1"/>
                </a:solidFill>
                <a:latin typeface="+mn-lt"/>
                <a:ea typeface="+mn-ea"/>
                <a:cs typeface="+mn-cs"/>
              </a:rPr>
              <a:t> </a:t>
            </a:r>
            <a:r>
              <a:rPr lang="en-US" b="1" kern="1200" spc="-10" dirty="0">
                <a:solidFill>
                  <a:schemeClr val="tx1"/>
                </a:solidFill>
                <a:latin typeface="+mn-lt"/>
                <a:ea typeface="+mn-ea"/>
                <a:cs typeface="+mn-cs"/>
              </a:rPr>
              <a:t>Services</a:t>
            </a:r>
            <a:endParaRPr lang="en-US"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b="1" kern="1200" dirty="0">
                <a:solidFill>
                  <a:schemeClr val="tx1"/>
                </a:solidFill>
                <a:latin typeface="+mn-lt"/>
                <a:ea typeface="+mn-ea"/>
                <a:cs typeface="+mn-cs"/>
              </a:rPr>
              <a:t>Late</a:t>
            </a:r>
            <a:r>
              <a:rPr lang="en-US" b="1" kern="1200" spc="-75" dirty="0">
                <a:solidFill>
                  <a:schemeClr val="tx1"/>
                </a:solidFill>
                <a:latin typeface="+mn-lt"/>
                <a:ea typeface="+mn-ea"/>
                <a:cs typeface="+mn-cs"/>
              </a:rPr>
              <a:t> </a:t>
            </a:r>
            <a:r>
              <a:rPr lang="en-US" b="1" kern="1200" dirty="0">
                <a:solidFill>
                  <a:schemeClr val="tx1"/>
                </a:solidFill>
                <a:latin typeface="+mn-lt"/>
                <a:ea typeface="+mn-ea"/>
                <a:cs typeface="+mn-cs"/>
              </a:rPr>
              <a:t>1990s:</a:t>
            </a:r>
            <a:r>
              <a:rPr lang="en-US" b="1" kern="1200" spc="-100" dirty="0">
                <a:solidFill>
                  <a:schemeClr val="tx1"/>
                </a:solidFill>
                <a:latin typeface="+mn-lt"/>
                <a:ea typeface="+mn-ea"/>
                <a:cs typeface="+mn-cs"/>
              </a:rPr>
              <a:t> </a:t>
            </a:r>
            <a:r>
              <a:rPr lang="en-US" b="1" kern="1200" spc="-10" dirty="0">
                <a:solidFill>
                  <a:schemeClr val="tx1"/>
                </a:solidFill>
                <a:latin typeface="+mn-lt"/>
                <a:ea typeface="+mn-ea"/>
                <a:cs typeface="+mn-cs"/>
              </a:rPr>
              <a:t>(</a:t>
            </a:r>
            <a:r>
              <a:rPr lang="en-US" b="1" kern="1200" spc="-10" dirty="0" err="1">
                <a:solidFill>
                  <a:schemeClr val="tx1"/>
                </a:solidFill>
                <a:latin typeface="+mn-lt"/>
                <a:ea typeface="+mn-ea"/>
                <a:cs typeface="+mn-cs"/>
              </a:rPr>
              <a:t>Salesforce.com</a:t>
            </a:r>
            <a:r>
              <a:rPr lang="en-US" b="1" kern="1200" spc="-10" dirty="0">
                <a:solidFill>
                  <a:schemeClr val="tx1"/>
                </a:solidFill>
                <a:latin typeface="+mn-lt"/>
                <a:ea typeface="+mn-ea"/>
                <a:cs typeface="+mn-cs"/>
              </a:rPr>
              <a:t>)</a:t>
            </a:r>
            <a:r>
              <a:rPr lang="en-US" b="1" kern="1200" spc="-50" dirty="0">
                <a:solidFill>
                  <a:schemeClr val="tx1"/>
                </a:solidFill>
                <a:latin typeface="+mn-lt"/>
                <a:ea typeface="+mn-ea"/>
                <a:cs typeface="+mn-cs"/>
              </a:rPr>
              <a:t> </a:t>
            </a:r>
            <a:r>
              <a:rPr lang="en-US" kern="1200" dirty="0">
                <a:solidFill>
                  <a:schemeClr val="tx1"/>
                </a:solidFill>
                <a:latin typeface="+mn-lt"/>
                <a:ea typeface="+mn-ea"/>
                <a:cs typeface="+mn-cs"/>
              </a:rPr>
              <a:t>Pioneered</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remotely</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provisioned</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services</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for</a:t>
            </a:r>
            <a:r>
              <a:rPr lang="en-US" kern="1200" spc="-75" dirty="0">
                <a:solidFill>
                  <a:schemeClr val="tx1"/>
                </a:solidFill>
                <a:latin typeface="+mn-lt"/>
                <a:ea typeface="+mn-ea"/>
                <a:cs typeface="+mn-cs"/>
              </a:rPr>
              <a:t> </a:t>
            </a:r>
            <a:r>
              <a:rPr lang="en-US" kern="1200" spc="-10" dirty="0">
                <a:solidFill>
                  <a:schemeClr val="tx1"/>
                </a:solidFill>
                <a:latin typeface="+mn-lt"/>
                <a:ea typeface="+mn-ea"/>
                <a:cs typeface="+mn-cs"/>
              </a:rPr>
              <a:t>enterprises.</a:t>
            </a:r>
            <a:endParaRPr lang="en-US"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b="1" kern="1200" dirty="0">
                <a:solidFill>
                  <a:schemeClr val="tx1"/>
                </a:solidFill>
                <a:latin typeface="+mn-lt"/>
                <a:ea typeface="+mn-ea"/>
                <a:cs typeface="+mn-cs"/>
              </a:rPr>
              <a:t>2002:</a:t>
            </a:r>
            <a:r>
              <a:rPr lang="en-US" b="1" kern="1200" spc="-90" dirty="0">
                <a:solidFill>
                  <a:schemeClr val="tx1"/>
                </a:solidFill>
                <a:latin typeface="+mn-lt"/>
                <a:ea typeface="+mn-ea"/>
                <a:cs typeface="+mn-cs"/>
              </a:rPr>
              <a:t> </a:t>
            </a:r>
            <a:r>
              <a:rPr lang="en-US" b="1" kern="1200" dirty="0">
                <a:solidFill>
                  <a:schemeClr val="tx1"/>
                </a:solidFill>
                <a:latin typeface="+mn-lt"/>
                <a:ea typeface="+mn-ea"/>
                <a:cs typeface="+mn-cs"/>
              </a:rPr>
              <a:t>Amazon</a:t>
            </a:r>
            <a:r>
              <a:rPr lang="en-US" b="1" kern="1200" spc="-60" dirty="0">
                <a:solidFill>
                  <a:schemeClr val="tx1"/>
                </a:solidFill>
                <a:latin typeface="+mn-lt"/>
                <a:ea typeface="+mn-ea"/>
                <a:cs typeface="+mn-cs"/>
              </a:rPr>
              <a:t> </a:t>
            </a:r>
            <a:r>
              <a:rPr lang="en-US" b="1" kern="1200" dirty="0">
                <a:solidFill>
                  <a:schemeClr val="tx1"/>
                </a:solidFill>
                <a:latin typeface="+mn-lt"/>
                <a:ea typeface="+mn-ea"/>
                <a:cs typeface="+mn-cs"/>
              </a:rPr>
              <a:t>Web</a:t>
            </a:r>
            <a:r>
              <a:rPr lang="en-US" b="1" kern="1200" spc="-50" dirty="0">
                <a:solidFill>
                  <a:schemeClr val="tx1"/>
                </a:solidFill>
                <a:latin typeface="+mn-lt"/>
                <a:ea typeface="+mn-ea"/>
                <a:cs typeface="+mn-cs"/>
              </a:rPr>
              <a:t> </a:t>
            </a:r>
            <a:r>
              <a:rPr lang="en-US" b="1" kern="1200" dirty="0">
                <a:solidFill>
                  <a:schemeClr val="tx1"/>
                </a:solidFill>
                <a:latin typeface="+mn-lt"/>
                <a:ea typeface="+mn-ea"/>
                <a:cs typeface="+mn-cs"/>
              </a:rPr>
              <a:t>Services</a:t>
            </a:r>
            <a:r>
              <a:rPr lang="en-US" b="1" kern="1200" spc="-60" dirty="0">
                <a:solidFill>
                  <a:schemeClr val="tx1"/>
                </a:solidFill>
                <a:latin typeface="+mn-lt"/>
                <a:ea typeface="+mn-ea"/>
                <a:cs typeface="+mn-cs"/>
              </a:rPr>
              <a:t> </a:t>
            </a:r>
            <a:r>
              <a:rPr lang="en-US" b="1" kern="1200" spc="-10" dirty="0">
                <a:solidFill>
                  <a:schemeClr val="tx1"/>
                </a:solidFill>
                <a:latin typeface="+mn-lt"/>
                <a:ea typeface="+mn-ea"/>
                <a:cs typeface="+mn-cs"/>
              </a:rPr>
              <a:t>(AWS)</a:t>
            </a:r>
            <a:r>
              <a:rPr lang="en-US" kern="1200" spc="-10" dirty="0">
                <a:solidFill>
                  <a:schemeClr val="tx1"/>
                </a:solidFill>
                <a:latin typeface="+mn-lt"/>
                <a:ea typeface="+mn-ea"/>
                <a:cs typeface="+mn-cs"/>
              </a:rPr>
              <a:t>:</a:t>
            </a:r>
            <a:endParaRPr lang="en-US" kern="1200" dirty="0">
              <a:solidFill>
                <a:schemeClr val="tx1"/>
              </a:solidFill>
              <a:latin typeface="+mn-lt"/>
              <a:ea typeface="+mn-ea"/>
              <a:cs typeface="+mn-cs"/>
            </a:endParaRPr>
          </a:p>
          <a:p>
            <a:pPr marL="1155700" lvl="2" indent="-228600" algn="l" rtl="0">
              <a:lnSpc>
                <a:spcPct val="90000"/>
              </a:lnSpc>
              <a:buFont typeface="Arial" panose="020B0604020202020204" pitchFamily="34" charset="0"/>
              <a:buChar char="•"/>
              <a:tabLst>
                <a:tab pos="1155700" algn="l"/>
              </a:tabLst>
            </a:pPr>
            <a:r>
              <a:rPr lang="en-US" kern="1200" spc="-10" dirty="0">
                <a:solidFill>
                  <a:schemeClr val="tx1"/>
                </a:solidFill>
                <a:latin typeface="+mn-lt"/>
                <a:ea typeface="+mn-ea"/>
                <a:cs typeface="+mn-cs"/>
              </a:rPr>
              <a:t>Introduced</a:t>
            </a:r>
            <a:r>
              <a:rPr lang="en-US" kern="1200" spc="5" dirty="0">
                <a:solidFill>
                  <a:schemeClr val="tx1"/>
                </a:solidFill>
                <a:latin typeface="+mn-lt"/>
                <a:ea typeface="+mn-ea"/>
                <a:cs typeface="+mn-cs"/>
              </a:rPr>
              <a:t> </a:t>
            </a:r>
            <a:r>
              <a:rPr lang="en-US" kern="1200" spc="-10" dirty="0">
                <a:solidFill>
                  <a:schemeClr val="tx1"/>
                </a:solidFill>
                <a:latin typeface="+mn-lt"/>
                <a:ea typeface="+mn-ea"/>
                <a:cs typeface="+mn-cs"/>
              </a:rPr>
              <a:t>enterprise-oriented</a:t>
            </a:r>
            <a:r>
              <a:rPr lang="en-US" kern="1200" spc="15" dirty="0">
                <a:solidFill>
                  <a:schemeClr val="tx1"/>
                </a:solidFill>
                <a:latin typeface="+mn-lt"/>
                <a:ea typeface="+mn-ea"/>
                <a:cs typeface="+mn-cs"/>
              </a:rPr>
              <a:t> </a:t>
            </a:r>
            <a:r>
              <a:rPr lang="en-US" kern="1200" spc="-10" dirty="0">
                <a:solidFill>
                  <a:schemeClr val="tx1"/>
                </a:solidFill>
                <a:latin typeface="+mn-lt"/>
                <a:ea typeface="+mn-ea"/>
                <a:cs typeface="+mn-cs"/>
              </a:rPr>
              <a:t>services.</a:t>
            </a:r>
            <a:endParaRPr lang="en-US" kern="1200" dirty="0">
              <a:solidFill>
                <a:schemeClr val="tx1"/>
              </a:solidFill>
              <a:latin typeface="+mn-lt"/>
              <a:ea typeface="+mn-ea"/>
              <a:cs typeface="+mn-cs"/>
            </a:endParaRPr>
          </a:p>
          <a:p>
            <a:pPr marL="1155700" lvl="2" indent="-228600" algn="l" rtl="0">
              <a:lnSpc>
                <a:spcPct val="90000"/>
              </a:lnSpc>
              <a:buFont typeface="Arial" panose="020B0604020202020204" pitchFamily="34" charset="0"/>
              <a:buChar char="•"/>
              <a:tabLst>
                <a:tab pos="1155700" algn="l"/>
              </a:tabLst>
            </a:pPr>
            <a:r>
              <a:rPr lang="en-US" kern="1200" spc="-10" dirty="0">
                <a:solidFill>
                  <a:schemeClr val="tx1"/>
                </a:solidFill>
                <a:latin typeface="+mn-lt"/>
                <a:ea typeface="+mn-ea"/>
                <a:cs typeface="+mn-cs"/>
              </a:rPr>
              <a:t>Provided</a:t>
            </a:r>
            <a:r>
              <a:rPr lang="en-US" kern="1200" spc="-55" dirty="0">
                <a:solidFill>
                  <a:schemeClr val="tx1"/>
                </a:solidFill>
                <a:latin typeface="+mn-lt"/>
                <a:ea typeface="+mn-ea"/>
                <a:cs typeface="+mn-cs"/>
              </a:rPr>
              <a:t> </a:t>
            </a:r>
            <a:r>
              <a:rPr lang="en-US" kern="1200" dirty="0">
                <a:solidFill>
                  <a:schemeClr val="tx1"/>
                </a:solidFill>
                <a:latin typeface="+mn-lt"/>
                <a:ea typeface="+mn-ea"/>
                <a:cs typeface="+mn-cs"/>
              </a:rPr>
              <a:t>remotely</a:t>
            </a:r>
            <a:r>
              <a:rPr lang="en-US" kern="1200" spc="-10" dirty="0">
                <a:solidFill>
                  <a:schemeClr val="tx1"/>
                </a:solidFill>
                <a:latin typeface="+mn-lt"/>
                <a:ea typeface="+mn-ea"/>
                <a:cs typeface="+mn-cs"/>
              </a:rPr>
              <a:t> provisioned</a:t>
            </a:r>
            <a:r>
              <a:rPr lang="en-US" kern="1200" spc="-60" dirty="0">
                <a:solidFill>
                  <a:schemeClr val="tx1"/>
                </a:solidFill>
                <a:latin typeface="+mn-lt"/>
                <a:ea typeface="+mn-ea"/>
                <a:cs typeface="+mn-cs"/>
              </a:rPr>
              <a:t> </a:t>
            </a:r>
            <a:r>
              <a:rPr lang="en-US" kern="1200" spc="-10" dirty="0">
                <a:solidFill>
                  <a:schemeClr val="tx1"/>
                </a:solidFill>
                <a:latin typeface="+mn-lt"/>
                <a:ea typeface="+mn-ea"/>
                <a:cs typeface="+mn-cs"/>
              </a:rPr>
              <a:t>storage,</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computing</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resources,</a:t>
            </a:r>
            <a:r>
              <a:rPr lang="en-US" kern="1200" spc="-45" dirty="0">
                <a:solidFill>
                  <a:schemeClr val="tx1"/>
                </a:solidFill>
                <a:latin typeface="+mn-lt"/>
                <a:ea typeface="+mn-ea"/>
                <a:cs typeface="+mn-cs"/>
              </a:rPr>
              <a:t> </a:t>
            </a:r>
            <a:r>
              <a:rPr lang="en-US" kern="1200" dirty="0">
                <a:solidFill>
                  <a:schemeClr val="tx1"/>
                </a:solidFill>
                <a:latin typeface="+mn-lt"/>
                <a:ea typeface="+mn-ea"/>
                <a:cs typeface="+mn-cs"/>
              </a:rPr>
              <a:t>and</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business</a:t>
            </a:r>
            <a:r>
              <a:rPr lang="en-US" kern="1200" spc="-45" dirty="0">
                <a:solidFill>
                  <a:schemeClr val="tx1"/>
                </a:solidFill>
                <a:latin typeface="+mn-lt"/>
                <a:ea typeface="+mn-ea"/>
                <a:cs typeface="+mn-cs"/>
              </a:rPr>
              <a:t> </a:t>
            </a:r>
            <a:r>
              <a:rPr lang="en-US" kern="1200" spc="-10" dirty="0">
                <a:solidFill>
                  <a:schemeClr val="tx1"/>
                </a:solidFill>
                <a:latin typeface="+mn-lt"/>
                <a:ea typeface="+mn-ea"/>
                <a:cs typeface="+mn-cs"/>
              </a:rPr>
              <a:t>functionality.</a:t>
            </a:r>
            <a:endParaRPr lang="en-US" kern="1200" dirty="0">
              <a:solidFill>
                <a:schemeClr val="tx1"/>
              </a:solidFill>
              <a:latin typeface="+mn-lt"/>
              <a:ea typeface="+mn-ea"/>
              <a:cs typeface="+mn-cs"/>
            </a:endParaRPr>
          </a:p>
          <a:p>
            <a:pPr marL="240029" indent="-228600" algn="l" rtl="0">
              <a:lnSpc>
                <a:spcPct val="90000"/>
              </a:lnSpc>
              <a:spcBef>
                <a:spcPts val="130"/>
              </a:spcBef>
              <a:buFont typeface="Arial" panose="020B0604020202020204" pitchFamily="34" charset="0"/>
              <a:buChar char="•"/>
              <a:tabLst>
                <a:tab pos="240029" algn="l"/>
              </a:tabLst>
            </a:pPr>
            <a:r>
              <a:rPr lang="en-US" b="1" kern="1200" dirty="0">
                <a:solidFill>
                  <a:schemeClr val="tx1"/>
                </a:solidFill>
                <a:latin typeface="+mn-lt"/>
                <a:ea typeface="+mn-ea"/>
                <a:cs typeface="+mn-cs"/>
              </a:rPr>
              <a:t>2006:</a:t>
            </a:r>
            <a:r>
              <a:rPr lang="en-US" kern="1200" dirty="0">
                <a:solidFill>
                  <a:schemeClr val="tx1"/>
                </a:solidFill>
                <a:latin typeface="+mn-lt"/>
                <a:ea typeface="+mn-ea"/>
                <a:cs typeface="+mn-cs"/>
              </a:rPr>
              <a:t>The</a:t>
            </a:r>
            <a:r>
              <a:rPr lang="en-US" kern="1200" spc="-25" dirty="0">
                <a:solidFill>
                  <a:schemeClr val="tx1"/>
                </a:solidFill>
                <a:latin typeface="+mn-lt"/>
                <a:ea typeface="+mn-ea"/>
                <a:cs typeface="+mn-cs"/>
              </a:rPr>
              <a:t> </a:t>
            </a:r>
            <a:r>
              <a:rPr lang="en-US" kern="1200" dirty="0">
                <a:solidFill>
                  <a:schemeClr val="tx1"/>
                </a:solidFill>
                <a:latin typeface="+mn-lt"/>
                <a:ea typeface="+mn-ea"/>
                <a:cs typeface="+mn-cs"/>
              </a:rPr>
              <a:t>term</a:t>
            </a:r>
            <a:r>
              <a:rPr lang="en-US" kern="1200" spc="-40" dirty="0">
                <a:solidFill>
                  <a:schemeClr val="tx1"/>
                </a:solidFill>
                <a:latin typeface="+mn-lt"/>
                <a:ea typeface="+mn-ea"/>
                <a:cs typeface="+mn-cs"/>
              </a:rPr>
              <a:t> </a:t>
            </a:r>
            <a:r>
              <a:rPr lang="en-US" b="1" kern="1200" dirty="0">
                <a:solidFill>
                  <a:schemeClr val="tx1"/>
                </a:solidFill>
                <a:latin typeface="+mn-lt"/>
                <a:ea typeface="+mn-ea"/>
                <a:cs typeface="+mn-cs"/>
              </a:rPr>
              <a:t>“Cloud</a:t>
            </a:r>
            <a:r>
              <a:rPr lang="en-US" b="1" kern="1200" spc="-50" dirty="0">
                <a:solidFill>
                  <a:schemeClr val="tx1"/>
                </a:solidFill>
                <a:latin typeface="+mn-lt"/>
                <a:ea typeface="+mn-ea"/>
                <a:cs typeface="+mn-cs"/>
              </a:rPr>
              <a:t> </a:t>
            </a:r>
            <a:r>
              <a:rPr lang="en-US" b="1" kern="1200" dirty="0">
                <a:solidFill>
                  <a:schemeClr val="tx1"/>
                </a:solidFill>
                <a:latin typeface="+mn-lt"/>
                <a:ea typeface="+mn-ea"/>
                <a:cs typeface="+mn-cs"/>
              </a:rPr>
              <a:t>Computing”</a:t>
            </a:r>
            <a:r>
              <a:rPr lang="en-US" b="1" kern="1200" spc="-30" dirty="0">
                <a:solidFill>
                  <a:schemeClr val="tx1"/>
                </a:solidFill>
                <a:latin typeface="+mn-lt"/>
                <a:ea typeface="+mn-ea"/>
                <a:cs typeface="+mn-cs"/>
              </a:rPr>
              <a:t> </a:t>
            </a:r>
            <a:r>
              <a:rPr lang="en-US" kern="1200" spc="-10" dirty="0">
                <a:solidFill>
                  <a:schemeClr val="tx1"/>
                </a:solidFill>
                <a:latin typeface="+mn-lt"/>
                <a:ea typeface="+mn-ea"/>
                <a:cs typeface="+mn-cs"/>
              </a:rPr>
              <a:t>entered</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the</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commercial</a:t>
            </a:r>
            <a:r>
              <a:rPr lang="en-US" kern="1200" spc="-60" dirty="0">
                <a:solidFill>
                  <a:schemeClr val="tx1"/>
                </a:solidFill>
                <a:latin typeface="+mn-lt"/>
                <a:ea typeface="+mn-ea"/>
                <a:cs typeface="+mn-cs"/>
              </a:rPr>
              <a:t> </a:t>
            </a:r>
            <a:r>
              <a:rPr lang="en-US" kern="1200" spc="-10" dirty="0">
                <a:solidFill>
                  <a:schemeClr val="tx1"/>
                </a:solidFill>
                <a:latin typeface="+mn-lt"/>
                <a:ea typeface="+mn-ea"/>
                <a:cs typeface="+mn-cs"/>
              </a:rPr>
              <a:t>space.</a:t>
            </a:r>
            <a:endParaRPr lang="en-US" kern="1200" dirty="0">
              <a:solidFill>
                <a:schemeClr val="tx1"/>
              </a:solidFill>
              <a:latin typeface="+mn-lt"/>
              <a:ea typeface="+mn-ea"/>
              <a:cs typeface="+mn-cs"/>
            </a:endParaRPr>
          </a:p>
          <a:p>
            <a:pPr marL="698500" lvl="1" indent="-228600" algn="l" rtl="0">
              <a:lnSpc>
                <a:spcPct val="90000"/>
              </a:lnSpc>
              <a:buFont typeface="Arial" panose="020B0604020202020204" pitchFamily="34" charset="0"/>
              <a:buChar char="•"/>
              <a:tabLst>
                <a:tab pos="698500" algn="l"/>
              </a:tabLst>
            </a:pPr>
            <a:r>
              <a:rPr lang="en-US" b="1" kern="1200" dirty="0">
                <a:solidFill>
                  <a:schemeClr val="tx1"/>
                </a:solidFill>
                <a:latin typeface="+mn-lt"/>
                <a:ea typeface="+mn-ea"/>
                <a:cs typeface="+mn-cs"/>
              </a:rPr>
              <a:t>Amazon</a:t>
            </a:r>
            <a:r>
              <a:rPr lang="en-US" b="1" kern="1200" spc="-45" dirty="0">
                <a:solidFill>
                  <a:schemeClr val="tx1"/>
                </a:solidFill>
                <a:latin typeface="+mn-lt"/>
                <a:ea typeface="+mn-ea"/>
                <a:cs typeface="+mn-cs"/>
              </a:rPr>
              <a:t> </a:t>
            </a:r>
            <a:r>
              <a:rPr lang="en-US" b="1" kern="1200" dirty="0">
                <a:solidFill>
                  <a:schemeClr val="tx1"/>
                </a:solidFill>
                <a:latin typeface="+mn-lt"/>
                <a:ea typeface="+mn-ea"/>
                <a:cs typeface="+mn-cs"/>
              </a:rPr>
              <a:t>Elastic</a:t>
            </a:r>
            <a:r>
              <a:rPr lang="en-US" b="1" kern="1200" spc="-65" dirty="0">
                <a:solidFill>
                  <a:schemeClr val="tx1"/>
                </a:solidFill>
                <a:latin typeface="+mn-lt"/>
                <a:ea typeface="+mn-ea"/>
                <a:cs typeface="+mn-cs"/>
              </a:rPr>
              <a:t> </a:t>
            </a:r>
            <a:r>
              <a:rPr lang="en-US" b="1" kern="1200" dirty="0">
                <a:solidFill>
                  <a:schemeClr val="tx1"/>
                </a:solidFill>
                <a:latin typeface="+mn-lt"/>
                <a:ea typeface="+mn-ea"/>
                <a:cs typeface="+mn-cs"/>
              </a:rPr>
              <a:t>Compute</a:t>
            </a:r>
            <a:r>
              <a:rPr lang="en-US" b="1" kern="1200" spc="-65" dirty="0">
                <a:solidFill>
                  <a:schemeClr val="tx1"/>
                </a:solidFill>
                <a:latin typeface="+mn-lt"/>
                <a:ea typeface="+mn-ea"/>
                <a:cs typeface="+mn-cs"/>
              </a:rPr>
              <a:t> </a:t>
            </a:r>
            <a:r>
              <a:rPr lang="en-US" b="1" kern="1200" dirty="0">
                <a:solidFill>
                  <a:schemeClr val="tx1"/>
                </a:solidFill>
                <a:latin typeface="+mn-lt"/>
                <a:ea typeface="+mn-ea"/>
                <a:cs typeface="+mn-cs"/>
              </a:rPr>
              <a:t>Cloud</a:t>
            </a:r>
            <a:r>
              <a:rPr lang="en-US" b="1" kern="1200" spc="-45" dirty="0">
                <a:solidFill>
                  <a:schemeClr val="tx1"/>
                </a:solidFill>
                <a:latin typeface="+mn-lt"/>
                <a:ea typeface="+mn-ea"/>
                <a:cs typeface="+mn-cs"/>
              </a:rPr>
              <a:t> </a:t>
            </a:r>
            <a:r>
              <a:rPr lang="en-US" b="1" kern="1200" dirty="0">
                <a:solidFill>
                  <a:schemeClr val="tx1"/>
                </a:solidFill>
                <a:latin typeface="+mn-lt"/>
                <a:ea typeface="+mn-ea"/>
                <a:cs typeface="+mn-cs"/>
              </a:rPr>
              <a:t>(EC2):</a:t>
            </a:r>
            <a:r>
              <a:rPr lang="en-US" b="1" kern="1200" spc="-45" dirty="0">
                <a:solidFill>
                  <a:schemeClr val="tx1"/>
                </a:solidFill>
                <a:latin typeface="+mn-lt"/>
                <a:ea typeface="+mn-ea"/>
                <a:cs typeface="+mn-cs"/>
              </a:rPr>
              <a:t> </a:t>
            </a:r>
            <a:r>
              <a:rPr lang="en-US" kern="1200" dirty="0">
                <a:solidFill>
                  <a:schemeClr val="tx1"/>
                </a:solidFill>
                <a:latin typeface="+mn-lt"/>
                <a:ea typeface="+mn-ea"/>
                <a:cs typeface="+mn-cs"/>
              </a:rPr>
              <a:t>Enabled</a:t>
            </a:r>
            <a:r>
              <a:rPr lang="en-US" kern="1200" spc="-65" dirty="0">
                <a:solidFill>
                  <a:schemeClr val="tx1"/>
                </a:solidFill>
                <a:latin typeface="+mn-lt"/>
                <a:ea typeface="+mn-ea"/>
                <a:cs typeface="+mn-cs"/>
              </a:rPr>
              <a:t> </a:t>
            </a:r>
            <a:r>
              <a:rPr lang="en-US" kern="1200" spc="-10" dirty="0">
                <a:solidFill>
                  <a:schemeClr val="tx1"/>
                </a:solidFill>
                <a:latin typeface="+mn-lt"/>
                <a:ea typeface="+mn-ea"/>
                <a:cs typeface="+mn-cs"/>
              </a:rPr>
              <a:t>organizations</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to</a:t>
            </a:r>
            <a:r>
              <a:rPr lang="en-US" kern="1200" spc="-50" dirty="0">
                <a:solidFill>
                  <a:schemeClr val="tx1"/>
                </a:solidFill>
                <a:latin typeface="+mn-lt"/>
                <a:ea typeface="+mn-ea"/>
                <a:cs typeface="+mn-cs"/>
              </a:rPr>
              <a:t> </a:t>
            </a:r>
            <a:r>
              <a:rPr lang="en-US" kern="1200" dirty="0">
                <a:solidFill>
                  <a:schemeClr val="tx1"/>
                </a:solidFill>
                <a:latin typeface="+mn-lt"/>
                <a:ea typeface="+mn-ea"/>
                <a:cs typeface="+mn-cs"/>
              </a:rPr>
              <a:t>“lease”</a:t>
            </a:r>
            <a:r>
              <a:rPr lang="en-US" kern="1200" spc="-35" dirty="0">
                <a:solidFill>
                  <a:schemeClr val="tx1"/>
                </a:solidFill>
                <a:latin typeface="+mn-lt"/>
                <a:ea typeface="+mn-ea"/>
                <a:cs typeface="+mn-cs"/>
              </a:rPr>
              <a:t> </a:t>
            </a:r>
            <a:r>
              <a:rPr lang="en-US" kern="1200" dirty="0">
                <a:solidFill>
                  <a:schemeClr val="tx1"/>
                </a:solidFill>
                <a:latin typeface="+mn-lt"/>
                <a:ea typeface="+mn-ea"/>
                <a:cs typeface="+mn-cs"/>
              </a:rPr>
              <a:t>computing</a:t>
            </a:r>
            <a:r>
              <a:rPr lang="en-US" kern="1200" spc="-70" dirty="0">
                <a:solidFill>
                  <a:schemeClr val="tx1"/>
                </a:solidFill>
                <a:latin typeface="+mn-lt"/>
                <a:ea typeface="+mn-ea"/>
                <a:cs typeface="+mn-cs"/>
              </a:rPr>
              <a:t> </a:t>
            </a:r>
            <a:r>
              <a:rPr lang="en-US" kern="1200" spc="-10" dirty="0">
                <a:solidFill>
                  <a:schemeClr val="tx1"/>
                </a:solidFill>
                <a:latin typeface="+mn-lt"/>
                <a:ea typeface="+mn-ea"/>
                <a:cs typeface="+mn-cs"/>
              </a:rPr>
              <a:t>capacity</a:t>
            </a:r>
            <a:endParaRPr lang="en-US" kern="1200" dirty="0">
              <a:solidFill>
                <a:schemeClr val="tx1"/>
              </a:solidFill>
              <a:latin typeface="+mn-lt"/>
              <a:ea typeface="+mn-ea"/>
              <a:cs typeface="+mn-cs"/>
            </a:endParaRPr>
          </a:p>
          <a:p>
            <a:pPr marL="698500" indent="-228600" algn="l" rtl="0">
              <a:lnSpc>
                <a:spcPct val="90000"/>
              </a:lnSpc>
              <a:buFont typeface="Arial" panose="020B0604020202020204" pitchFamily="34" charset="0"/>
              <a:buChar char="•"/>
            </a:pPr>
            <a:r>
              <a:rPr lang="en-US" kern="1200" dirty="0">
                <a:solidFill>
                  <a:schemeClr val="tx1"/>
                </a:solidFill>
                <a:latin typeface="+mn-lt"/>
                <a:ea typeface="+mn-ea"/>
                <a:cs typeface="+mn-cs"/>
              </a:rPr>
              <a:t>and</a:t>
            </a:r>
            <a:r>
              <a:rPr lang="en-US" kern="1200" spc="-60" dirty="0">
                <a:solidFill>
                  <a:schemeClr val="tx1"/>
                </a:solidFill>
                <a:latin typeface="+mn-lt"/>
                <a:ea typeface="+mn-ea"/>
                <a:cs typeface="+mn-cs"/>
              </a:rPr>
              <a:t> </a:t>
            </a:r>
            <a:r>
              <a:rPr lang="en-US" kern="1200" dirty="0">
                <a:solidFill>
                  <a:schemeClr val="tx1"/>
                </a:solidFill>
                <a:latin typeface="+mn-lt"/>
                <a:ea typeface="+mn-ea"/>
                <a:cs typeface="+mn-cs"/>
              </a:rPr>
              <a:t>processing</a:t>
            </a:r>
            <a:r>
              <a:rPr lang="en-US" kern="1200" spc="-60" dirty="0">
                <a:solidFill>
                  <a:schemeClr val="tx1"/>
                </a:solidFill>
                <a:latin typeface="+mn-lt"/>
                <a:ea typeface="+mn-ea"/>
                <a:cs typeface="+mn-cs"/>
              </a:rPr>
              <a:t> </a:t>
            </a:r>
            <a:r>
              <a:rPr lang="en-US" kern="1200" spc="-10" dirty="0">
                <a:solidFill>
                  <a:schemeClr val="tx1"/>
                </a:solidFill>
                <a:latin typeface="+mn-lt"/>
                <a:ea typeface="+mn-ea"/>
                <a:cs typeface="+mn-cs"/>
              </a:rPr>
              <a:t>power.</a:t>
            </a:r>
            <a:endParaRPr lang="en-US" kern="1200" dirty="0">
              <a:solidFill>
                <a:schemeClr val="tx1"/>
              </a:solidFill>
              <a:latin typeface="+mn-lt"/>
              <a:ea typeface="+mn-ea"/>
              <a:cs typeface="+mn-cs"/>
            </a:endParaRPr>
          </a:p>
          <a:p>
            <a:pPr marL="756285" lvl="1" indent="-228600" algn="l" rtl="0">
              <a:lnSpc>
                <a:spcPct val="90000"/>
              </a:lnSpc>
              <a:buFont typeface="Arial" panose="020B0604020202020204" pitchFamily="34" charset="0"/>
              <a:buChar char="•"/>
              <a:tabLst>
                <a:tab pos="756285" algn="l"/>
              </a:tabLst>
            </a:pPr>
            <a:r>
              <a:rPr lang="en-US" b="1" kern="1200" dirty="0">
                <a:solidFill>
                  <a:schemeClr val="tx1"/>
                </a:solidFill>
                <a:latin typeface="+mn-lt"/>
                <a:ea typeface="+mn-ea"/>
                <a:cs typeface="+mn-cs"/>
              </a:rPr>
              <a:t>Google</a:t>
            </a:r>
            <a:r>
              <a:rPr lang="en-US" b="1" kern="1200" spc="-55" dirty="0">
                <a:solidFill>
                  <a:schemeClr val="tx1"/>
                </a:solidFill>
                <a:latin typeface="+mn-lt"/>
                <a:ea typeface="+mn-ea"/>
                <a:cs typeface="+mn-cs"/>
              </a:rPr>
              <a:t> </a:t>
            </a:r>
            <a:r>
              <a:rPr lang="en-US" b="1" kern="1200" dirty="0">
                <a:solidFill>
                  <a:schemeClr val="tx1"/>
                </a:solidFill>
                <a:latin typeface="+mn-lt"/>
                <a:ea typeface="+mn-ea"/>
                <a:cs typeface="+mn-cs"/>
              </a:rPr>
              <a:t>Apps:</a:t>
            </a:r>
            <a:r>
              <a:rPr lang="en-US" b="1" kern="1200" spc="-55" dirty="0">
                <a:solidFill>
                  <a:schemeClr val="tx1"/>
                </a:solidFill>
                <a:latin typeface="+mn-lt"/>
                <a:ea typeface="+mn-ea"/>
                <a:cs typeface="+mn-cs"/>
              </a:rPr>
              <a:t> </a:t>
            </a:r>
            <a:r>
              <a:rPr lang="en-US" kern="1200" spc="-10" dirty="0">
                <a:solidFill>
                  <a:schemeClr val="tx1"/>
                </a:solidFill>
                <a:latin typeface="+mn-lt"/>
                <a:ea typeface="+mn-ea"/>
                <a:cs typeface="+mn-cs"/>
              </a:rPr>
              <a:t>Introduced</a:t>
            </a:r>
            <a:r>
              <a:rPr lang="en-US" kern="1200" spc="-50" dirty="0">
                <a:solidFill>
                  <a:schemeClr val="tx1"/>
                </a:solidFill>
                <a:latin typeface="+mn-lt"/>
                <a:ea typeface="+mn-ea"/>
                <a:cs typeface="+mn-cs"/>
              </a:rPr>
              <a:t> </a:t>
            </a:r>
            <a:r>
              <a:rPr lang="en-US" kern="1200" spc="-20" dirty="0">
                <a:solidFill>
                  <a:schemeClr val="tx1"/>
                </a:solidFill>
                <a:latin typeface="+mn-lt"/>
                <a:ea typeface="+mn-ea"/>
                <a:cs typeface="+mn-cs"/>
              </a:rPr>
              <a:t>browser-</a:t>
            </a:r>
            <a:r>
              <a:rPr lang="en-US" kern="1200" dirty="0">
                <a:solidFill>
                  <a:schemeClr val="tx1"/>
                </a:solidFill>
                <a:latin typeface="+mn-lt"/>
                <a:ea typeface="+mn-ea"/>
                <a:cs typeface="+mn-cs"/>
              </a:rPr>
              <a:t>based</a:t>
            </a:r>
            <a:r>
              <a:rPr lang="en-US" kern="1200" spc="-40" dirty="0">
                <a:solidFill>
                  <a:schemeClr val="tx1"/>
                </a:solidFill>
                <a:latin typeface="+mn-lt"/>
                <a:ea typeface="+mn-ea"/>
                <a:cs typeface="+mn-cs"/>
              </a:rPr>
              <a:t> </a:t>
            </a:r>
            <a:r>
              <a:rPr lang="en-US" kern="1200" dirty="0">
                <a:solidFill>
                  <a:schemeClr val="tx1"/>
                </a:solidFill>
                <a:latin typeface="+mn-lt"/>
                <a:ea typeface="+mn-ea"/>
                <a:cs typeface="+mn-cs"/>
              </a:rPr>
              <a:t>enterprise</a:t>
            </a:r>
            <a:r>
              <a:rPr lang="en-US" kern="1200" spc="-20" dirty="0">
                <a:solidFill>
                  <a:schemeClr val="tx1"/>
                </a:solidFill>
                <a:latin typeface="+mn-lt"/>
                <a:ea typeface="+mn-ea"/>
                <a:cs typeface="+mn-cs"/>
              </a:rPr>
              <a:t> </a:t>
            </a:r>
            <a:r>
              <a:rPr lang="en-US" kern="1200" spc="-10" dirty="0">
                <a:solidFill>
                  <a:schemeClr val="tx1"/>
                </a:solidFill>
                <a:latin typeface="+mn-lt"/>
                <a:ea typeface="+mn-ea"/>
                <a:cs typeface="+mn-cs"/>
              </a:rPr>
              <a:t>applications.</a:t>
            </a:r>
            <a:endParaRPr lang="en-US" kern="1200" dirty="0">
              <a:solidFill>
                <a:schemeClr val="tx1"/>
              </a:solidFill>
              <a:latin typeface="+mn-lt"/>
              <a:ea typeface="+mn-ea"/>
              <a:cs typeface="+mn-cs"/>
            </a:endParaRPr>
          </a:p>
        </p:txBody>
      </p:sp>
      <p:pic>
        <p:nvPicPr>
          <p:cNvPr id="6150" name="Picture 6" descr="History of Cloud Computing | Brief Overview of Cloud Computing">
            <a:extLst>
              <a:ext uri="{FF2B5EF4-FFF2-40B4-BE49-F238E27FC236}">
                <a16:creationId xmlns:a16="http://schemas.microsoft.com/office/drawing/2014/main" id="{D725253B-0848-85F1-7AC4-F26BE87AF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
          <a:stretch>
            <a:fillRect/>
          </a:stretch>
        </p:blipFill>
        <p:spPr bwMode="auto">
          <a:xfrm>
            <a:off x="6880610" y="2061494"/>
            <a:ext cx="4737650" cy="2757226"/>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sz="1000" kern="1200">
                <a:solidFill>
                  <a:schemeClr val="tx1">
                    <a:tint val="75000"/>
                  </a:schemeClr>
                </a:solidFill>
                <a:latin typeface="+mn-lt"/>
                <a:ea typeface="+mn-ea"/>
                <a:cs typeface="+mn-cs"/>
              </a:rPr>
              <a:pPr algn="r" rtl="0">
                <a:spcAft>
                  <a:spcPts val="600"/>
                </a:spcAft>
                <a:defRPr/>
              </a:pPr>
              <a:t>6</a:t>
            </a:fld>
            <a:endParaRPr lang="en-US" sz="1000" kern="1200">
              <a:solidFill>
                <a:schemeClr val="tx1">
                  <a:tint val="75000"/>
                </a:schemeClr>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17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sX0" fmla="*/ 0 w 10515600"/>
              <a:gd name="csY0" fmla="*/ 0 h 5416094"/>
              <a:gd name="csX1" fmla="*/ 552069 w 10515600"/>
              <a:gd name="csY1" fmla="*/ 0 h 5416094"/>
              <a:gd name="csX2" fmla="*/ 893826 w 10515600"/>
              <a:gd name="csY2" fmla="*/ 0 h 5416094"/>
              <a:gd name="csX3" fmla="*/ 1761363 w 10515600"/>
              <a:gd name="csY3" fmla="*/ 0 h 5416094"/>
              <a:gd name="csX4" fmla="*/ 2313432 w 10515600"/>
              <a:gd name="csY4" fmla="*/ 0 h 5416094"/>
              <a:gd name="csX5" fmla="*/ 2865501 w 10515600"/>
              <a:gd name="csY5" fmla="*/ 0 h 5416094"/>
              <a:gd name="csX6" fmla="*/ 3733038 w 10515600"/>
              <a:gd name="csY6" fmla="*/ 0 h 5416094"/>
              <a:gd name="csX7" fmla="*/ 4179951 w 10515600"/>
              <a:gd name="csY7" fmla="*/ 0 h 5416094"/>
              <a:gd name="csX8" fmla="*/ 5047488 w 10515600"/>
              <a:gd name="csY8" fmla="*/ 0 h 5416094"/>
              <a:gd name="csX9" fmla="*/ 5915025 w 10515600"/>
              <a:gd name="csY9" fmla="*/ 0 h 5416094"/>
              <a:gd name="csX10" fmla="*/ 6572250 w 10515600"/>
              <a:gd name="csY10" fmla="*/ 0 h 5416094"/>
              <a:gd name="csX11" fmla="*/ 7439787 w 10515600"/>
              <a:gd name="csY11" fmla="*/ 0 h 5416094"/>
              <a:gd name="csX12" fmla="*/ 7991856 w 10515600"/>
              <a:gd name="csY12" fmla="*/ 0 h 5416094"/>
              <a:gd name="csX13" fmla="*/ 8543925 w 10515600"/>
              <a:gd name="csY13" fmla="*/ 0 h 5416094"/>
              <a:gd name="csX14" fmla="*/ 9306306 w 10515600"/>
              <a:gd name="csY14" fmla="*/ 0 h 5416094"/>
              <a:gd name="csX15" fmla="*/ 9858375 w 10515600"/>
              <a:gd name="csY15" fmla="*/ 0 h 5416094"/>
              <a:gd name="csX16" fmla="*/ 10515600 w 10515600"/>
              <a:gd name="csY16" fmla="*/ 0 h 5416094"/>
              <a:gd name="csX17" fmla="*/ 10515600 w 10515600"/>
              <a:gd name="csY17" fmla="*/ 785334 h 5416094"/>
              <a:gd name="csX18" fmla="*/ 10515600 w 10515600"/>
              <a:gd name="csY18" fmla="*/ 1516506 h 5416094"/>
              <a:gd name="csX19" fmla="*/ 10515600 w 10515600"/>
              <a:gd name="csY19" fmla="*/ 2247679 h 5416094"/>
              <a:gd name="csX20" fmla="*/ 10515600 w 10515600"/>
              <a:gd name="csY20" fmla="*/ 2762208 h 5416094"/>
              <a:gd name="csX21" fmla="*/ 10515600 w 10515600"/>
              <a:gd name="csY21" fmla="*/ 3330898 h 5416094"/>
              <a:gd name="csX22" fmla="*/ 10515600 w 10515600"/>
              <a:gd name="csY22" fmla="*/ 4062071 h 5416094"/>
              <a:gd name="csX23" fmla="*/ 10515600 w 10515600"/>
              <a:gd name="csY23" fmla="*/ 4684921 h 5416094"/>
              <a:gd name="csX24" fmla="*/ 10515600 w 10515600"/>
              <a:gd name="csY24" fmla="*/ 5416094 h 5416094"/>
              <a:gd name="csX25" fmla="*/ 9753219 w 10515600"/>
              <a:gd name="csY25" fmla="*/ 5416094 h 5416094"/>
              <a:gd name="csX26" fmla="*/ 9411462 w 10515600"/>
              <a:gd name="csY26" fmla="*/ 5416094 h 5416094"/>
              <a:gd name="csX27" fmla="*/ 8754237 w 10515600"/>
              <a:gd name="csY27" fmla="*/ 5416094 h 5416094"/>
              <a:gd name="csX28" fmla="*/ 8307324 w 10515600"/>
              <a:gd name="csY28" fmla="*/ 5416094 h 5416094"/>
              <a:gd name="csX29" fmla="*/ 7544943 w 10515600"/>
              <a:gd name="csY29" fmla="*/ 5416094 h 5416094"/>
              <a:gd name="csX30" fmla="*/ 7098030 w 10515600"/>
              <a:gd name="csY30" fmla="*/ 5416094 h 5416094"/>
              <a:gd name="csX31" fmla="*/ 6335649 w 10515600"/>
              <a:gd name="csY31" fmla="*/ 5416094 h 5416094"/>
              <a:gd name="csX32" fmla="*/ 5993892 w 10515600"/>
              <a:gd name="csY32" fmla="*/ 5416094 h 5416094"/>
              <a:gd name="csX33" fmla="*/ 5231511 w 10515600"/>
              <a:gd name="csY33" fmla="*/ 5416094 h 5416094"/>
              <a:gd name="csX34" fmla="*/ 4784598 w 10515600"/>
              <a:gd name="csY34" fmla="*/ 5416094 h 5416094"/>
              <a:gd name="csX35" fmla="*/ 4442841 w 10515600"/>
              <a:gd name="csY35" fmla="*/ 5416094 h 5416094"/>
              <a:gd name="csX36" fmla="*/ 3995928 w 10515600"/>
              <a:gd name="csY36" fmla="*/ 5416094 h 5416094"/>
              <a:gd name="csX37" fmla="*/ 3233547 w 10515600"/>
              <a:gd name="csY37" fmla="*/ 5416094 h 5416094"/>
              <a:gd name="csX38" fmla="*/ 2786634 w 10515600"/>
              <a:gd name="csY38" fmla="*/ 5416094 h 5416094"/>
              <a:gd name="csX39" fmla="*/ 2444877 w 10515600"/>
              <a:gd name="csY39" fmla="*/ 5416094 h 5416094"/>
              <a:gd name="csX40" fmla="*/ 1997964 w 10515600"/>
              <a:gd name="csY40" fmla="*/ 5416094 h 5416094"/>
              <a:gd name="csX41" fmla="*/ 1445895 w 10515600"/>
              <a:gd name="csY41" fmla="*/ 5416094 h 5416094"/>
              <a:gd name="csX42" fmla="*/ 788670 w 10515600"/>
              <a:gd name="csY42" fmla="*/ 5416094 h 5416094"/>
              <a:gd name="csX43" fmla="*/ 0 w 10515600"/>
              <a:gd name="csY43" fmla="*/ 5416094 h 5416094"/>
              <a:gd name="csX44" fmla="*/ 0 w 10515600"/>
              <a:gd name="csY44" fmla="*/ 4630760 h 5416094"/>
              <a:gd name="csX45" fmla="*/ 0 w 10515600"/>
              <a:gd name="csY45" fmla="*/ 3953749 h 5416094"/>
              <a:gd name="csX46" fmla="*/ 0 w 10515600"/>
              <a:gd name="csY46" fmla="*/ 3276737 h 5416094"/>
              <a:gd name="csX47" fmla="*/ 0 w 10515600"/>
              <a:gd name="csY47" fmla="*/ 2599725 h 5416094"/>
              <a:gd name="csX48" fmla="*/ 0 w 10515600"/>
              <a:gd name="csY48" fmla="*/ 1922713 h 5416094"/>
              <a:gd name="csX49" fmla="*/ 0 w 10515600"/>
              <a:gd name="csY49" fmla="*/ 1299863 h 5416094"/>
              <a:gd name="csX50" fmla="*/ 0 w 10515600"/>
              <a:gd name="csY5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loud Computing: The Fundamental. Introduction | by 8grams | Medium">
            <a:extLst>
              <a:ext uri="{FF2B5EF4-FFF2-40B4-BE49-F238E27FC236}">
                <a16:creationId xmlns:a16="http://schemas.microsoft.com/office/drawing/2014/main" id="{4A0B689C-A6DE-C42B-DD0E-E0851AB048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0334" y="914400"/>
            <a:ext cx="9375131"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8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41248" y="256032"/>
            <a:ext cx="10506456" cy="1014984"/>
          </a:xfrm>
          <a:prstGeom prst="rect">
            <a:avLst/>
          </a:prstGeom>
        </p:spPr>
        <p:txBody>
          <a:bodyPr vert="horz" lIns="91440" tIns="45720" rIns="91440" bIns="45720" rtlCol="0" anchor="b">
            <a:normAutofit/>
          </a:bodyPr>
          <a:lstStyle/>
          <a:p>
            <a:pPr marL="12700" algn="l" rtl="0">
              <a:lnSpc>
                <a:spcPct val="90000"/>
              </a:lnSpc>
              <a:spcBef>
                <a:spcPct val="0"/>
              </a:spcBef>
            </a:pPr>
            <a:r>
              <a:rPr lang="en-US" kern="1200">
                <a:solidFill>
                  <a:schemeClr val="tx1"/>
                </a:solidFill>
                <a:latin typeface="+mj-lt"/>
                <a:ea typeface="+mj-ea"/>
                <a:cs typeface="+mj-cs"/>
              </a:rPr>
              <a:t>Business</a:t>
            </a:r>
            <a:r>
              <a:rPr lang="en-US" kern="1200" spc="-105">
                <a:solidFill>
                  <a:schemeClr val="tx1"/>
                </a:solidFill>
                <a:latin typeface="+mj-lt"/>
                <a:ea typeface="+mj-ea"/>
                <a:cs typeface="+mj-cs"/>
              </a:rPr>
              <a:t> </a:t>
            </a:r>
            <a:r>
              <a:rPr lang="en-US" kern="1200">
                <a:solidFill>
                  <a:schemeClr val="tx1"/>
                </a:solidFill>
                <a:latin typeface="+mj-lt"/>
                <a:ea typeface="+mj-ea"/>
                <a:cs typeface="+mj-cs"/>
              </a:rPr>
              <a:t>Drivers</a:t>
            </a:r>
            <a:r>
              <a:rPr lang="en-US" kern="1200" spc="-80">
                <a:solidFill>
                  <a:schemeClr val="tx1"/>
                </a:solidFill>
                <a:latin typeface="+mj-lt"/>
                <a:ea typeface="+mj-ea"/>
                <a:cs typeface="+mj-cs"/>
              </a:rPr>
              <a:t> </a:t>
            </a:r>
            <a:r>
              <a:rPr lang="en-US" kern="1200">
                <a:solidFill>
                  <a:schemeClr val="tx1"/>
                </a:solidFill>
                <a:latin typeface="+mj-lt"/>
                <a:ea typeface="+mj-ea"/>
                <a:cs typeface="+mj-cs"/>
              </a:rPr>
              <a:t>&amp;</a:t>
            </a:r>
            <a:r>
              <a:rPr lang="en-US" kern="1200" spc="-85">
                <a:solidFill>
                  <a:schemeClr val="tx1"/>
                </a:solidFill>
                <a:latin typeface="+mj-lt"/>
                <a:ea typeface="+mj-ea"/>
                <a:cs typeface="+mj-cs"/>
              </a:rPr>
              <a:t> </a:t>
            </a:r>
            <a:r>
              <a:rPr lang="en-US" kern="1200" spc="-40">
                <a:solidFill>
                  <a:schemeClr val="tx1"/>
                </a:solidFill>
                <a:latin typeface="+mj-lt"/>
                <a:ea typeface="+mj-ea"/>
                <a:cs typeface="+mj-cs"/>
              </a:rPr>
              <a:t>Technological</a:t>
            </a:r>
            <a:r>
              <a:rPr lang="en-US" kern="1200" spc="-50">
                <a:solidFill>
                  <a:schemeClr val="tx1"/>
                </a:solidFill>
                <a:latin typeface="+mj-lt"/>
                <a:ea typeface="+mj-ea"/>
                <a:cs typeface="+mj-cs"/>
              </a:rPr>
              <a:t> </a:t>
            </a:r>
            <a:r>
              <a:rPr lang="en-US" kern="1200" spc="-10">
                <a:solidFill>
                  <a:schemeClr val="tx1"/>
                </a:solidFill>
                <a:latin typeface="+mj-lt"/>
                <a:ea typeface="+mj-ea"/>
                <a:cs typeface="+mj-cs"/>
              </a:rPr>
              <a:t>Innovations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object 5"/>
          <p:cNvSpPr txBox="1">
            <a:spLocks noGrp="1"/>
          </p:cNvSpPr>
          <p:nvPr>
            <p:ph type="sldNum" sz="quarter" idx="7"/>
          </p:nvPr>
        </p:nvSpPr>
        <p:spPr>
          <a:xfrm>
            <a:off x="8873254" y="6356350"/>
            <a:ext cx="2477498" cy="365125"/>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spc="-25">
                <a:solidFill>
                  <a:schemeClr val="tx1">
                    <a:lumMod val="50000"/>
                    <a:lumOff val="50000"/>
                  </a:schemeClr>
                </a:solidFill>
                <a:latin typeface="+mn-lt"/>
                <a:ea typeface="+mn-ea"/>
                <a:cs typeface="+mn-cs"/>
              </a:rPr>
              <a:pPr algn="r" rtl="0">
                <a:spcAft>
                  <a:spcPts val="600"/>
                </a:spcAft>
              </a:pPr>
              <a:t>8</a:t>
            </a:fld>
            <a:endParaRPr lang="en-US" kern="1200" spc="-25">
              <a:solidFill>
                <a:schemeClr val="tx1">
                  <a:lumMod val="50000"/>
                  <a:lumOff val="50000"/>
                </a:schemeClr>
              </a:solidFill>
              <a:latin typeface="+mn-lt"/>
              <a:ea typeface="+mn-ea"/>
              <a:cs typeface="+mn-cs"/>
            </a:endParaRPr>
          </a:p>
        </p:txBody>
      </p:sp>
      <p:graphicFrame>
        <p:nvGraphicFramePr>
          <p:cNvPr id="7" name="object 3">
            <a:extLst>
              <a:ext uri="{FF2B5EF4-FFF2-40B4-BE49-F238E27FC236}">
                <a16:creationId xmlns:a16="http://schemas.microsoft.com/office/drawing/2014/main" id="{D0AEB90A-72A0-5530-D410-5756522DC4F1}"/>
              </a:ext>
            </a:extLst>
          </p:cNvPr>
          <p:cNvGraphicFramePr/>
          <p:nvPr>
            <p:extLst>
              <p:ext uri="{D42A27DB-BD31-4B8C-83A1-F6EECF244321}">
                <p14:modId xmlns:p14="http://schemas.microsoft.com/office/powerpoint/2010/main" val="294208628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A cloud with different shapes and sizes&#10;&#10;AI-generated content may be incorrect."/>
          <p:cNvPicPr/>
          <p:nvPr/>
        </p:nvPicPr>
        <p:blipFill>
          <a:blip r:embed="rId2" cstate="print"/>
          <a:stretch>
            <a:fillRect/>
          </a:stretch>
        </p:blipFill>
        <p:spPr>
          <a:xfrm>
            <a:off x="1482778" y="4197332"/>
            <a:ext cx="2988256" cy="2446087"/>
          </a:xfrm>
          <a:prstGeom prst="rect">
            <a:avLst/>
          </a:prstGeom>
        </p:spPr>
      </p:pic>
      <p:sp>
        <p:nvSpPr>
          <p:cNvPr id="3" name="object 3"/>
          <p:cNvSpPr txBox="1">
            <a:spLocks noGrp="1"/>
          </p:cNvSpPr>
          <p:nvPr>
            <p:ph type="title"/>
          </p:nvPr>
        </p:nvSpPr>
        <p:spPr>
          <a:xfrm>
            <a:off x="916939" y="304241"/>
            <a:ext cx="7108190" cy="697230"/>
          </a:xfrm>
          <a:prstGeom prst="rect">
            <a:avLst/>
          </a:prstGeom>
        </p:spPr>
        <p:txBody>
          <a:bodyPr vert="horz" wrap="square" lIns="0" tIns="13335" rIns="0" bIns="0" rtlCol="0">
            <a:spAutoFit/>
          </a:bodyPr>
          <a:lstStyle/>
          <a:p>
            <a:pPr marL="12700">
              <a:lnSpc>
                <a:spcPct val="100000"/>
              </a:lnSpc>
              <a:spcBef>
                <a:spcPts val="105"/>
              </a:spcBef>
            </a:pPr>
            <a:r>
              <a:rPr dirty="0"/>
              <a:t>Basic</a:t>
            </a:r>
            <a:r>
              <a:rPr spc="-204" dirty="0"/>
              <a:t> </a:t>
            </a:r>
            <a:r>
              <a:rPr spc="-30" dirty="0"/>
              <a:t>Concepts</a:t>
            </a:r>
            <a:r>
              <a:rPr spc="-204" dirty="0"/>
              <a:t> </a:t>
            </a:r>
            <a:r>
              <a:rPr dirty="0"/>
              <a:t>and</a:t>
            </a:r>
            <a:r>
              <a:rPr spc="-204" dirty="0"/>
              <a:t> </a:t>
            </a:r>
            <a:r>
              <a:rPr spc="-55" dirty="0"/>
              <a:t>Terminology</a:t>
            </a:r>
          </a:p>
        </p:txBody>
      </p:sp>
      <p:pic>
        <p:nvPicPr>
          <p:cNvPr id="5" name="object 5" descr="A white and black symbols&#10;&#10;AI-generated content may be incorrect."/>
          <p:cNvPicPr/>
          <p:nvPr/>
        </p:nvPicPr>
        <p:blipFill>
          <a:blip r:embed="rId3" cstate="print"/>
          <a:stretch>
            <a:fillRect/>
          </a:stretch>
        </p:blipFill>
        <p:spPr>
          <a:xfrm>
            <a:off x="6467524" y="4694657"/>
            <a:ext cx="4835696" cy="154266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9</a:t>
            </a:fld>
            <a:endParaRPr spc="-25" dirty="0"/>
          </a:p>
        </p:txBody>
      </p:sp>
      <p:graphicFrame>
        <p:nvGraphicFramePr>
          <p:cNvPr id="9" name="object 4">
            <a:extLst>
              <a:ext uri="{FF2B5EF4-FFF2-40B4-BE49-F238E27FC236}">
                <a16:creationId xmlns:a16="http://schemas.microsoft.com/office/drawing/2014/main" id="{432C2992-25CE-B070-637B-311BAC472E80}"/>
              </a:ext>
            </a:extLst>
          </p:cNvPr>
          <p:cNvGraphicFramePr/>
          <p:nvPr/>
        </p:nvGraphicFramePr>
        <p:xfrm>
          <a:off x="304800" y="1228801"/>
          <a:ext cx="11353800" cy="2884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717</TotalTime>
  <Words>4490</Words>
  <Application>Microsoft Macintosh PowerPoint</Application>
  <PresentationFormat>Widescreen</PresentationFormat>
  <Paragraphs>409</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Arial</vt:lpstr>
      <vt:lpstr>Arial MT</vt:lpstr>
      <vt:lpstr>Calibri</vt:lpstr>
      <vt:lpstr>Calibri Light</vt:lpstr>
      <vt:lpstr>Office Theme</vt:lpstr>
      <vt:lpstr>Week 5 and 6  Understanding Cloud Computing</vt:lpstr>
      <vt:lpstr>Cloud Migration Strategy for ATN (Case Study)</vt:lpstr>
      <vt:lpstr>PowerPoint Presentation</vt:lpstr>
      <vt:lpstr>PowerPoint Presentation</vt:lpstr>
      <vt:lpstr>A Brief History</vt:lpstr>
      <vt:lpstr>History</vt:lpstr>
      <vt:lpstr>PowerPoint Presentation</vt:lpstr>
      <vt:lpstr>Business Drivers &amp; Technological Innovations</vt:lpstr>
      <vt:lpstr>Basic Concepts and Terminology</vt:lpstr>
      <vt:lpstr>Concepts (Continue) </vt:lpstr>
      <vt:lpstr>Cont.…</vt:lpstr>
      <vt:lpstr>PowerPoint Presentation</vt:lpstr>
      <vt:lpstr>Goals and Benefits</vt:lpstr>
      <vt:lpstr>Cloud Computing Architecture</vt:lpstr>
      <vt:lpstr>Cloud Computing Architecture (Cont.…)</vt:lpstr>
      <vt:lpstr>The NIST Definition of Cloud Computing</vt:lpstr>
      <vt:lpstr>Cloud Characteristics</vt:lpstr>
      <vt:lpstr>Cont.…</vt:lpstr>
      <vt:lpstr>Cloud Service Models</vt:lpstr>
      <vt:lpstr>Infrastructure as a Service (IaaS)</vt:lpstr>
      <vt:lpstr>Model</vt:lpstr>
      <vt:lpstr>Characteristics</vt:lpstr>
      <vt:lpstr>Benefits</vt:lpstr>
      <vt:lpstr>Full Control of the computing resources through Administrative Access to VMs</vt:lpstr>
      <vt:lpstr>Flexibility and Efficient Renting of Computing Resources</vt:lpstr>
      <vt:lpstr>Portability and Interoperability with Legacy Application</vt:lpstr>
      <vt:lpstr>Issues of IaaS</vt:lpstr>
      <vt:lpstr>Platform as a Service (PaaS)</vt:lpstr>
      <vt:lpstr>PaaS Model</vt:lpstr>
      <vt:lpstr>Characteristics</vt:lpstr>
      <vt:lpstr>Advantages and Disadvantages of PaaS</vt:lpstr>
      <vt:lpstr>Issues in PaaS</vt:lpstr>
      <vt:lpstr>PaaS Types</vt:lpstr>
      <vt:lpstr>Software as a Service</vt:lpstr>
      <vt:lpstr>Model</vt:lpstr>
      <vt:lpstr>Characteristics</vt:lpstr>
      <vt:lpstr>Benefits</vt:lpstr>
      <vt:lpstr>Issues</vt:lpstr>
      <vt:lpstr>Open SaaS</vt:lpstr>
      <vt:lpstr>Comparing Cloud Delivery Models</vt:lpstr>
      <vt:lpstr>Cont.</vt:lpstr>
      <vt:lpstr>Combining Cloud Delivery Models</vt:lpstr>
      <vt:lpstr>Cloud Deployment Models</vt:lpstr>
      <vt:lpstr>Public Cloud</vt:lpstr>
      <vt:lpstr>Benefits</vt:lpstr>
      <vt:lpstr>Disadvantages</vt:lpstr>
      <vt:lpstr>Community Cloud</vt:lpstr>
      <vt:lpstr>Advantages and Disadvantages</vt:lpstr>
      <vt:lpstr>Private Cloud</vt:lpstr>
      <vt:lpstr>Advantages and Disadvantages</vt:lpstr>
      <vt:lpstr>Hybrid Cloud</vt:lpstr>
      <vt:lpstr>Advantages and Disadvantages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Cloud Computing</dc:title>
  <dc:creator>AST</dc:creator>
  <cp:lastModifiedBy>rafiullah khan</cp:lastModifiedBy>
  <cp:revision>71</cp:revision>
  <dcterms:created xsi:type="dcterms:W3CDTF">2026-01-01T11:41:12Z</dcterms:created>
  <dcterms:modified xsi:type="dcterms:W3CDTF">2026-02-10T13:22:30Z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2025-02-13T00:00:00Z</vt:filetime>
  </property>
  <property fmtid="{D5CDD505-2E9C-101B-9397-08002B2CF9AE}" pid="3" name="Creator">
    <vt:lpwstr>Microsoft® PowerPoint® LTSC</vt:lpwstr>
  </property>
  <property fmtid="{D5CDD505-2E9C-101B-9397-08002B2CF9AE}" pid="4" name="LastSaved">
    <vt:filetime>2026-01-01T00:00:00Z</vt:filetime>
  </property>
  <property fmtid="{D5CDD505-2E9C-101B-9397-08002B2CF9AE}" pid="5" name="Producer">
    <vt:lpwstr>Microsoft® PowerPoint® LTSC</vt:lpwstr>
  </property>
</Properties>
</file>